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4"/>
    <p:sldMasterId id="2147483672" r:id="rId5"/>
    <p:sldMasterId id="2147483684" r:id="rId6"/>
  </p:sldMasterIdLst>
  <p:notesMasterIdLst>
    <p:notesMasterId r:id="rId19"/>
  </p:notesMasterIdLst>
  <p:handoutMasterIdLst>
    <p:handoutMasterId r:id="rId20"/>
  </p:handoutMasterIdLst>
  <p:sldIdLst>
    <p:sldId id="271" r:id="rId7"/>
    <p:sldId id="274" r:id="rId8"/>
    <p:sldId id="272" r:id="rId9"/>
    <p:sldId id="275" r:id="rId10"/>
    <p:sldId id="276" r:id="rId11"/>
    <p:sldId id="273" r:id="rId12"/>
    <p:sldId id="277" r:id="rId13"/>
    <p:sldId id="279" r:id="rId14"/>
    <p:sldId id="282" r:id="rId15"/>
    <p:sldId id="280" r:id="rId16"/>
    <p:sldId id="281" r:id="rId17"/>
    <p:sldId id="263" r:id="rId18"/>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469"/>
    <a:srgbClr val="A51C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87" autoAdjust="0"/>
    <p:restoredTop sz="94709"/>
  </p:normalViewPr>
  <p:slideViewPr>
    <p:cSldViewPr snapToGrid="0" snapToObjects="1">
      <p:cViewPr varScale="1">
        <p:scale>
          <a:sx n="74" d="100"/>
          <a:sy n="74" d="100"/>
        </p:scale>
        <p:origin x="1410" y="54"/>
      </p:cViewPr>
      <p:guideLst>
        <p:guide orient="horz" pos="2160"/>
        <p:guide pos="2880"/>
      </p:guideLst>
    </p:cSldViewPr>
  </p:slideViewPr>
  <p:notesTextViewPr>
    <p:cViewPr>
      <p:scale>
        <a:sx n="3" d="2"/>
        <a:sy n="3" d="2"/>
      </p:scale>
      <p:origin x="0" y="0"/>
    </p:cViewPr>
  </p:notesTextViewPr>
  <p:notesViewPr>
    <p:cSldViewPr snapToGrid="0" snapToObjects="1">
      <p:cViewPr varScale="1">
        <p:scale>
          <a:sx n="93" d="100"/>
          <a:sy n="93" d="100"/>
        </p:scale>
        <p:origin x="366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52792BFA-B74B-463B-AA3A-42CFB5FC8F5C}" type="datetimeFigureOut">
              <a:rPr lang="en-US" smtClean="0"/>
              <a:t>10/2/2018</a:t>
            </a:fld>
            <a:endParaRPr lang="en-US" dirty="0"/>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B61F2799-D21C-493C-B781-1A1B61E20A33}" type="slidenum">
              <a:rPr lang="en-US" smtClean="0"/>
              <a:t>‹#›</a:t>
            </a:fld>
            <a:endParaRPr lang="en-US" dirty="0"/>
          </a:p>
        </p:txBody>
      </p:sp>
    </p:spTree>
    <p:extLst>
      <p:ext uri="{BB962C8B-B14F-4D97-AF65-F5344CB8AC3E}">
        <p14:creationId xmlns:p14="http://schemas.microsoft.com/office/powerpoint/2010/main" val="327920379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47974377-948D-4C0B-94B2-FF3F32B127D3}" type="datetimeFigureOut">
              <a:rPr lang="en-US" smtClean="0"/>
              <a:t>10/2/2018</a:t>
            </a:fld>
            <a:endParaRPr lang="en-US" dirty="0"/>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92B0138D-3943-4173-ABD4-EFF93AE2F9E4}" type="slidenum">
              <a:rPr lang="en-US" smtClean="0"/>
              <a:t>‹#›</a:t>
            </a:fld>
            <a:endParaRPr lang="en-US" dirty="0"/>
          </a:p>
        </p:txBody>
      </p:sp>
    </p:spTree>
    <p:extLst>
      <p:ext uri="{BB962C8B-B14F-4D97-AF65-F5344CB8AC3E}">
        <p14:creationId xmlns:p14="http://schemas.microsoft.com/office/powerpoint/2010/main" val="104068569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5423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0703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6697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5307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0759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9814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37929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57654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85602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24038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8505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2971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lgn="ctr">
              <a:defRPr sz="3200" b="1"/>
            </a:lvl1pPr>
          </a:lstStyle>
          <a:p>
            <a:r>
              <a:rPr lang="en-US" dirty="0"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9804283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908619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4248117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4213379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4190704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3762475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048092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1663681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347131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4798464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115337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lgn="l">
              <a:defRPr sz="3600" b="1"/>
            </a:lvl1pPr>
          </a:lstStyle>
          <a:p>
            <a:r>
              <a:rPr lang="en-US" dirty="0" smtClean="0"/>
              <a:t>Click to edit Master title style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983067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1748978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2628591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28554086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15273446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12858608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9141232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23016678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36716558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8718574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558345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lvl1pPr algn="l">
              <a:defRPr sz="3600" b="1"/>
            </a:lvl1pPr>
          </a:lstStyle>
          <a:p>
            <a:r>
              <a:rPr lang="en-US" dirty="0" smtClean="0"/>
              <a:t>Click to edit Master title style</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3165679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2031395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576085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b="1"/>
            </a:lvl1pPr>
          </a:lstStyle>
          <a:p>
            <a:r>
              <a:rPr lang="en-US" dirty="0"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472109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sz="3600" b="1"/>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542787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343025" cy="5811838"/>
          </a:xfrm>
          <a:prstGeom prst="rect">
            <a:avLst/>
          </a:prstGeom>
        </p:spPr>
        <p:txBody>
          <a:bodyPr vert="eaVert"/>
          <a:lstStyle>
            <a:lvl1pPr>
              <a:defRPr sz="3600" b="1"/>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3113179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069663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1775986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068286" y="269999"/>
            <a:ext cx="831874" cy="816591"/>
          </a:xfrm>
          <a:prstGeom prst="rect">
            <a:avLst/>
          </a:prstGeom>
        </p:spPr>
      </p:pic>
      <p:sp>
        <p:nvSpPr>
          <p:cNvPr id="8" name="Rectangle 7"/>
          <p:cNvSpPr/>
          <p:nvPr userDrawn="1"/>
        </p:nvSpPr>
        <p:spPr>
          <a:xfrm>
            <a:off x="0" y="6492240"/>
            <a:ext cx="9144000" cy="365760"/>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570818360"/>
      </p:ext>
    </p:extLst>
  </p:cSld>
  <p:clrMap bg1="lt1" tx1="dk1" bg2="lt2" tx2="dk2" accent1="accent1" accent2="accent2" accent3="accent3" accent4="accent4" accent5="accent5" accent6="accent6" hlink="hlink" folHlink="folHlink"/>
  <p:sldLayoutIdLst>
    <p:sldLayoutId id="2147483699" r:id="rId1"/>
    <p:sldLayoutId id="2147483701" r:id="rId2"/>
    <p:sldLayoutId id="2147483702" r:id="rId3"/>
    <p:sldLayoutId id="2147483705" r:id="rId4"/>
    <p:sldLayoutId id="2147483706" r:id="rId5"/>
    <p:sldLayoutId id="2147483707" r:id="rId6"/>
    <p:sldLayoutId id="2147483708" r:id="rId7"/>
    <p:sldLayoutId id="2147483704" r:id="rId8"/>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842882-04B5-E040-9EC8-B755C527F58A}" type="slidenum">
              <a:rPr lang="en-US" smtClean="0"/>
              <a:t>‹#›</a:t>
            </a:fld>
            <a:endParaRPr lang="en-US" dirty="0"/>
          </a:p>
        </p:txBody>
      </p:sp>
    </p:spTree>
    <p:extLst>
      <p:ext uri="{BB962C8B-B14F-4D97-AF65-F5344CB8AC3E}">
        <p14:creationId xmlns:p14="http://schemas.microsoft.com/office/powerpoint/2010/main" val="27143829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B78CCC-2F52-48BA-9D82-D1DDC82E33E4}" type="slidenum">
              <a:rPr lang="en-US" smtClean="0"/>
              <a:t>‹#›</a:t>
            </a:fld>
            <a:endParaRPr lang="en-US" dirty="0"/>
          </a:p>
        </p:txBody>
      </p:sp>
    </p:spTree>
    <p:extLst>
      <p:ext uri="{BB962C8B-B14F-4D97-AF65-F5344CB8AC3E}">
        <p14:creationId xmlns:p14="http://schemas.microsoft.com/office/powerpoint/2010/main" val="363383952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pn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jpg"/><Relationship Id="rId4" Type="http://schemas.openxmlformats.org/officeDocument/2006/relationships/image" Target="../media/image4.jpeg"/><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3209" r="9147" b="28838"/>
          <a:stretch/>
        </p:blipFill>
        <p:spPr>
          <a:xfrm>
            <a:off x="0" y="3023856"/>
            <a:ext cx="9144000" cy="3892991"/>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41598" r="-472" b="-967"/>
          <a:stretch/>
        </p:blipFill>
        <p:spPr>
          <a:xfrm>
            <a:off x="0" y="3384913"/>
            <a:ext cx="9187199" cy="361233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4921" y="385396"/>
            <a:ext cx="2143974" cy="2104586"/>
          </a:xfrm>
          <a:prstGeom prst="rect">
            <a:avLst/>
          </a:prstGeom>
        </p:spPr>
      </p:pic>
      <p:sp>
        <p:nvSpPr>
          <p:cNvPr id="8" name="Rectangle 7"/>
          <p:cNvSpPr/>
          <p:nvPr/>
        </p:nvSpPr>
        <p:spPr>
          <a:xfrm>
            <a:off x="0" y="2876190"/>
            <a:ext cx="9144000" cy="742592"/>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271425" y="2868690"/>
            <a:ext cx="8148917" cy="738664"/>
          </a:xfrm>
          <a:prstGeom prst="rect">
            <a:avLst/>
          </a:prstGeom>
          <a:noFill/>
        </p:spPr>
        <p:txBody>
          <a:bodyPr wrap="square" rtlCol="0">
            <a:spAutoFit/>
          </a:bodyPr>
          <a:lstStyle/>
          <a:p>
            <a:pPr algn="ctr"/>
            <a:r>
              <a:rPr lang="en-US" sz="1400" b="1" dirty="0" smtClean="0">
                <a:solidFill>
                  <a:schemeClr val="bg1"/>
                </a:solidFill>
                <a:latin typeface="Arial" panose="020B0604020202020204" pitchFamily="34" charset="0"/>
                <a:cs typeface="Arial" panose="020B0604020202020204" pitchFamily="34" charset="0"/>
              </a:rPr>
              <a:t>RFQ-875 Professional Design Services for Port Road Expansion and Drainage at Bayport Container Terminal</a:t>
            </a:r>
          </a:p>
          <a:p>
            <a:pPr algn="ctr"/>
            <a:r>
              <a:rPr lang="en-US" sz="1400" dirty="0" smtClean="0">
                <a:solidFill>
                  <a:schemeClr val="bg1"/>
                </a:solidFill>
                <a:latin typeface="Arial" panose="020B0604020202020204" pitchFamily="34" charset="0"/>
                <a:cs typeface="Arial" panose="020B0604020202020204" pitchFamily="34" charset="0"/>
              </a:rPr>
              <a:t>Ural Thompson / Barbara Smith  |  Project Manager  |  Project &amp; Construction Management (PCM)</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29412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28650" y="1304707"/>
            <a:ext cx="7886700" cy="4664438"/>
          </a:xfrm>
        </p:spPr>
        <p:txBody>
          <a:bodyPr/>
          <a:lstStyle/>
          <a:p>
            <a:pPr marL="0" indent="0">
              <a:buNone/>
            </a:pPr>
            <a:endParaRPr lang="en-US" dirty="0" smtClean="0"/>
          </a:p>
          <a:p>
            <a:pPr marL="0" indent="0">
              <a:buNone/>
            </a:pPr>
            <a:endParaRPr lang="en-US" dirty="0"/>
          </a:p>
        </p:txBody>
      </p:sp>
      <p:sp>
        <p:nvSpPr>
          <p:cNvPr id="2" name="Title 1"/>
          <p:cNvSpPr>
            <a:spLocks noGrp="1"/>
          </p:cNvSpPr>
          <p:nvPr>
            <p:ph type="title"/>
          </p:nvPr>
        </p:nvSpPr>
        <p:spPr>
          <a:xfrm>
            <a:off x="402228" y="355783"/>
            <a:ext cx="7886700" cy="815281"/>
          </a:xfrm>
        </p:spPr>
        <p:txBody>
          <a:bodyPr/>
          <a:lstStyle/>
          <a:p>
            <a:r>
              <a:rPr lang="en-US" dirty="0" smtClean="0"/>
              <a:t>RFQ-875 Existing Site Layout</a:t>
            </a:r>
            <a:endParaRPr lang="en-US" sz="2800" dirty="0"/>
          </a:p>
        </p:txBody>
      </p:sp>
      <p:pic>
        <p:nvPicPr>
          <p:cNvPr id="6" name="Picture 5"/>
          <p:cNvPicPr>
            <a:picLocks noChangeAspect="1"/>
          </p:cNvPicPr>
          <p:nvPr/>
        </p:nvPicPr>
        <p:blipFill>
          <a:blip r:embed="rId3"/>
          <a:stretch>
            <a:fillRect/>
          </a:stretch>
        </p:blipFill>
        <p:spPr>
          <a:xfrm>
            <a:off x="194762" y="1523170"/>
            <a:ext cx="8789703" cy="3663972"/>
          </a:xfrm>
          <a:prstGeom prst="rect">
            <a:avLst/>
          </a:prstGeom>
        </p:spPr>
      </p:pic>
      <p:cxnSp>
        <p:nvCxnSpPr>
          <p:cNvPr id="9" name="Straight Connector 8"/>
          <p:cNvCxnSpPr/>
          <p:nvPr/>
        </p:nvCxnSpPr>
        <p:spPr>
          <a:xfrm>
            <a:off x="402228" y="2794262"/>
            <a:ext cx="0" cy="48926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02228" y="3059084"/>
            <a:ext cx="8339543" cy="22444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8741771" y="2651760"/>
            <a:ext cx="0" cy="40732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02228" y="2694509"/>
            <a:ext cx="8339543" cy="99753"/>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23795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28650" y="1304707"/>
            <a:ext cx="7886700" cy="4664438"/>
          </a:xfrm>
        </p:spPr>
        <p:txBody>
          <a:bodyPr/>
          <a:lstStyle/>
          <a:p>
            <a:pPr marL="0" indent="0">
              <a:buNone/>
            </a:pPr>
            <a:endParaRPr lang="en-US" dirty="0" smtClean="0"/>
          </a:p>
          <a:p>
            <a:pPr marL="0" indent="0">
              <a:buNone/>
            </a:pPr>
            <a:endParaRPr lang="en-US" dirty="0"/>
          </a:p>
        </p:txBody>
      </p:sp>
      <p:sp>
        <p:nvSpPr>
          <p:cNvPr id="2" name="Title 1"/>
          <p:cNvSpPr>
            <a:spLocks noGrp="1"/>
          </p:cNvSpPr>
          <p:nvPr>
            <p:ph type="title"/>
          </p:nvPr>
        </p:nvSpPr>
        <p:spPr>
          <a:xfrm>
            <a:off x="402228" y="355783"/>
            <a:ext cx="7886700" cy="815281"/>
          </a:xfrm>
        </p:spPr>
        <p:txBody>
          <a:bodyPr/>
          <a:lstStyle/>
          <a:p>
            <a:r>
              <a:rPr lang="en-US" dirty="0" smtClean="0"/>
              <a:t>RFQ-875 Existing Flood Plain</a:t>
            </a:r>
            <a:endParaRPr lang="en-US" sz="2800" dirty="0"/>
          </a:p>
        </p:txBody>
      </p:sp>
      <p:pic>
        <p:nvPicPr>
          <p:cNvPr id="3" name="Picture 2"/>
          <p:cNvPicPr>
            <a:picLocks noChangeAspect="1"/>
          </p:cNvPicPr>
          <p:nvPr/>
        </p:nvPicPr>
        <p:blipFill>
          <a:blip r:embed="rId3"/>
          <a:stretch>
            <a:fillRect/>
          </a:stretch>
        </p:blipFill>
        <p:spPr>
          <a:xfrm>
            <a:off x="316130" y="1171064"/>
            <a:ext cx="8511740" cy="4822127"/>
          </a:xfrm>
          <a:prstGeom prst="rect">
            <a:avLst/>
          </a:prstGeom>
        </p:spPr>
      </p:pic>
    </p:spTree>
    <p:extLst>
      <p:ext uri="{BB962C8B-B14F-4D97-AF65-F5344CB8AC3E}">
        <p14:creationId xmlns:p14="http://schemas.microsoft.com/office/powerpoint/2010/main" val="11344500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4467" b="15968"/>
          <a:stretch/>
        </p:blipFill>
        <p:spPr>
          <a:xfrm>
            <a:off x="0" y="-13447"/>
            <a:ext cx="9144000" cy="687144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8286" y="138728"/>
            <a:ext cx="831874" cy="816591"/>
          </a:xfrm>
          <a:prstGeom prst="rect">
            <a:avLst/>
          </a:prstGeom>
        </p:spPr>
      </p:pic>
      <p:sp>
        <p:nvSpPr>
          <p:cNvPr id="6" name="Rectangle 5"/>
          <p:cNvSpPr/>
          <p:nvPr/>
        </p:nvSpPr>
        <p:spPr>
          <a:xfrm flipV="1">
            <a:off x="0" y="6494786"/>
            <a:ext cx="9144000" cy="374123"/>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extBox 6"/>
          <p:cNvSpPr txBox="1"/>
          <p:nvPr/>
        </p:nvSpPr>
        <p:spPr>
          <a:xfrm>
            <a:off x="7124700" y="6575338"/>
            <a:ext cx="1775459" cy="219291"/>
          </a:xfrm>
          <a:prstGeom prst="rect">
            <a:avLst/>
          </a:prstGeom>
          <a:noFill/>
        </p:spPr>
        <p:txBody>
          <a:bodyPr wrap="square" rtlCol="0">
            <a:spAutoFit/>
          </a:bodyPr>
          <a:lstStyle/>
          <a:p>
            <a:pPr algn="r"/>
            <a:r>
              <a:rPr lang="en-US" sz="825" dirty="0">
                <a:solidFill>
                  <a:schemeClr val="bg1"/>
                </a:solidFill>
                <a:latin typeface="Helvetica Neue" charset="0"/>
                <a:ea typeface="Helvetica Neue" charset="0"/>
                <a:cs typeface="Helvetica Neue" charset="0"/>
              </a:rPr>
              <a:t>WELCOME MESSAGE  |  </a:t>
            </a:r>
            <a:r>
              <a:rPr lang="en-US" sz="825" dirty="0" smtClean="0">
                <a:solidFill>
                  <a:schemeClr val="bg1"/>
                </a:solidFill>
                <a:latin typeface="Helvetica Neue" charset="0"/>
                <a:ea typeface="Helvetica Neue" charset="0"/>
                <a:cs typeface="Helvetica Neue" charset="0"/>
              </a:rPr>
              <a:t>4</a:t>
            </a:r>
            <a:endParaRPr lang="en-US" sz="825" dirty="0">
              <a:solidFill>
                <a:schemeClr val="bg1"/>
              </a:solidFill>
              <a:latin typeface="Helvetica Neue" charset="0"/>
              <a:ea typeface="Helvetica Neue" charset="0"/>
              <a:cs typeface="Helvetica Neue" charset="0"/>
            </a:endParaRPr>
          </a:p>
        </p:txBody>
      </p:sp>
      <p:sp>
        <p:nvSpPr>
          <p:cNvPr id="8" name="Rectangle 7"/>
          <p:cNvSpPr/>
          <p:nvPr/>
        </p:nvSpPr>
        <p:spPr>
          <a:xfrm>
            <a:off x="2339788" y="1040096"/>
            <a:ext cx="4195483" cy="5024527"/>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p:cNvSpPr txBox="1"/>
          <p:nvPr/>
        </p:nvSpPr>
        <p:spPr>
          <a:xfrm>
            <a:off x="2699206" y="1146363"/>
            <a:ext cx="4054499" cy="715581"/>
          </a:xfrm>
          <a:prstGeom prst="rect">
            <a:avLst/>
          </a:prstGeom>
          <a:noFill/>
        </p:spPr>
        <p:txBody>
          <a:bodyPr wrap="square" rtlCol="0">
            <a:spAutoFit/>
          </a:bodyPr>
          <a:lstStyle/>
          <a:p>
            <a:r>
              <a:rPr lang="en-US" sz="4050" b="1" dirty="0" smtClean="0">
                <a:latin typeface="Helvetica Neue Condensed" charset="0"/>
                <a:ea typeface="Helvetica Neue Condensed" charset="0"/>
                <a:cs typeface="Helvetica Neue Condensed" charset="0"/>
              </a:rPr>
              <a:t>THANK YOU</a:t>
            </a:r>
            <a:endParaRPr lang="en-US" sz="4050" b="1" dirty="0">
              <a:latin typeface="Helvetica Neue Condensed" charset="0"/>
              <a:ea typeface="Helvetica Neue Condensed" charset="0"/>
              <a:cs typeface="Helvetica Neue Condensed" charset="0"/>
            </a:endParaRPr>
          </a:p>
        </p:txBody>
      </p:sp>
      <p:sp>
        <p:nvSpPr>
          <p:cNvPr id="11" name="Content Placeholder 2"/>
          <p:cNvSpPr txBox="1">
            <a:spLocks/>
          </p:cNvSpPr>
          <p:nvPr/>
        </p:nvSpPr>
        <p:spPr>
          <a:xfrm>
            <a:off x="2712437" y="2195211"/>
            <a:ext cx="3495675" cy="3556000"/>
          </a:xfrm>
          <a:prstGeom prst="rect">
            <a:avLst/>
          </a:prstGeom>
          <a:noFill/>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smtClean="0">
                <a:solidFill>
                  <a:srgbClr val="A51C36"/>
                </a:solidFill>
              </a:rPr>
              <a:t>Ural Thompson</a:t>
            </a:r>
          </a:p>
          <a:p>
            <a:pPr marL="0" indent="0" algn="ctr">
              <a:buFont typeface="Arial" panose="020B0604020202020204" pitchFamily="34" charset="0"/>
              <a:buNone/>
            </a:pPr>
            <a:r>
              <a:rPr lang="en-US" b="1" dirty="0" smtClean="0">
                <a:solidFill>
                  <a:srgbClr val="A51C36"/>
                </a:solidFill>
              </a:rPr>
              <a:t>Barbara Smith</a:t>
            </a:r>
          </a:p>
          <a:p>
            <a:pPr marL="0" indent="0" algn="ctr">
              <a:buFont typeface="Arial" panose="020B0604020202020204" pitchFamily="34" charset="0"/>
              <a:buNone/>
            </a:pPr>
            <a:r>
              <a:rPr lang="en-US" sz="2300" dirty="0" smtClean="0"/>
              <a:t>Project Manager</a:t>
            </a:r>
          </a:p>
          <a:p>
            <a:pPr marL="0" indent="0" algn="ctr">
              <a:buFont typeface="Arial" panose="020B0604020202020204" pitchFamily="34" charset="0"/>
              <a:buNone/>
            </a:pPr>
            <a:r>
              <a:rPr lang="en-US" sz="2300" dirty="0" smtClean="0"/>
              <a:t>Port Houston</a:t>
            </a:r>
          </a:p>
          <a:p>
            <a:pPr marL="0" indent="0" algn="ctr">
              <a:buFont typeface="Arial" panose="020B0604020202020204" pitchFamily="34" charset="0"/>
              <a:buNone/>
            </a:pPr>
            <a:endParaRPr lang="en-US" sz="2200" dirty="0" smtClean="0"/>
          </a:p>
          <a:p>
            <a:pPr marL="0" indent="0" algn="ctr">
              <a:buFont typeface="Arial" panose="020B0604020202020204" pitchFamily="34" charset="0"/>
              <a:buNone/>
            </a:pPr>
            <a:r>
              <a:rPr lang="en-US" b="1" dirty="0" smtClean="0">
                <a:solidFill>
                  <a:srgbClr val="A51C36"/>
                </a:solidFill>
              </a:rPr>
              <a:t>Questions?</a:t>
            </a:r>
          </a:p>
          <a:p>
            <a:pPr marL="0" indent="0" algn="ctr">
              <a:buFont typeface="Arial" panose="020B0604020202020204" pitchFamily="34" charset="0"/>
              <a:buNone/>
            </a:pPr>
            <a:r>
              <a:rPr lang="en-US" sz="2200" dirty="0" smtClean="0"/>
              <a:t>713.670.2813</a:t>
            </a:r>
          </a:p>
          <a:p>
            <a:pPr marL="0" indent="0" algn="ctr">
              <a:buFont typeface="Arial" panose="020B0604020202020204" pitchFamily="34" charset="0"/>
              <a:buNone/>
            </a:pPr>
            <a:r>
              <a:rPr lang="en-US" sz="2200" dirty="0" smtClean="0"/>
              <a:t>uthompson@poha.com</a:t>
            </a:r>
          </a:p>
          <a:p>
            <a:pPr marL="0" indent="0" algn="ctr">
              <a:buFont typeface="Arial" panose="020B0604020202020204" pitchFamily="34" charset="0"/>
              <a:buNone/>
            </a:pPr>
            <a:endParaRPr lang="en-US" sz="2100" b="1" dirty="0" smtClean="0">
              <a:solidFill>
                <a:schemeClr val="tx1">
                  <a:lumMod val="65000"/>
                  <a:lumOff val="35000"/>
                </a:schemeClr>
              </a:solidFill>
            </a:endParaRPr>
          </a:p>
          <a:p>
            <a:pPr marL="0" indent="0" algn="ctr">
              <a:buFont typeface="Arial" panose="020B0604020202020204" pitchFamily="34" charset="0"/>
              <a:buNone/>
            </a:pPr>
            <a:r>
              <a:rPr lang="en-US" b="1" dirty="0" smtClean="0">
                <a:solidFill>
                  <a:srgbClr val="A51C36"/>
                </a:solidFill>
              </a:rPr>
              <a:t>www.PortHouston.com</a:t>
            </a:r>
          </a:p>
          <a:p>
            <a:pPr marL="0" indent="0" algn="ctr">
              <a:buFont typeface="Arial" panose="020B0604020202020204" pitchFamily="34" charset="0"/>
              <a:buNone/>
            </a:pPr>
            <a:r>
              <a:rPr lang="en-US" sz="2100" dirty="0" smtClean="0"/>
              <a:t>111 East Loop North</a:t>
            </a:r>
          </a:p>
          <a:p>
            <a:pPr marL="0" indent="0" algn="ctr">
              <a:buFont typeface="Arial" panose="020B0604020202020204" pitchFamily="34" charset="0"/>
              <a:buNone/>
            </a:pPr>
            <a:r>
              <a:rPr lang="en-US" sz="2100" dirty="0" smtClean="0"/>
              <a:t>Houston, TX 77029</a:t>
            </a:r>
          </a:p>
          <a:p>
            <a:endParaRPr lang="en-US" dirty="0"/>
          </a:p>
        </p:txBody>
      </p:sp>
    </p:spTree>
    <p:extLst>
      <p:ext uri="{BB962C8B-B14F-4D97-AF65-F5344CB8AC3E}">
        <p14:creationId xmlns:p14="http://schemas.microsoft.com/office/powerpoint/2010/main" val="3431141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82151"/>
            <a:ext cx="9144000" cy="365760"/>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286" y="269999"/>
            <a:ext cx="831874" cy="816591"/>
          </a:xfrm>
          <a:prstGeom prst="rect">
            <a:avLst/>
          </a:prstGeom>
        </p:spPr>
      </p:pic>
      <p:sp>
        <p:nvSpPr>
          <p:cNvPr id="3" name="TextBox 2"/>
          <p:cNvSpPr txBox="1"/>
          <p:nvPr/>
        </p:nvSpPr>
        <p:spPr>
          <a:xfrm>
            <a:off x="595196" y="354387"/>
            <a:ext cx="6189009" cy="646331"/>
          </a:xfrm>
          <a:prstGeom prst="rect">
            <a:avLst/>
          </a:prstGeom>
          <a:noFill/>
        </p:spPr>
        <p:txBody>
          <a:bodyPr wrap="square" rtlCol="0">
            <a:spAutoFit/>
          </a:bodyPr>
          <a:lstStyle/>
          <a:p>
            <a:r>
              <a:rPr lang="en-US" sz="3600" b="1" dirty="0" smtClean="0"/>
              <a:t>RFQ-875 </a:t>
            </a:r>
            <a:endParaRPr lang="en-US" sz="3600" b="1" dirty="0"/>
          </a:p>
        </p:txBody>
      </p:sp>
      <p:sp>
        <p:nvSpPr>
          <p:cNvPr id="2" name="TextBox 1"/>
          <p:cNvSpPr txBox="1"/>
          <p:nvPr/>
        </p:nvSpPr>
        <p:spPr>
          <a:xfrm>
            <a:off x="595196" y="1326045"/>
            <a:ext cx="7473090" cy="4370427"/>
          </a:xfrm>
          <a:prstGeom prst="rect">
            <a:avLst/>
          </a:prstGeom>
          <a:noFill/>
        </p:spPr>
        <p:txBody>
          <a:bodyPr wrap="square" rtlCol="0">
            <a:spAutoFit/>
          </a:bodyPr>
          <a:lstStyle/>
          <a:p>
            <a:pPr marL="514350" indent="-514350">
              <a:buClr>
                <a:srgbClr val="003675"/>
              </a:buClr>
              <a:buSzPct val="80000"/>
              <a:buAutoNum type="arabicPeriod"/>
            </a:pPr>
            <a:r>
              <a:rPr lang="en-US" sz="2000" dirty="0" smtClean="0">
                <a:cs typeface="Arial"/>
              </a:rPr>
              <a:t>Introductions</a:t>
            </a:r>
          </a:p>
          <a:p>
            <a:pPr marL="514350" indent="-514350">
              <a:buClr>
                <a:srgbClr val="003675"/>
              </a:buClr>
              <a:buSzPct val="80000"/>
              <a:buAutoNum type="arabicPeriod"/>
            </a:pPr>
            <a:endParaRPr lang="en-US" sz="2000" dirty="0">
              <a:cs typeface="Arial"/>
            </a:endParaRPr>
          </a:p>
          <a:p>
            <a:pPr marL="514350" indent="-514350">
              <a:buClr>
                <a:srgbClr val="003675"/>
              </a:buClr>
              <a:buSzPct val="80000"/>
              <a:buAutoNum type="arabicPeriod"/>
            </a:pPr>
            <a:r>
              <a:rPr lang="en-US" sz="2000" dirty="0" smtClean="0">
                <a:cs typeface="Arial"/>
              </a:rPr>
              <a:t>Procurement</a:t>
            </a:r>
          </a:p>
          <a:p>
            <a:pPr marL="514350" indent="-514350">
              <a:buClr>
                <a:srgbClr val="003675"/>
              </a:buClr>
              <a:buSzPct val="80000"/>
              <a:buAutoNum type="arabicPeriod"/>
            </a:pPr>
            <a:endParaRPr lang="en-US" sz="2000" dirty="0">
              <a:cs typeface="Arial"/>
            </a:endParaRPr>
          </a:p>
          <a:p>
            <a:pPr marL="514350" indent="-514350">
              <a:buClr>
                <a:srgbClr val="003675"/>
              </a:buClr>
              <a:buSzPct val="80000"/>
              <a:buAutoNum type="arabicPeriod"/>
            </a:pPr>
            <a:r>
              <a:rPr lang="en-US" sz="2000" dirty="0">
                <a:cs typeface="Arial"/>
              </a:rPr>
              <a:t>Selection </a:t>
            </a:r>
            <a:r>
              <a:rPr lang="en-US" sz="2000" dirty="0" smtClean="0">
                <a:cs typeface="Arial"/>
              </a:rPr>
              <a:t>Criteria</a:t>
            </a:r>
          </a:p>
          <a:p>
            <a:pPr marL="514350" indent="-514350">
              <a:buClr>
                <a:srgbClr val="003675"/>
              </a:buClr>
              <a:buSzPct val="80000"/>
              <a:buAutoNum type="arabicPeriod"/>
            </a:pPr>
            <a:endParaRPr lang="en-US" sz="2000" dirty="0">
              <a:cs typeface="Arial"/>
            </a:endParaRPr>
          </a:p>
          <a:p>
            <a:pPr marL="514350" indent="-514350">
              <a:buClr>
                <a:srgbClr val="003675"/>
              </a:buClr>
              <a:buSzPct val="80000"/>
              <a:buAutoNum type="arabicPeriod"/>
            </a:pPr>
            <a:r>
              <a:rPr lang="en-US" sz="2000" dirty="0" smtClean="0">
                <a:cs typeface="Arial"/>
              </a:rPr>
              <a:t>Scope of Services</a:t>
            </a:r>
          </a:p>
          <a:p>
            <a:pPr marL="514350" indent="-514350">
              <a:buClr>
                <a:srgbClr val="003675"/>
              </a:buClr>
              <a:buSzPct val="80000"/>
              <a:buAutoNum type="arabicPeriod"/>
            </a:pPr>
            <a:endParaRPr lang="en-US" sz="2000" dirty="0" smtClean="0">
              <a:cs typeface="Arial"/>
            </a:endParaRPr>
          </a:p>
          <a:p>
            <a:pPr marL="514350" indent="-514350">
              <a:buClr>
                <a:srgbClr val="003675"/>
              </a:buClr>
              <a:buSzPct val="80000"/>
              <a:buAutoNum type="arabicPeriod"/>
            </a:pPr>
            <a:r>
              <a:rPr lang="en-US" sz="2000" dirty="0" smtClean="0">
                <a:cs typeface="Arial"/>
              </a:rPr>
              <a:t>Site Layout/Drawings</a:t>
            </a:r>
          </a:p>
          <a:p>
            <a:pPr marL="514350" indent="-514350">
              <a:buClr>
                <a:srgbClr val="003675"/>
              </a:buClr>
              <a:buSzPct val="80000"/>
              <a:buAutoNum type="arabicPeriod"/>
            </a:pPr>
            <a:endParaRPr lang="en-US" sz="2000" dirty="0">
              <a:cs typeface="Arial"/>
            </a:endParaRPr>
          </a:p>
          <a:p>
            <a:pPr marL="514350" indent="-514350">
              <a:buClr>
                <a:srgbClr val="003675"/>
              </a:buClr>
              <a:buSzPct val="80000"/>
              <a:buAutoNum type="arabicPeriod"/>
            </a:pPr>
            <a:r>
              <a:rPr lang="en-US" sz="2000" dirty="0" smtClean="0">
                <a:cs typeface="Arial"/>
              </a:rPr>
              <a:t>Questions</a:t>
            </a:r>
          </a:p>
          <a:p>
            <a:pPr marL="514350" indent="-514350">
              <a:buClr>
                <a:srgbClr val="003675"/>
              </a:buClr>
              <a:buSzPct val="80000"/>
              <a:buAutoNum type="arabicPeriod"/>
            </a:pPr>
            <a:endParaRPr lang="en-US" sz="2000" dirty="0">
              <a:cs typeface="Arial"/>
            </a:endParaRPr>
          </a:p>
          <a:p>
            <a:pPr>
              <a:buClr>
                <a:srgbClr val="003675"/>
              </a:buClr>
              <a:buSzPct val="80000"/>
            </a:pPr>
            <a:r>
              <a:rPr lang="en-US" sz="2000" dirty="0">
                <a:cs typeface="Arial"/>
              </a:rPr>
              <a:t>Note: Please sign attendance sheet. No site visit is </a:t>
            </a:r>
            <a:r>
              <a:rPr lang="en-US" sz="2000" dirty="0" smtClean="0">
                <a:cs typeface="Arial"/>
              </a:rPr>
              <a:t>scheduled. </a:t>
            </a:r>
            <a:endParaRPr lang="en-US" sz="2000" dirty="0">
              <a:cs typeface="Arial"/>
            </a:endParaRPr>
          </a:p>
          <a:p>
            <a:endParaRPr lang="en-US" dirty="0"/>
          </a:p>
        </p:txBody>
      </p:sp>
    </p:spTree>
    <p:extLst>
      <p:ext uri="{BB962C8B-B14F-4D97-AF65-F5344CB8AC3E}">
        <p14:creationId xmlns:p14="http://schemas.microsoft.com/office/powerpoint/2010/main" val="11507561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82151"/>
            <a:ext cx="9144000" cy="365760"/>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286" y="269999"/>
            <a:ext cx="831874" cy="816591"/>
          </a:xfrm>
          <a:prstGeom prst="rect">
            <a:avLst/>
          </a:prstGeom>
        </p:spPr>
      </p:pic>
      <p:grpSp>
        <p:nvGrpSpPr>
          <p:cNvPr id="7" name="Group 6"/>
          <p:cNvGrpSpPr/>
          <p:nvPr/>
        </p:nvGrpSpPr>
        <p:grpSpPr>
          <a:xfrm>
            <a:off x="3250232" y="3639239"/>
            <a:ext cx="1828212" cy="2089358"/>
            <a:chOff x="2925560" y="793159"/>
            <a:chExt cx="2226896" cy="2544994"/>
          </a:xfrm>
        </p:grpSpPr>
        <p:pic>
          <p:nvPicPr>
            <p:cNvPr id="8" name="Picture 7" descr="Branch_Theldon.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45813" y="793159"/>
              <a:ext cx="1602601" cy="2227615"/>
            </a:xfrm>
            <a:prstGeom prst="rect">
              <a:avLst/>
            </a:prstGeom>
          </p:spPr>
        </p:pic>
        <p:sp>
          <p:nvSpPr>
            <p:cNvPr id="9" name="TextBox 8"/>
            <p:cNvSpPr txBox="1"/>
            <p:nvPr/>
          </p:nvSpPr>
          <p:spPr>
            <a:xfrm>
              <a:off x="2925560" y="3075726"/>
              <a:ext cx="2226896" cy="262427"/>
            </a:xfrm>
            <a:prstGeom prst="rect">
              <a:avLst/>
            </a:prstGeom>
            <a:noFill/>
          </p:spPr>
          <p:txBody>
            <a:bodyPr wrap="square" lIns="0" tIns="0" rIns="0" bIns="0" rtlCol="0">
              <a:spAutoFit/>
            </a:bodyPr>
            <a:lstStyle/>
            <a:p>
              <a:r>
                <a:rPr lang="en-US" sz="1400" b="1" dirty="0" smtClean="0">
                  <a:latin typeface="Arial" panose="020B0604020202020204" pitchFamily="34" charset="0"/>
                  <a:cs typeface="Arial" panose="020B0604020202020204" pitchFamily="34" charset="0"/>
                </a:rPr>
                <a:t>Theldon R. Branch, III</a:t>
              </a:r>
              <a:endParaRPr lang="en-US" sz="1400" b="1" dirty="0">
                <a:latin typeface="Arial" panose="020B0604020202020204" pitchFamily="34" charset="0"/>
                <a:cs typeface="Arial" panose="020B0604020202020204" pitchFamily="34" charset="0"/>
              </a:endParaRPr>
            </a:p>
          </p:txBody>
        </p:sp>
      </p:grpSp>
      <p:grpSp>
        <p:nvGrpSpPr>
          <p:cNvPr id="10" name="Group 9"/>
          <p:cNvGrpSpPr/>
          <p:nvPr/>
        </p:nvGrpSpPr>
        <p:grpSpPr>
          <a:xfrm>
            <a:off x="5195530" y="1392843"/>
            <a:ext cx="1703931" cy="2077484"/>
            <a:chOff x="4683362" y="793161"/>
            <a:chExt cx="2098211" cy="2558204"/>
          </a:xfrm>
        </p:grpSpPr>
        <p:pic>
          <p:nvPicPr>
            <p:cNvPr id="11" name="Picture 10" descr="Corgey_Dean.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48474" y="793161"/>
              <a:ext cx="1620125" cy="2251975"/>
            </a:xfrm>
            <a:prstGeom prst="rect">
              <a:avLst/>
            </a:prstGeom>
          </p:spPr>
        </p:pic>
        <p:sp>
          <p:nvSpPr>
            <p:cNvPr id="12" name="TextBox 11"/>
            <p:cNvSpPr txBox="1"/>
            <p:nvPr/>
          </p:nvSpPr>
          <p:spPr>
            <a:xfrm>
              <a:off x="4683362" y="3086068"/>
              <a:ext cx="2098211" cy="265297"/>
            </a:xfrm>
            <a:prstGeom prst="rect">
              <a:avLst/>
            </a:prstGeom>
            <a:noFill/>
          </p:spPr>
          <p:txBody>
            <a:bodyPr wrap="square" lIns="0" tIns="0" rIns="0" bIns="0" rtlCol="0">
              <a:spAutoFit/>
            </a:bodyPr>
            <a:lstStyle/>
            <a:p>
              <a:pPr algn="ctr"/>
              <a:r>
                <a:rPr lang="en-US" sz="1400" b="1" dirty="0" smtClean="0">
                  <a:latin typeface="Arial" panose="020B0604020202020204" pitchFamily="34" charset="0"/>
                  <a:cs typeface="Arial" panose="020B0604020202020204" pitchFamily="34" charset="0"/>
                </a:rPr>
                <a:t>Dean E. Corgey</a:t>
              </a:r>
              <a:endParaRPr lang="en-US" sz="1400" b="1" dirty="0">
                <a:latin typeface="Arial" panose="020B0604020202020204" pitchFamily="34" charset="0"/>
                <a:cs typeface="Arial" panose="020B0604020202020204" pitchFamily="34" charset="0"/>
              </a:endParaRPr>
            </a:p>
          </p:txBody>
        </p:sp>
      </p:grpSp>
      <p:grpSp>
        <p:nvGrpSpPr>
          <p:cNvPr id="13" name="Group 12"/>
          <p:cNvGrpSpPr/>
          <p:nvPr/>
        </p:nvGrpSpPr>
        <p:grpSpPr>
          <a:xfrm>
            <a:off x="5194091" y="3641971"/>
            <a:ext cx="1888796" cy="2077513"/>
            <a:chOff x="6426258" y="793158"/>
            <a:chExt cx="2277387" cy="2504935"/>
          </a:xfrm>
        </p:grpSpPr>
        <p:pic>
          <p:nvPicPr>
            <p:cNvPr id="14" name="Picture 13" descr="DonCarlos_Stephen.jpg"/>
            <p:cNvPicPr>
              <a:picLocks noChangeAspect="1"/>
            </p:cNvPicPr>
            <p:nvPr/>
          </p:nvPicPr>
          <p:blipFill rotWithShape="1">
            <a:blip r:embed="rId6" cstate="screen">
              <a:extLst>
                <a:ext uri="{28A0092B-C50C-407E-A947-70E740481C1C}">
                  <a14:useLocalDpi xmlns:a14="http://schemas.microsoft.com/office/drawing/2010/main"/>
                </a:ext>
              </a:extLst>
            </a:blip>
            <a:srcRect b="-1176"/>
            <a:stretch/>
          </p:blipFill>
          <p:spPr>
            <a:xfrm>
              <a:off x="6661089" y="793158"/>
              <a:ext cx="1588298" cy="2205086"/>
            </a:xfrm>
            <a:prstGeom prst="rect">
              <a:avLst/>
            </a:prstGeom>
          </p:spPr>
        </p:pic>
        <p:sp>
          <p:nvSpPr>
            <p:cNvPr id="15" name="TextBox 14"/>
            <p:cNvSpPr txBox="1"/>
            <p:nvPr/>
          </p:nvSpPr>
          <p:spPr>
            <a:xfrm>
              <a:off x="6426258" y="3038324"/>
              <a:ext cx="2277387" cy="259769"/>
            </a:xfrm>
            <a:prstGeom prst="rect">
              <a:avLst/>
            </a:prstGeom>
            <a:noFill/>
          </p:spPr>
          <p:txBody>
            <a:bodyPr wrap="square" lIns="0" tIns="0" rIns="0" bIns="0" rtlCol="0">
              <a:spAutoFit/>
            </a:bodyPr>
            <a:lstStyle/>
            <a:p>
              <a:pPr algn="ctr"/>
              <a:r>
                <a:rPr lang="en-US" sz="1400" b="1" dirty="0" smtClean="0">
                  <a:latin typeface="Arial" panose="020B0604020202020204" pitchFamily="34" charset="0"/>
                  <a:cs typeface="Arial" panose="020B0604020202020204" pitchFamily="34" charset="0"/>
                </a:rPr>
                <a:t>Stephen H. DonCarlos</a:t>
              </a:r>
              <a:endParaRPr lang="en-US" sz="1400" b="1" dirty="0">
                <a:latin typeface="Arial" panose="020B0604020202020204" pitchFamily="34" charset="0"/>
                <a:cs typeface="Arial" panose="020B0604020202020204" pitchFamily="34" charset="0"/>
              </a:endParaRPr>
            </a:p>
          </p:txBody>
        </p:sp>
      </p:grpSp>
      <p:grpSp>
        <p:nvGrpSpPr>
          <p:cNvPr id="16" name="Group 15"/>
          <p:cNvGrpSpPr/>
          <p:nvPr/>
        </p:nvGrpSpPr>
        <p:grpSpPr>
          <a:xfrm>
            <a:off x="7098823" y="1388822"/>
            <a:ext cx="1595120" cy="2094892"/>
            <a:chOff x="1420093" y="3485699"/>
            <a:chExt cx="1920985" cy="2522857"/>
          </a:xfrm>
        </p:grpSpPr>
        <p:pic>
          <p:nvPicPr>
            <p:cNvPr id="17" name="Picture 16" descr="Fitzgerald_Clyde.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35743" y="3485699"/>
              <a:ext cx="1586393" cy="2205086"/>
            </a:xfrm>
            <a:prstGeom prst="rect">
              <a:avLst/>
            </a:prstGeom>
          </p:spPr>
        </p:pic>
        <p:sp>
          <p:nvSpPr>
            <p:cNvPr id="18" name="TextBox 17"/>
            <p:cNvSpPr txBox="1"/>
            <p:nvPr/>
          </p:nvSpPr>
          <p:spPr>
            <a:xfrm>
              <a:off x="1420093" y="5749099"/>
              <a:ext cx="1920985" cy="259457"/>
            </a:xfrm>
            <a:prstGeom prst="rect">
              <a:avLst/>
            </a:prstGeom>
            <a:noFill/>
          </p:spPr>
          <p:txBody>
            <a:bodyPr wrap="square" lIns="0" tIns="0" rIns="0" bIns="0" rtlCol="0">
              <a:spAutoFit/>
            </a:bodyPr>
            <a:lstStyle/>
            <a:p>
              <a:pPr algn="ctr"/>
              <a:r>
                <a:rPr lang="en-US" sz="1400" b="1" dirty="0" smtClean="0">
                  <a:latin typeface="Arial" panose="020B0604020202020204" pitchFamily="34" charset="0"/>
                  <a:cs typeface="Arial" panose="020B0604020202020204" pitchFamily="34" charset="0"/>
                </a:rPr>
                <a:t>Clyde Fitzgerald</a:t>
              </a:r>
              <a:endParaRPr lang="en-US" sz="1400" b="1" dirty="0">
                <a:latin typeface="Arial" panose="020B0604020202020204" pitchFamily="34" charset="0"/>
                <a:cs typeface="Arial" panose="020B0604020202020204" pitchFamily="34" charset="0"/>
              </a:endParaRPr>
            </a:p>
          </p:txBody>
        </p:sp>
      </p:grpSp>
      <p:grpSp>
        <p:nvGrpSpPr>
          <p:cNvPr id="19" name="Group 18"/>
          <p:cNvGrpSpPr/>
          <p:nvPr/>
        </p:nvGrpSpPr>
        <p:grpSpPr>
          <a:xfrm>
            <a:off x="3381815" y="1392843"/>
            <a:ext cx="1581535" cy="2083522"/>
            <a:chOff x="3087458" y="3485699"/>
            <a:chExt cx="1906912" cy="2512179"/>
          </a:xfrm>
        </p:grpSpPr>
        <p:pic>
          <p:nvPicPr>
            <p:cNvPr id="20" name="Picture 19" descr="Kennedy_JohnD.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45812" y="3485699"/>
              <a:ext cx="1588298" cy="2205086"/>
            </a:xfrm>
            <a:prstGeom prst="rect">
              <a:avLst/>
            </a:prstGeom>
          </p:spPr>
        </p:pic>
        <p:sp>
          <p:nvSpPr>
            <p:cNvPr id="21" name="TextBox 20"/>
            <p:cNvSpPr txBox="1"/>
            <p:nvPr/>
          </p:nvSpPr>
          <p:spPr>
            <a:xfrm>
              <a:off x="3087458" y="5738109"/>
              <a:ext cx="1906912" cy="259769"/>
            </a:xfrm>
            <a:prstGeom prst="rect">
              <a:avLst/>
            </a:prstGeom>
            <a:noFill/>
          </p:spPr>
          <p:txBody>
            <a:bodyPr wrap="square" lIns="0" tIns="0" rIns="0" bIns="0" rtlCol="0">
              <a:spAutoFit/>
            </a:bodyPr>
            <a:lstStyle/>
            <a:p>
              <a:pPr algn="ctr"/>
              <a:r>
                <a:rPr lang="en-US" sz="1400" b="1" dirty="0" smtClean="0">
                  <a:latin typeface="Arial" panose="020B0604020202020204" pitchFamily="34" charset="0"/>
                  <a:cs typeface="Arial" panose="020B0604020202020204" pitchFamily="34" charset="0"/>
                </a:rPr>
                <a:t>John D. Kennedy</a:t>
              </a:r>
              <a:endParaRPr lang="en-US" sz="1400" b="1" dirty="0">
                <a:latin typeface="Arial" panose="020B0604020202020204" pitchFamily="34" charset="0"/>
                <a:cs typeface="Arial" panose="020B0604020202020204" pitchFamily="34" charset="0"/>
              </a:endParaRPr>
            </a:p>
          </p:txBody>
        </p:sp>
      </p:grpSp>
      <p:grpSp>
        <p:nvGrpSpPr>
          <p:cNvPr id="22" name="Group 21"/>
          <p:cNvGrpSpPr/>
          <p:nvPr/>
        </p:nvGrpSpPr>
        <p:grpSpPr>
          <a:xfrm>
            <a:off x="7194855" y="3639242"/>
            <a:ext cx="1313216" cy="2080242"/>
            <a:chOff x="4957125" y="3485392"/>
            <a:chExt cx="1586393" cy="2512979"/>
          </a:xfrm>
        </p:grpSpPr>
        <p:pic>
          <p:nvPicPr>
            <p:cNvPr id="23" name="Picture 22" descr="Mease_Roy.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957125" y="3485392"/>
              <a:ext cx="1583111" cy="2200526"/>
            </a:xfrm>
            <a:prstGeom prst="rect">
              <a:avLst/>
            </a:prstGeom>
          </p:spPr>
        </p:pic>
        <p:sp>
          <p:nvSpPr>
            <p:cNvPr id="24" name="TextBox 23"/>
            <p:cNvSpPr txBox="1"/>
            <p:nvPr/>
          </p:nvSpPr>
          <p:spPr>
            <a:xfrm>
              <a:off x="4957125" y="5738110"/>
              <a:ext cx="1586393" cy="260261"/>
            </a:xfrm>
            <a:prstGeom prst="rect">
              <a:avLst/>
            </a:prstGeom>
            <a:noFill/>
          </p:spPr>
          <p:txBody>
            <a:bodyPr wrap="square" lIns="0" tIns="0" rIns="0" bIns="0" rtlCol="0">
              <a:spAutoFit/>
            </a:bodyPr>
            <a:lstStyle/>
            <a:p>
              <a:pPr algn="ctr"/>
              <a:r>
                <a:rPr lang="en-US" sz="1400" b="1" dirty="0" smtClean="0">
                  <a:latin typeface="Arial" panose="020B0604020202020204" pitchFamily="34" charset="0"/>
                  <a:cs typeface="Arial" panose="020B0604020202020204" pitchFamily="34" charset="0"/>
                </a:rPr>
                <a:t>Roy D. Mease</a:t>
              </a:r>
              <a:endParaRPr lang="en-US" sz="1400" b="1" dirty="0">
                <a:latin typeface="Arial" panose="020B0604020202020204" pitchFamily="34" charset="0"/>
                <a:cs typeface="Arial" panose="020B0604020202020204" pitchFamily="34" charset="0"/>
              </a:endParaRPr>
            </a:p>
          </p:txBody>
        </p:sp>
      </p:grpSp>
      <p:pic>
        <p:nvPicPr>
          <p:cNvPr id="25" name="Picture 24"/>
          <p:cNvPicPr>
            <a:picLocks noChangeAspect="1"/>
          </p:cNvPicPr>
          <p:nvPr/>
        </p:nvPicPr>
        <p:blipFill rotWithShape="1">
          <a:blip r:embed="rId10" cstate="screen">
            <a:extLst>
              <a:ext uri="{28A0092B-C50C-407E-A947-70E740481C1C}">
                <a14:useLocalDpi xmlns:a14="http://schemas.microsoft.com/office/drawing/2010/main"/>
              </a:ext>
            </a:extLst>
          </a:blip>
          <a:srcRect l="49001" t="19755" r="26222" b="28147"/>
          <a:stretch/>
        </p:blipFill>
        <p:spPr>
          <a:xfrm>
            <a:off x="729274" y="1388822"/>
            <a:ext cx="2265680" cy="3027292"/>
          </a:xfrm>
          <a:prstGeom prst="rect">
            <a:avLst/>
          </a:prstGeom>
        </p:spPr>
      </p:pic>
      <p:sp>
        <p:nvSpPr>
          <p:cNvPr id="26" name="TextBox 25"/>
          <p:cNvSpPr txBox="1"/>
          <p:nvPr/>
        </p:nvSpPr>
        <p:spPr>
          <a:xfrm>
            <a:off x="644285" y="4550039"/>
            <a:ext cx="2435658" cy="430887"/>
          </a:xfrm>
          <a:prstGeom prst="rect">
            <a:avLst/>
          </a:prstGeom>
          <a:noFill/>
        </p:spPr>
        <p:txBody>
          <a:bodyPr wrap="square" lIns="0" tIns="0" rIns="0" bIns="0" rtlCol="0">
            <a:spAutoFit/>
          </a:bodyPr>
          <a:lstStyle/>
          <a:p>
            <a:pPr algn="ctr"/>
            <a:r>
              <a:rPr lang="en-US" sz="1400" b="1" dirty="0" smtClean="0">
                <a:latin typeface="Arial" panose="020B0604020202020204" pitchFamily="34" charset="0"/>
                <a:cs typeface="Arial" panose="020B0604020202020204" pitchFamily="34" charset="0"/>
              </a:rPr>
              <a:t>Janiece M. Longoria</a:t>
            </a:r>
          </a:p>
          <a:p>
            <a:pPr algn="ctr"/>
            <a:r>
              <a:rPr lang="en-US" sz="1400" b="1" i="1" dirty="0" smtClean="0">
                <a:latin typeface="Arial" panose="020B0604020202020204" pitchFamily="34" charset="0"/>
                <a:cs typeface="Arial" panose="020B0604020202020204" pitchFamily="34" charset="0"/>
              </a:rPr>
              <a:t>Chairman</a:t>
            </a:r>
            <a:endParaRPr lang="en-US" sz="1400" b="1" i="1" dirty="0">
              <a:latin typeface="Arial" panose="020B0604020202020204" pitchFamily="34" charset="0"/>
              <a:cs typeface="Arial" panose="020B0604020202020204" pitchFamily="34" charset="0"/>
            </a:endParaRPr>
          </a:p>
        </p:txBody>
      </p:sp>
      <p:sp>
        <p:nvSpPr>
          <p:cNvPr id="3" name="TextBox 2"/>
          <p:cNvSpPr txBox="1"/>
          <p:nvPr/>
        </p:nvSpPr>
        <p:spPr>
          <a:xfrm>
            <a:off x="443224" y="308081"/>
            <a:ext cx="6189009" cy="646331"/>
          </a:xfrm>
          <a:prstGeom prst="rect">
            <a:avLst/>
          </a:prstGeom>
          <a:noFill/>
        </p:spPr>
        <p:txBody>
          <a:bodyPr wrap="square" rtlCol="0">
            <a:spAutoFit/>
          </a:bodyPr>
          <a:lstStyle/>
          <a:p>
            <a:r>
              <a:rPr lang="en-US" sz="3600" b="1" dirty="0" smtClean="0"/>
              <a:t>Port Commission</a:t>
            </a:r>
            <a:endParaRPr lang="en-US" sz="3600" b="1" dirty="0"/>
          </a:p>
        </p:txBody>
      </p:sp>
    </p:spTree>
    <p:extLst>
      <p:ext uri="{BB962C8B-B14F-4D97-AF65-F5344CB8AC3E}">
        <p14:creationId xmlns:p14="http://schemas.microsoft.com/office/powerpoint/2010/main" val="40927481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82151"/>
            <a:ext cx="9144000" cy="365760"/>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286" y="269999"/>
            <a:ext cx="831874" cy="816591"/>
          </a:xfrm>
          <a:prstGeom prst="rect">
            <a:avLst/>
          </a:prstGeom>
        </p:spPr>
      </p:pic>
      <p:sp>
        <p:nvSpPr>
          <p:cNvPr id="3" name="TextBox 2"/>
          <p:cNvSpPr txBox="1"/>
          <p:nvPr/>
        </p:nvSpPr>
        <p:spPr>
          <a:xfrm>
            <a:off x="595196" y="269999"/>
            <a:ext cx="6189009" cy="646331"/>
          </a:xfrm>
          <a:prstGeom prst="rect">
            <a:avLst/>
          </a:prstGeom>
          <a:noFill/>
        </p:spPr>
        <p:txBody>
          <a:bodyPr wrap="square" rtlCol="0">
            <a:spAutoFit/>
          </a:bodyPr>
          <a:lstStyle/>
          <a:p>
            <a:r>
              <a:rPr lang="en-US" sz="3600" b="1" dirty="0" smtClean="0"/>
              <a:t>RFQ-875 </a:t>
            </a:r>
            <a:endParaRPr lang="en-US" sz="3600" b="1" dirty="0"/>
          </a:p>
        </p:txBody>
      </p:sp>
      <p:sp>
        <p:nvSpPr>
          <p:cNvPr id="2" name="TextBox 1"/>
          <p:cNvSpPr txBox="1"/>
          <p:nvPr/>
        </p:nvSpPr>
        <p:spPr>
          <a:xfrm>
            <a:off x="595196" y="986578"/>
            <a:ext cx="8105744" cy="5940088"/>
          </a:xfrm>
          <a:prstGeom prst="rect">
            <a:avLst/>
          </a:prstGeom>
          <a:noFill/>
        </p:spPr>
        <p:txBody>
          <a:bodyPr wrap="square" rtlCol="0">
            <a:spAutoFit/>
          </a:bodyPr>
          <a:lstStyle/>
          <a:p>
            <a:r>
              <a:rPr lang="en-US" sz="2000" u="sng" dirty="0">
                <a:cs typeface="Arial"/>
              </a:rPr>
              <a:t>PHA Personnel:</a:t>
            </a:r>
          </a:p>
          <a:p>
            <a:endParaRPr lang="en-US" sz="1600" dirty="0">
              <a:cs typeface="Arial"/>
            </a:endParaRPr>
          </a:p>
          <a:p>
            <a:r>
              <a:rPr lang="en-US" sz="2000" dirty="0" smtClean="0">
                <a:cs typeface="Arial"/>
              </a:rPr>
              <a:t>Steve Cassidy – Director of BPT Operations</a:t>
            </a:r>
          </a:p>
          <a:p>
            <a:endParaRPr lang="en-US" sz="2000" dirty="0" smtClean="0">
              <a:cs typeface="Arial"/>
            </a:endParaRPr>
          </a:p>
          <a:p>
            <a:r>
              <a:rPr lang="en-US" sz="2000" dirty="0" smtClean="0">
                <a:cs typeface="Arial"/>
              </a:rPr>
              <a:t>Bryan Seitz – Manager of Analysis &amp; Planning at BPT</a:t>
            </a:r>
          </a:p>
          <a:p>
            <a:endParaRPr lang="en-US" sz="2000" dirty="0">
              <a:cs typeface="Arial"/>
            </a:endParaRPr>
          </a:p>
          <a:p>
            <a:r>
              <a:rPr lang="en-US" sz="2000" dirty="0" smtClean="0">
                <a:cs typeface="Arial"/>
              </a:rPr>
              <a:t>Roger Hoh – Director of Project &amp; Construction Management</a:t>
            </a:r>
          </a:p>
          <a:p>
            <a:endParaRPr lang="en-US" sz="2000" dirty="0">
              <a:cs typeface="Arial"/>
            </a:endParaRPr>
          </a:p>
          <a:p>
            <a:r>
              <a:rPr lang="en-US" sz="2000" dirty="0" smtClean="0">
                <a:cs typeface="Arial"/>
              </a:rPr>
              <a:t>Don Smith – Manager of Engineering Design &amp; Planning</a:t>
            </a:r>
          </a:p>
          <a:p>
            <a:endParaRPr lang="en-US" sz="2000" dirty="0">
              <a:cs typeface="Arial"/>
            </a:endParaRPr>
          </a:p>
          <a:p>
            <a:r>
              <a:rPr lang="en-US" sz="2000" dirty="0" smtClean="0">
                <a:cs typeface="Arial"/>
              </a:rPr>
              <a:t>Ural Thompson / Barbara Smith – Project Manager</a:t>
            </a:r>
          </a:p>
          <a:p>
            <a:endParaRPr lang="en-US" sz="2000" dirty="0">
              <a:cs typeface="Arial"/>
            </a:endParaRPr>
          </a:p>
          <a:p>
            <a:r>
              <a:rPr lang="en-US" sz="2000" dirty="0" smtClean="0">
                <a:cs typeface="Arial"/>
              </a:rPr>
              <a:t>Ross Talbot – Construction Projects Delivery Manager</a:t>
            </a:r>
          </a:p>
          <a:p>
            <a:endParaRPr lang="en-US" sz="2000" dirty="0">
              <a:cs typeface="Arial"/>
            </a:endParaRPr>
          </a:p>
          <a:p>
            <a:r>
              <a:rPr lang="en-US" sz="2000" dirty="0">
                <a:cs typeface="Arial"/>
              </a:rPr>
              <a:t>Yvette Camel-Smith – Director of Procurement</a:t>
            </a:r>
          </a:p>
          <a:p>
            <a:endParaRPr lang="en-US" sz="2000" dirty="0">
              <a:cs typeface="Arial"/>
            </a:endParaRPr>
          </a:p>
          <a:p>
            <a:r>
              <a:rPr lang="en-US" sz="2000" dirty="0">
                <a:cs typeface="Arial"/>
              </a:rPr>
              <a:t>Pedro Gonzales – Small Business Development</a:t>
            </a:r>
          </a:p>
          <a:p>
            <a:endParaRPr lang="en-US" sz="2000" dirty="0">
              <a:cs typeface="Arial"/>
            </a:endParaRPr>
          </a:p>
          <a:p>
            <a:endParaRPr lang="en-US" sz="2000" dirty="0"/>
          </a:p>
        </p:txBody>
      </p:sp>
    </p:spTree>
    <p:extLst>
      <p:ext uri="{BB962C8B-B14F-4D97-AF65-F5344CB8AC3E}">
        <p14:creationId xmlns:p14="http://schemas.microsoft.com/office/powerpoint/2010/main" val="16804892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82151"/>
            <a:ext cx="9144000" cy="365760"/>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286" y="269999"/>
            <a:ext cx="831874" cy="816591"/>
          </a:xfrm>
          <a:prstGeom prst="rect">
            <a:avLst/>
          </a:prstGeom>
        </p:spPr>
      </p:pic>
      <p:sp>
        <p:nvSpPr>
          <p:cNvPr id="3" name="TextBox 2"/>
          <p:cNvSpPr txBox="1"/>
          <p:nvPr/>
        </p:nvSpPr>
        <p:spPr>
          <a:xfrm>
            <a:off x="595196" y="269999"/>
            <a:ext cx="6189009" cy="646331"/>
          </a:xfrm>
          <a:prstGeom prst="rect">
            <a:avLst/>
          </a:prstGeom>
          <a:noFill/>
        </p:spPr>
        <p:txBody>
          <a:bodyPr wrap="square" rtlCol="0">
            <a:spAutoFit/>
          </a:bodyPr>
          <a:lstStyle/>
          <a:p>
            <a:r>
              <a:rPr lang="en-US" sz="3600" b="1" dirty="0" smtClean="0"/>
              <a:t>RFQ-875 </a:t>
            </a:r>
            <a:endParaRPr lang="en-US" sz="3600" b="1" dirty="0"/>
          </a:p>
        </p:txBody>
      </p:sp>
      <p:sp>
        <p:nvSpPr>
          <p:cNvPr id="2" name="TextBox 1"/>
          <p:cNvSpPr txBox="1"/>
          <p:nvPr/>
        </p:nvSpPr>
        <p:spPr>
          <a:xfrm>
            <a:off x="595196" y="1187952"/>
            <a:ext cx="8105744" cy="4401205"/>
          </a:xfrm>
          <a:prstGeom prst="rect">
            <a:avLst/>
          </a:prstGeom>
          <a:noFill/>
        </p:spPr>
        <p:txBody>
          <a:bodyPr wrap="square" rtlCol="0">
            <a:spAutoFit/>
          </a:bodyPr>
          <a:lstStyle/>
          <a:p>
            <a:r>
              <a:rPr lang="en-US" sz="2000" u="sng" dirty="0">
                <a:latin typeface="Arial" pitchFamily="34" charset="0"/>
                <a:cs typeface="Arial" pitchFamily="34" charset="0"/>
              </a:rPr>
              <a:t>Procurement</a:t>
            </a:r>
            <a:r>
              <a:rPr lang="en-US" sz="2000" u="sng" dirty="0" smtClean="0">
                <a:latin typeface="Arial" pitchFamily="34" charset="0"/>
                <a:cs typeface="Arial" pitchFamily="34" charset="0"/>
              </a:rPr>
              <a:t>:</a:t>
            </a:r>
          </a:p>
          <a:p>
            <a:endParaRPr lang="en-US" sz="2000" u="sng" dirty="0">
              <a:latin typeface="Arial" pitchFamily="34" charset="0"/>
              <a:cs typeface="Arial" pitchFamily="34" charset="0"/>
            </a:endParaRPr>
          </a:p>
          <a:p>
            <a:pPr marL="342900" indent="-342900">
              <a:buFont typeface="Arial" panose="020B0604020202020204" pitchFamily="34" charset="0"/>
              <a:buChar char="•"/>
            </a:pPr>
            <a:r>
              <a:rPr lang="en-US" sz="2000" dirty="0">
                <a:latin typeface="Arial" pitchFamily="34" charset="0"/>
                <a:cs typeface="Arial" pitchFamily="34" charset="0"/>
              </a:rPr>
              <a:t>Request for Qualifications (RFQ) </a:t>
            </a:r>
            <a:r>
              <a:rPr lang="en-US" sz="2000" dirty="0" smtClean="0">
                <a:latin typeface="Arial" pitchFamily="34" charset="0"/>
                <a:cs typeface="Arial" pitchFamily="34" charset="0"/>
              </a:rPr>
              <a:t>due </a:t>
            </a:r>
            <a:r>
              <a:rPr lang="en-US" sz="2000" b="1" dirty="0" smtClean="0">
                <a:latin typeface="Arial" pitchFamily="34" charset="0"/>
                <a:cs typeface="Arial" pitchFamily="34" charset="0"/>
              </a:rPr>
              <a:t>Wednesday, October 10, 2018 no </a:t>
            </a:r>
            <a:r>
              <a:rPr lang="en-US" sz="2000" b="1" dirty="0">
                <a:latin typeface="Arial" pitchFamily="34" charset="0"/>
                <a:cs typeface="Arial" pitchFamily="34" charset="0"/>
              </a:rPr>
              <a:t>later than 11:00 A.M</a:t>
            </a:r>
            <a:r>
              <a:rPr lang="en-US" sz="2000" b="1" dirty="0" smtClean="0">
                <a:latin typeface="Arial" pitchFamily="34" charset="0"/>
                <a:cs typeface="Arial" pitchFamily="34" charset="0"/>
              </a:rPr>
              <a:t>.</a:t>
            </a:r>
          </a:p>
          <a:p>
            <a:pPr marL="342900" indent="-342900">
              <a:buFont typeface="Arial" panose="020B0604020202020204" pitchFamily="34" charset="0"/>
              <a:buChar char="•"/>
            </a:pPr>
            <a:endParaRPr lang="en-US" sz="2000" dirty="0" smtClean="0">
              <a:latin typeface="Arial" pitchFamily="34" charset="0"/>
              <a:cs typeface="Arial" pitchFamily="34" charset="0"/>
            </a:endParaRPr>
          </a:p>
          <a:p>
            <a:pPr marL="342900" indent="-342900">
              <a:buFont typeface="Arial" panose="020B0604020202020204" pitchFamily="34" charset="0"/>
              <a:buChar char="•"/>
            </a:pPr>
            <a:r>
              <a:rPr lang="en-US" sz="2000" dirty="0" smtClean="0">
                <a:latin typeface="Arial" pitchFamily="34" charset="0"/>
                <a:cs typeface="Arial" pitchFamily="34" charset="0"/>
              </a:rPr>
              <a:t>Eight (8) hard </a:t>
            </a:r>
            <a:r>
              <a:rPr lang="en-US" sz="2000" dirty="0">
                <a:latin typeface="Arial" pitchFamily="34" charset="0"/>
                <a:cs typeface="Arial" pitchFamily="34" charset="0"/>
              </a:rPr>
              <a:t>copies packaged in one sealed </a:t>
            </a:r>
            <a:r>
              <a:rPr lang="en-US" sz="2000" dirty="0" smtClean="0">
                <a:latin typeface="Arial" pitchFamily="34" charset="0"/>
                <a:cs typeface="Arial" pitchFamily="34" charset="0"/>
              </a:rPr>
              <a:t>envelope</a:t>
            </a:r>
          </a:p>
          <a:p>
            <a:pPr marL="342900" indent="-342900">
              <a:buFont typeface="Arial" panose="020B0604020202020204" pitchFamily="34" charset="0"/>
              <a:buChar char="•"/>
            </a:pPr>
            <a:endParaRPr lang="en-US" sz="2000" dirty="0">
              <a:latin typeface="Arial" pitchFamily="34" charset="0"/>
              <a:cs typeface="Arial" pitchFamily="34" charset="0"/>
            </a:endParaRPr>
          </a:p>
          <a:p>
            <a:pPr marL="342900" indent="-342900">
              <a:buFont typeface="Arial" panose="020B0604020202020204" pitchFamily="34" charset="0"/>
              <a:buChar char="•"/>
            </a:pPr>
            <a:r>
              <a:rPr lang="en-US" sz="2000" dirty="0" smtClean="0">
                <a:latin typeface="Arial" pitchFamily="34" charset="0"/>
                <a:cs typeface="Arial" pitchFamily="34" charset="0"/>
              </a:rPr>
              <a:t>Facsimile copies are not acceptable</a:t>
            </a:r>
          </a:p>
          <a:p>
            <a:pPr>
              <a:buFont typeface="Arial" pitchFamily="34" charset="0"/>
              <a:buChar char="•"/>
            </a:pPr>
            <a:endParaRPr lang="en-US" sz="2000" dirty="0">
              <a:latin typeface="Arial" pitchFamily="34" charset="0"/>
              <a:cs typeface="Arial" pitchFamily="34" charset="0"/>
            </a:endParaRPr>
          </a:p>
          <a:p>
            <a:pPr marL="342900" indent="-342900" algn="just">
              <a:buFont typeface="Arial" panose="020B0604020202020204" pitchFamily="34" charset="0"/>
              <a:buChar char="•"/>
            </a:pPr>
            <a:r>
              <a:rPr lang="en-US" sz="2000" dirty="0" smtClean="0"/>
              <a:t>All responses to the RFQ will be dated and the time received recorded upon receipt. PHA will not be responsible for late or incomplete responses due to mistakes or delays of the Respondent or carrier used by the Respondent or weather delays. A postmark is not sufficient. </a:t>
            </a:r>
            <a:r>
              <a:rPr lang="en-US" sz="2000" b="1" u="sng" dirty="0" smtClean="0"/>
              <a:t>LATE SUBMITTALS WILL NOT BE EVALUATED.</a:t>
            </a:r>
            <a:endParaRPr lang="en-US" sz="2000" u="sng" dirty="0"/>
          </a:p>
        </p:txBody>
      </p:sp>
    </p:spTree>
    <p:extLst>
      <p:ext uri="{BB962C8B-B14F-4D97-AF65-F5344CB8AC3E}">
        <p14:creationId xmlns:p14="http://schemas.microsoft.com/office/powerpoint/2010/main" val="18958370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15281"/>
          </a:xfrm>
        </p:spPr>
        <p:txBody>
          <a:bodyPr/>
          <a:lstStyle/>
          <a:p>
            <a:r>
              <a:rPr lang="en-US" dirty="0" smtClean="0"/>
              <a:t>RFQ-875 Selection Criteria</a:t>
            </a:r>
            <a:endParaRPr lang="en-US" dirty="0"/>
          </a:p>
        </p:txBody>
      </p:sp>
      <p:sp>
        <p:nvSpPr>
          <p:cNvPr id="4" name="Content Placeholder 3"/>
          <p:cNvSpPr>
            <a:spLocks noGrp="1"/>
          </p:cNvSpPr>
          <p:nvPr>
            <p:ph sz="half" idx="1"/>
          </p:nvPr>
        </p:nvSpPr>
        <p:spPr>
          <a:xfrm>
            <a:off x="718605" y="1222335"/>
            <a:ext cx="7886700" cy="1108709"/>
          </a:xfrm>
        </p:spPr>
        <p:txBody>
          <a:bodyPr/>
          <a:lstStyle/>
          <a:p>
            <a:pPr>
              <a:buFont typeface="Wingdings" panose="05000000000000000000" pitchFamily="2" charset="2"/>
              <a:buChar char="Ø"/>
            </a:pPr>
            <a:r>
              <a:rPr lang="en-US" sz="2000" dirty="0" smtClean="0"/>
              <a:t>Most Highly Qualified Provider</a:t>
            </a:r>
          </a:p>
          <a:p>
            <a:pPr>
              <a:buFont typeface="Wingdings" panose="05000000000000000000" pitchFamily="2" charset="2"/>
              <a:buChar char="Ø"/>
            </a:pPr>
            <a:r>
              <a:rPr lang="en-US" sz="2000" dirty="0" smtClean="0"/>
              <a:t>Using Criteria and Relative Weight</a:t>
            </a:r>
          </a:p>
          <a:p>
            <a:pPr marL="0" indent="0">
              <a:buNone/>
            </a:pPr>
            <a:endParaRPr lang="en-US" dirty="0" smtClean="0"/>
          </a:p>
          <a:p>
            <a:pPr marL="0" indent="0">
              <a:buNone/>
            </a:pP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711500238"/>
              </p:ext>
            </p:extLst>
          </p:nvPr>
        </p:nvGraphicFramePr>
        <p:xfrm>
          <a:off x="784436" y="2182998"/>
          <a:ext cx="7236820" cy="4023554"/>
        </p:xfrm>
        <a:graphic>
          <a:graphicData uri="http://schemas.openxmlformats.org/drawingml/2006/table">
            <a:tbl>
              <a:tblPr firstRow="1" bandRow="1">
                <a:tableStyleId>{5C22544A-7EE6-4342-B048-85BDC9FD1C3A}</a:tableStyleId>
              </a:tblPr>
              <a:tblGrid>
                <a:gridCol w="4759837"/>
                <a:gridCol w="2476983"/>
              </a:tblGrid>
              <a:tr h="423731">
                <a:tc>
                  <a:txBody>
                    <a:bodyPr/>
                    <a:lstStyle/>
                    <a:p>
                      <a:pPr algn="ctr"/>
                      <a:r>
                        <a:rPr lang="en-US" dirty="0" smtClean="0"/>
                        <a:t>CRITERIA</a:t>
                      </a:r>
                      <a:endParaRPr lang="en-US" dirty="0"/>
                    </a:p>
                  </a:txBody>
                  <a:tcPr anchor="ctr">
                    <a:solidFill>
                      <a:srgbClr val="1F3469"/>
                    </a:solidFill>
                  </a:tcPr>
                </a:tc>
                <a:tc>
                  <a:txBody>
                    <a:bodyPr/>
                    <a:lstStyle/>
                    <a:p>
                      <a:pPr algn="ctr"/>
                      <a:r>
                        <a:rPr lang="en-US" dirty="0" smtClean="0"/>
                        <a:t>RELATIVE</a:t>
                      </a:r>
                      <a:r>
                        <a:rPr lang="en-US" baseline="0" dirty="0" smtClean="0"/>
                        <a:t> WEIGHT</a:t>
                      </a:r>
                      <a:endParaRPr lang="en-US" dirty="0"/>
                    </a:p>
                  </a:txBody>
                  <a:tcPr anchor="ctr">
                    <a:solidFill>
                      <a:srgbClr val="1F3469"/>
                    </a:solidFill>
                  </a:tcPr>
                </a:tc>
              </a:tr>
              <a:tr h="784301">
                <a:tc>
                  <a:txBody>
                    <a:bodyPr/>
                    <a:lstStyle/>
                    <a:p>
                      <a:pPr marL="342900" marR="0" lvl="1" indent="-342900" algn="l" defTabSz="914400" rtl="0" eaLnBrk="1" fontAlgn="auto" latinLnBrk="0" hangingPunct="1">
                        <a:lnSpc>
                          <a:spcPct val="100000"/>
                        </a:lnSpc>
                        <a:spcBef>
                          <a:spcPts val="0"/>
                        </a:spcBef>
                        <a:spcAft>
                          <a:spcPts val="0"/>
                        </a:spcAft>
                        <a:buClrTx/>
                        <a:buSzTx/>
                        <a:buFont typeface="+mj-lt"/>
                        <a:buAutoNum type="alphaUcPeriod"/>
                        <a:tabLst/>
                        <a:defRPr/>
                      </a:pPr>
                      <a:r>
                        <a:rPr lang="en-US" sz="1800" dirty="0" smtClean="0"/>
                        <a:t>RESPONDENT’S REPUTATION</a:t>
                      </a:r>
                      <a:r>
                        <a:rPr lang="en-US" sz="1800" baseline="0" dirty="0" smtClean="0"/>
                        <a:t> </a:t>
                      </a:r>
                      <a:r>
                        <a:rPr lang="en-US" sz="1800" dirty="0" smtClean="0"/>
                        <a:t>AND QUALITY OF SERVICES</a:t>
                      </a:r>
                    </a:p>
                  </a:txBody>
                  <a:tcPr anchor="ctr">
                    <a:solidFill>
                      <a:schemeClr val="bg1">
                        <a:lumMod val="75000"/>
                      </a:schemeClr>
                    </a:solidFill>
                  </a:tcPr>
                </a:tc>
                <a:tc>
                  <a:txBody>
                    <a:bodyPr/>
                    <a:lstStyle/>
                    <a:p>
                      <a:pPr algn="ctr"/>
                      <a:r>
                        <a:rPr lang="en-US" sz="1800" dirty="0" smtClean="0"/>
                        <a:t>15%</a:t>
                      </a:r>
                      <a:endParaRPr lang="en-US" sz="1800" dirty="0"/>
                    </a:p>
                  </a:txBody>
                  <a:tcPr anchor="ctr">
                    <a:solidFill>
                      <a:schemeClr val="bg1">
                        <a:lumMod val="75000"/>
                      </a:schemeClr>
                    </a:solidFill>
                  </a:tcPr>
                </a:tc>
              </a:tr>
              <a:tr h="784301">
                <a:tc>
                  <a:txBody>
                    <a:bodyPr/>
                    <a:lstStyle/>
                    <a:p>
                      <a:pPr marL="342900" marR="0" lvl="1" indent="-342900" algn="l" defTabSz="914400" rtl="0" eaLnBrk="1" fontAlgn="auto" latinLnBrk="0" hangingPunct="1">
                        <a:lnSpc>
                          <a:spcPct val="100000"/>
                        </a:lnSpc>
                        <a:spcBef>
                          <a:spcPts val="0"/>
                        </a:spcBef>
                        <a:spcAft>
                          <a:spcPts val="0"/>
                        </a:spcAft>
                        <a:buClrTx/>
                        <a:buSzTx/>
                        <a:buFont typeface="+mj-lt"/>
                        <a:buAutoNum type="alphaUcPeriod" startAt="2"/>
                        <a:tabLst/>
                        <a:defRPr/>
                      </a:pPr>
                      <a:r>
                        <a:rPr lang="en-US" sz="1800" dirty="0" smtClean="0"/>
                        <a:t>PERSONNEL QUALIFICATIONS AND</a:t>
                      </a:r>
                      <a:r>
                        <a:rPr lang="en-US" sz="1800" baseline="0" dirty="0" smtClean="0"/>
                        <a:t> </a:t>
                      </a:r>
                      <a:r>
                        <a:rPr lang="en-US" sz="1800" dirty="0" smtClean="0"/>
                        <a:t>EXPERIENCE</a:t>
                      </a:r>
                    </a:p>
                  </a:txBody>
                  <a:tcPr anchor="ctr">
                    <a:solidFill>
                      <a:schemeClr val="bg1">
                        <a:lumMod val="85000"/>
                      </a:schemeClr>
                    </a:solidFill>
                  </a:tcPr>
                </a:tc>
                <a:tc>
                  <a:txBody>
                    <a:bodyPr/>
                    <a:lstStyle/>
                    <a:p>
                      <a:pPr algn="ctr"/>
                      <a:r>
                        <a:rPr lang="en-US" sz="1800" dirty="0" smtClean="0"/>
                        <a:t>40%</a:t>
                      </a:r>
                      <a:endParaRPr lang="en-US" sz="1800" dirty="0"/>
                    </a:p>
                  </a:txBody>
                  <a:tcPr anchor="ctr">
                    <a:solidFill>
                      <a:schemeClr val="bg1">
                        <a:lumMod val="85000"/>
                      </a:schemeClr>
                    </a:solidFill>
                  </a:tcPr>
                </a:tc>
              </a:tr>
              <a:tr h="784301">
                <a:tc>
                  <a:txBody>
                    <a:bodyPr/>
                    <a:lstStyle/>
                    <a:p>
                      <a:pPr marL="342900" marR="0" lvl="1" indent="-342900" algn="l" defTabSz="914400" rtl="0" eaLnBrk="1" fontAlgn="auto" latinLnBrk="0" hangingPunct="1">
                        <a:lnSpc>
                          <a:spcPct val="100000"/>
                        </a:lnSpc>
                        <a:spcBef>
                          <a:spcPts val="0"/>
                        </a:spcBef>
                        <a:spcAft>
                          <a:spcPts val="0"/>
                        </a:spcAft>
                        <a:buClrTx/>
                        <a:buSzTx/>
                        <a:buFont typeface="+mj-lt"/>
                        <a:buAutoNum type="alphaUcPeriod" startAt="3"/>
                        <a:tabLst/>
                        <a:defRPr/>
                      </a:pPr>
                      <a:r>
                        <a:rPr lang="en-US" sz="1800" dirty="0" smtClean="0"/>
                        <a:t>PERFORMANCE PLAN AND OTHER BENEFITS</a:t>
                      </a:r>
                    </a:p>
                  </a:txBody>
                  <a:tcPr anchor="ctr">
                    <a:solidFill>
                      <a:schemeClr val="bg1">
                        <a:lumMod val="75000"/>
                      </a:schemeClr>
                    </a:solidFill>
                  </a:tcPr>
                </a:tc>
                <a:tc>
                  <a:txBody>
                    <a:bodyPr/>
                    <a:lstStyle/>
                    <a:p>
                      <a:pPr algn="ctr"/>
                      <a:r>
                        <a:rPr lang="en-US" sz="1800" dirty="0" smtClean="0"/>
                        <a:t>40%</a:t>
                      </a:r>
                      <a:endParaRPr lang="en-US" sz="1800" dirty="0"/>
                    </a:p>
                  </a:txBody>
                  <a:tcPr anchor="ctr">
                    <a:solidFill>
                      <a:schemeClr val="bg1">
                        <a:lumMod val="75000"/>
                      </a:schemeClr>
                    </a:solidFill>
                  </a:tcPr>
                </a:tc>
              </a:tr>
              <a:tr h="760784">
                <a:tc>
                  <a:txBody>
                    <a:bodyPr/>
                    <a:lstStyle/>
                    <a:p>
                      <a:pPr marL="342900" marR="0" lvl="1" indent="-342900" algn="l" defTabSz="914400" rtl="0" eaLnBrk="1" fontAlgn="auto" latinLnBrk="0" hangingPunct="1">
                        <a:lnSpc>
                          <a:spcPct val="100000"/>
                        </a:lnSpc>
                        <a:spcBef>
                          <a:spcPts val="0"/>
                        </a:spcBef>
                        <a:spcAft>
                          <a:spcPts val="0"/>
                        </a:spcAft>
                        <a:buClrTx/>
                        <a:buSzTx/>
                        <a:buFont typeface="+mj-lt"/>
                        <a:buAutoNum type="alphaUcPeriod" startAt="4"/>
                        <a:tabLst/>
                        <a:defRPr/>
                      </a:pPr>
                      <a:r>
                        <a:rPr lang="en-US" sz="1800" dirty="0" smtClean="0"/>
                        <a:t>OVERALL COMPLIANCE WITH PHA</a:t>
                      </a:r>
                      <a:r>
                        <a:rPr lang="en-US" sz="1800" baseline="0" dirty="0" smtClean="0"/>
                        <a:t> </a:t>
                      </a:r>
                      <a:r>
                        <a:rPr lang="en-US" sz="1800" dirty="0" smtClean="0"/>
                        <a:t>POLICIES</a:t>
                      </a:r>
                    </a:p>
                  </a:txBody>
                  <a:tcPr anchor="ctr">
                    <a:solidFill>
                      <a:schemeClr val="bg1">
                        <a:lumMod val="85000"/>
                      </a:schemeClr>
                    </a:solidFill>
                  </a:tcPr>
                </a:tc>
                <a:tc>
                  <a:txBody>
                    <a:bodyPr/>
                    <a:lstStyle/>
                    <a:p>
                      <a:pPr algn="ctr"/>
                      <a:r>
                        <a:rPr lang="en-US" sz="1800" dirty="0" smtClean="0"/>
                        <a:t>5%</a:t>
                      </a:r>
                      <a:endParaRPr lang="en-US" sz="1800" dirty="0"/>
                    </a:p>
                  </a:txBody>
                  <a:tcPr anchor="ctr">
                    <a:solidFill>
                      <a:schemeClr val="bg1">
                        <a:lumMod val="85000"/>
                      </a:schemeClr>
                    </a:solidFill>
                  </a:tcPr>
                </a:tc>
              </a:tr>
              <a:tr h="486136">
                <a:tc>
                  <a:txBody>
                    <a:bodyPr/>
                    <a:lstStyle/>
                    <a:p>
                      <a:endParaRPr lang="en-US" sz="1800" dirty="0"/>
                    </a:p>
                  </a:txBody>
                  <a:tcPr anchor="ctr">
                    <a:solidFill>
                      <a:schemeClr val="bg1"/>
                    </a:solidFill>
                  </a:tcPr>
                </a:tc>
                <a:tc>
                  <a:txBody>
                    <a:bodyPr/>
                    <a:lstStyle/>
                    <a:p>
                      <a:pPr algn="ctr"/>
                      <a:r>
                        <a:rPr lang="en-US" sz="1800" b="1" dirty="0" smtClean="0"/>
                        <a:t>100%</a:t>
                      </a:r>
                      <a:endParaRPr lang="en-US" sz="1800" b="1" dirty="0"/>
                    </a:p>
                  </a:txBody>
                  <a:tcPr anchor="ctr">
                    <a:solidFill>
                      <a:schemeClr val="bg1"/>
                    </a:solidFill>
                  </a:tcPr>
                </a:tc>
              </a:tr>
            </a:tbl>
          </a:graphicData>
        </a:graphic>
      </p:graphicFrame>
    </p:spTree>
    <p:extLst>
      <p:ext uri="{BB962C8B-B14F-4D97-AF65-F5344CB8AC3E}">
        <p14:creationId xmlns:p14="http://schemas.microsoft.com/office/powerpoint/2010/main" val="41730049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15281"/>
          </a:xfrm>
        </p:spPr>
        <p:txBody>
          <a:bodyPr/>
          <a:lstStyle/>
          <a:p>
            <a:r>
              <a:rPr lang="en-US" dirty="0" smtClean="0"/>
              <a:t>RFQ-875 Scope of Services</a:t>
            </a:r>
            <a:endParaRPr lang="en-US" dirty="0"/>
          </a:p>
        </p:txBody>
      </p:sp>
      <p:sp>
        <p:nvSpPr>
          <p:cNvPr id="4" name="Content Placeholder 3"/>
          <p:cNvSpPr>
            <a:spLocks noGrp="1"/>
          </p:cNvSpPr>
          <p:nvPr>
            <p:ph sz="half" idx="1"/>
          </p:nvPr>
        </p:nvSpPr>
        <p:spPr>
          <a:xfrm>
            <a:off x="628650" y="1304707"/>
            <a:ext cx="7886700" cy="4664438"/>
          </a:xfrm>
        </p:spPr>
        <p:txBody>
          <a:bodyPr/>
          <a:lstStyle/>
          <a:p>
            <a:pPr marL="0" indent="0">
              <a:buNone/>
            </a:pPr>
            <a:endParaRPr lang="en-US" dirty="0" smtClean="0"/>
          </a:p>
          <a:p>
            <a:pPr marL="0" indent="0">
              <a:buNone/>
            </a:pPr>
            <a:endParaRPr lang="en-US" dirty="0"/>
          </a:p>
        </p:txBody>
      </p:sp>
      <p:sp>
        <p:nvSpPr>
          <p:cNvPr id="7" name="Content Placeholder 6"/>
          <p:cNvSpPr>
            <a:spLocks noGrp="1"/>
          </p:cNvSpPr>
          <p:nvPr>
            <p:ph sz="half" idx="1"/>
          </p:nvPr>
        </p:nvSpPr>
        <p:spPr>
          <a:xfrm>
            <a:off x="628650" y="1391793"/>
            <a:ext cx="8034583" cy="4773876"/>
          </a:xfrm>
        </p:spPr>
        <p:txBody>
          <a:bodyPr/>
          <a:lstStyle/>
          <a:p>
            <a:pPr algn="just"/>
            <a:r>
              <a:rPr lang="en-US" sz="2000" dirty="0" smtClean="0"/>
              <a:t>Design Bayport Port Road expansion to six lanes.</a:t>
            </a:r>
          </a:p>
          <a:p>
            <a:pPr algn="just"/>
            <a:r>
              <a:rPr lang="en-US" sz="2000" dirty="0" smtClean="0"/>
              <a:t>Design Bayport 95.5 Acre drainage basin.</a:t>
            </a:r>
          </a:p>
          <a:p>
            <a:pPr algn="just"/>
            <a:r>
              <a:rPr lang="en-US" sz="2000" dirty="0" smtClean="0"/>
              <a:t>Provide 30%, 60%, and final Design documents to PHA</a:t>
            </a:r>
          </a:p>
          <a:p>
            <a:pPr algn="just"/>
            <a:r>
              <a:rPr lang="en-US" sz="2000" dirty="0" smtClean="0"/>
              <a:t>Provide Bid and CPS services for duration of project.</a:t>
            </a:r>
            <a:endParaRPr lang="en-US" sz="1800" dirty="0" smtClean="0"/>
          </a:p>
        </p:txBody>
      </p:sp>
    </p:spTree>
    <p:extLst>
      <p:ext uri="{BB962C8B-B14F-4D97-AF65-F5344CB8AC3E}">
        <p14:creationId xmlns:p14="http://schemas.microsoft.com/office/powerpoint/2010/main" val="5134295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178" y="1157886"/>
            <a:ext cx="7933508" cy="5289005"/>
          </a:xfrm>
          <a:prstGeom prst="rect">
            <a:avLst/>
          </a:prstGeom>
        </p:spPr>
      </p:pic>
      <p:sp>
        <p:nvSpPr>
          <p:cNvPr id="2" name="Title 1"/>
          <p:cNvSpPr>
            <a:spLocks noGrp="1"/>
          </p:cNvSpPr>
          <p:nvPr>
            <p:ph type="title"/>
          </p:nvPr>
        </p:nvSpPr>
        <p:spPr>
          <a:xfrm>
            <a:off x="628650" y="250552"/>
            <a:ext cx="7886700" cy="576409"/>
          </a:xfrm>
        </p:spPr>
        <p:txBody>
          <a:bodyPr/>
          <a:lstStyle/>
          <a:p>
            <a:r>
              <a:rPr lang="en-US" dirty="0" smtClean="0"/>
              <a:t>RFQ-875 Bayport Master Plan</a:t>
            </a:r>
            <a:endParaRPr lang="en-US" sz="2800" dirty="0"/>
          </a:p>
        </p:txBody>
      </p:sp>
      <p:sp>
        <p:nvSpPr>
          <p:cNvPr id="4" name="Content Placeholder 3"/>
          <p:cNvSpPr>
            <a:spLocks noGrp="1"/>
          </p:cNvSpPr>
          <p:nvPr>
            <p:ph sz="half" idx="1"/>
          </p:nvPr>
        </p:nvSpPr>
        <p:spPr>
          <a:xfrm>
            <a:off x="628650" y="1304707"/>
            <a:ext cx="7886700" cy="4664438"/>
          </a:xfrm>
        </p:spPr>
        <p:txBody>
          <a:bodyPr/>
          <a:lstStyle/>
          <a:p>
            <a:pPr marL="0" indent="0">
              <a:buNone/>
            </a:pPr>
            <a:endParaRPr lang="en-US" dirty="0" smtClean="0"/>
          </a:p>
          <a:p>
            <a:pPr marL="0" indent="0">
              <a:buNone/>
            </a:pPr>
            <a:endParaRPr lang="en-US" dirty="0"/>
          </a:p>
        </p:txBody>
      </p:sp>
      <p:sp>
        <p:nvSpPr>
          <p:cNvPr id="8" name="TextBox 7"/>
          <p:cNvSpPr txBox="1"/>
          <p:nvPr/>
        </p:nvSpPr>
        <p:spPr>
          <a:xfrm>
            <a:off x="628650" y="935022"/>
            <a:ext cx="2995749" cy="369332"/>
          </a:xfrm>
          <a:prstGeom prst="rect">
            <a:avLst/>
          </a:prstGeom>
          <a:noFill/>
        </p:spPr>
        <p:txBody>
          <a:bodyPr wrap="square" rtlCol="0">
            <a:spAutoFit/>
          </a:bodyPr>
          <a:lstStyle/>
          <a:p>
            <a:r>
              <a:rPr lang="en-US" dirty="0" smtClean="0"/>
              <a:t>2016 Master Plan Update</a:t>
            </a:r>
            <a:endParaRPr lang="en-US" dirty="0"/>
          </a:p>
        </p:txBody>
      </p:sp>
    </p:spTree>
    <p:extLst>
      <p:ext uri="{BB962C8B-B14F-4D97-AF65-F5344CB8AC3E}">
        <p14:creationId xmlns:p14="http://schemas.microsoft.com/office/powerpoint/2010/main" val="3077424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50552"/>
            <a:ext cx="7886700" cy="576409"/>
          </a:xfrm>
        </p:spPr>
        <p:txBody>
          <a:bodyPr/>
          <a:lstStyle/>
          <a:p>
            <a:r>
              <a:rPr lang="en-US" dirty="0" smtClean="0"/>
              <a:t>RFQ-875 Bayport Master Plan</a:t>
            </a:r>
            <a:endParaRPr lang="en-US" sz="2800" dirty="0"/>
          </a:p>
        </p:txBody>
      </p:sp>
      <p:sp>
        <p:nvSpPr>
          <p:cNvPr id="4" name="Content Placeholder 3"/>
          <p:cNvSpPr>
            <a:spLocks noGrp="1"/>
          </p:cNvSpPr>
          <p:nvPr>
            <p:ph sz="half" idx="1"/>
          </p:nvPr>
        </p:nvSpPr>
        <p:spPr>
          <a:xfrm>
            <a:off x="628650" y="1304707"/>
            <a:ext cx="7886700" cy="4664438"/>
          </a:xfrm>
        </p:spPr>
        <p:txBody>
          <a:bodyPr/>
          <a:lstStyle/>
          <a:p>
            <a:pPr marL="0" indent="0">
              <a:buNone/>
            </a:pPr>
            <a:endParaRPr lang="en-US" dirty="0" smtClean="0"/>
          </a:p>
          <a:p>
            <a:pPr marL="0" indent="0">
              <a:buNone/>
            </a:pPr>
            <a:endParaRPr lang="en-US" dirty="0"/>
          </a:p>
        </p:txBody>
      </p:sp>
      <p:sp>
        <p:nvSpPr>
          <p:cNvPr id="8" name="TextBox 7"/>
          <p:cNvSpPr txBox="1"/>
          <p:nvPr/>
        </p:nvSpPr>
        <p:spPr>
          <a:xfrm>
            <a:off x="628650" y="935022"/>
            <a:ext cx="2995749" cy="369332"/>
          </a:xfrm>
          <a:prstGeom prst="rect">
            <a:avLst/>
          </a:prstGeom>
          <a:noFill/>
        </p:spPr>
        <p:txBody>
          <a:bodyPr wrap="square" rtlCol="0">
            <a:spAutoFit/>
          </a:bodyPr>
          <a:lstStyle/>
          <a:p>
            <a:r>
              <a:rPr lang="en-US" dirty="0" smtClean="0"/>
              <a:t>2016 Master Plan Update</a:t>
            </a:r>
            <a:endParaRPr lang="en-US" dirty="0"/>
          </a:p>
        </p:txBody>
      </p:sp>
      <p:pic>
        <p:nvPicPr>
          <p:cNvPr id="3" name="Picture 2"/>
          <p:cNvPicPr>
            <a:picLocks noChangeAspect="1"/>
          </p:cNvPicPr>
          <p:nvPr/>
        </p:nvPicPr>
        <p:blipFill>
          <a:blip r:embed="rId3"/>
          <a:stretch>
            <a:fillRect/>
          </a:stretch>
        </p:blipFill>
        <p:spPr>
          <a:xfrm>
            <a:off x="266007" y="1507449"/>
            <a:ext cx="8611985" cy="4344226"/>
          </a:xfrm>
          <a:prstGeom prst="rect">
            <a:avLst/>
          </a:prstGeom>
        </p:spPr>
      </p:pic>
    </p:spTree>
    <p:extLst>
      <p:ext uri="{BB962C8B-B14F-4D97-AF65-F5344CB8AC3E}">
        <p14:creationId xmlns:p14="http://schemas.microsoft.com/office/powerpoint/2010/main" val="76012760"/>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7E754A497B9BD41AC2523E827D10014" ma:contentTypeVersion="0" ma:contentTypeDescription="Create a new document." ma:contentTypeScope="" ma:versionID="f4b3bb479b7273dca3b65cfc9a564bfd">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887B976-D5B5-40FB-9546-C0974EB0B46F}">
  <ds:schemaRefs>
    <ds:schemaRef ds:uri="http://schemas.microsoft.com/office/2006/documentManagement/types"/>
    <ds:schemaRef ds:uri="http://schemas.microsoft.com/office/2006/metadata/properties"/>
    <ds:schemaRef ds:uri="http://www.w3.org/XML/1998/namespace"/>
    <ds:schemaRef ds:uri="http://schemas.microsoft.com/office/infopath/2007/PartnerControls"/>
    <ds:schemaRef ds:uri="http://purl.org/dc/elements/1.1/"/>
    <ds:schemaRef ds:uri="http://schemas.openxmlformats.org/package/2006/metadata/core-properties"/>
    <ds:schemaRef ds:uri="http://purl.org/dc/dcmitype/"/>
    <ds:schemaRef ds:uri="http://purl.org/dc/terms/"/>
  </ds:schemaRefs>
</ds:datastoreItem>
</file>

<file path=customXml/itemProps2.xml><?xml version="1.0" encoding="utf-8"?>
<ds:datastoreItem xmlns:ds="http://schemas.openxmlformats.org/officeDocument/2006/customXml" ds:itemID="{9FAFDAA1-9DC0-46DE-ADC9-FD04BC970BF7}">
  <ds:schemaRefs>
    <ds:schemaRef ds:uri="http://schemas.microsoft.com/sharepoint/v3/contenttype/forms"/>
  </ds:schemaRefs>
</ds:datastoreItem>
</file>

<file path=customXml/itemProps3.xml><?xml version="1.0" encoding="utf-8"?>
<ds:datastoreItem xmlns:ds="http://schemas.openxmlformats.org/officeDocument/2006/customXml" ds:itemID="{1BA1ED13-83AF-49C8-A7EE-70120E3B5C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5243</TotalTime>
  <Words>383</Words>
  <Application>Microsoft Office PowerPoint</Application>
  <PresentationFormat>On-screen Show (4:3)</PresentationFormat>
  <Paragraphs>92</Paragraphs>
  <Slides>12</Slides>
  <Notes>12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12</vt:i4>
      </vt:variant>
    </vt:vector>
  </HeadingPairs>
  <TitlesOfParts>
    <vt:vector size="21" baseType="lpstr">
      <vt:lpstr>Arial</vt:lpstr>
      <vt:lpstr>Calibri</vt:lpstr>
      <vt:lpstr>Calibri Light</vt:lpstr>
      <vt:lpstr>Helvetica Neue</vt:lpstr>
      <vt:lpstr>Helvetica Neue Condensed</vt:lpstr>
      <vt:lpstr>Wingdings</vt:lpstr>
      <vt:lpstr>2_Office Theme</vt:lpstr>
      <vt:lpstr>1_Office Theme</vt:lpstr>
      <vt:lpstr>Custom Design</vt:lpstr>
      <vt:lpstr>PowerPoint Presentation</vt:lpstr>
      <vt:lpstr>PowerPoint Presentation</vt:lpstr>
      <vt:lpstr>PowerPoint Presentation</vt:lpstr>
      <vt:lpstr>PowerPoint Presentation</vt:lpstr>
      <vt:lpstr>PowerPoint Presentation</vt:lpstr>
      <vt:lpstr>RFQ-875 Selection Criteria</vt:lpstr>
      <vt:lpstr>RFQ-875 Scope of Services</vt:lpstr>
      <vt:lpstr>RFQ-875 Bayport Master Plan</vt:lpstr>
      <vt:lpstr>RFQ-875 Bayport Master Plan</vt:lpstr>
      <vt:lpstr>RFQ-875 Existing Site Layout</vt:lpstr>
      <vt:lpstr>RFQ-875 Existing Flood Plain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Gina Manlove</dc:creator>
  <cp:lastModifiedBy>Conni McMillian</cp:lastModifiedBy>
  <cp:revision>116</cp:revision>
  <cp:lastPrinted>2018-05-03T14:11:42Z</cp:lastPrinted>
  <dcterms:created xsi:type="dcterms:W3CDTF">2016-11-28T16:12:23Z</dcterms:created>
  <dcterms:modified xsi:type="dcterms:W3CDTF">2018-10-02T15:41:54Z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0x01010067E754A497B9BD41AC2523E827D10014</vt:lpwstr>
  </property>
  <property fmtid="{D5CDD505-2E9C-101B-9397-08002B2CF9AE}" pid="3" name="GS_AddingInProgress">
    <vt:lpwstr>False</vt:lpwstr>
  </property>
</Properties>
</file>