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18"/>
  </p:notesMasterIdLst>
  <p:handoutMasterIdLst>
    <p:handoutMasterId r:id="rId19"/>
  </p:handoutMasterIdLst>
  <p:sldIdLst>
    <p:sldId id="271" r:id="rId7"/>
    <p:sldId id="274" r:id="rId8"/>
    <p:sldId id="272" r:id="rId9"/>
    <p:sldId id="275" r:id="rId10"/>
    <p:sldId id="276" r:id="rId11"/>
    <p:sldId id="273" r:id="rId12"/>
    <p:sldId id="277" r:id="rId13"/>
    <p:sldId id="280" r:id="rId14"/>
    <p:sldId id="279" r:id="rId15"/>
    <p:sldId id="283" r:id="rId16"/>
    <p:sldId id="263" r:id="rId1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7" autoAdjust="0"/>
    <p:restoredTop sz="94709"/>
  </p:normalViewPr>
  <p:slideViewPr>
    <p:cSldViewPr snapToGrid="0" snapToObjects="1">
      <p:cViewPr varScale="1">
        <p:scale>
          <a:sx n="106" d="100"/>
          <a:sy n="106" d="100"/>
        </p:scale>
        <p:origin x="1716" y="78"/>
      </p:cViewPr>
      <p:guideLst>
        <p:guide orient="horz" pos="2160"/>
        <p:guide pos="2880"/>
      </p:guideLst>
    </p:cSldViewPr>
  </p:slideViewPr>
  <p:notesTextViewPr>
    <p:cViewPr>
      <p:scale>
        <a:sx n="3" d="2"/>
        <a:sy n="3" d="2"/>
      </p:scale>
      <p:origin x="0" y="0"/>
    </p:cViewPr>
  </p:notesTextViewPr>
  <p:notesViewPr>
    <p:cSldViewPr snapToGrid="0" snapToObjects="1">
      <p:cViewPr varScale="1">
        <p:scale>
          <a:sx n="87" d="100"/>
          <a:sy n="87" d="100"/>
        </p:scale>
        <p:origin x="379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2792BFA-B74B-463B-AA3A-42CFB5FC8F5C}" type="datetimeFigureOut">
              <a:rPr lang="en-US" smtClean="0"/>
              <a:t>10/3/2018</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61F2799-D21C-493C-B781-1A1B61E20A33}" type="slidenum">
              <a:rPr lang="en-US" smtClean="0"/>
              <a:t>‹#›</a:t>
            </a:fld>
            <a:endParaRPr lang="en-US" dirty="0"/>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10/3/2018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423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86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530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75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81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792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7654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560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403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70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850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80428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dirty="0"/>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dirty="0"/>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cid:image001.png@01D4030F.F5CEF1C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271425" y="2868690"/>
            <a:ext cx="8148917" cy="738664"/>
          </a:xfrm>
          <a:prstGeom prst="rect">
            <a:avLst/>
          </a:prstGeom>
          <a:no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RFQ-874 Professional Architectural Services for Building Program Development &amp; Design of the Maintenance and Admin Complex at </a:t>
            </a:r>
            <a:r>
              <a:rPr lang="en-US" sz="1400" b="1" dirty="0" err="1" smtClean="0">
                <a:solidFill>
                  <a:schemeClr val="bg1"/>
                </a:solidFill>
                <a:latin typeface="Arial" panose="020B0604020202020204" pitchFamily="34" charset="0"/>
                <a:cs typeface="Arial" panose="020B0604020202020204" pitchFamily="34" charset="0"/>
              </a:rPr>
              <a:t>Barbours</a:t>
            </a:r>
            <a:r>
              <a:rPr lang="en-US" sz="1400" b="1" dirty="0" smtClean="0">
                <a:solidFill>
                  <a:schemeClr val="bg1"/>
                </a:solidFill>
                <a:latin typeface="Arial" panose="020B0604020202020204" pitchFamily="34" charset="0"/>
                <a:cs typeface="Arial" panose="020B0604020202020204" pitchFamily="34" charset="0"/>
              </a:rPr>
              <a:t> Cut Terminal</a:t>
            </a:r>
          </a:p>
          <a:p>
            <a:pPr algn="ctr"/>
            <a:r>
              <a:rPr lang="en-US" sz="1400" dirty="0" smtClean="0">
                <a:solidFill>
                  <a:schemeClr val="bg1"/>
                </a:solidFill>
                <a:latin typeface="Arial" panose="020B0604020202020204" pitchFamily="34" charset="0"/>
                <a:cs typeface="Arial" panose="020B0604020202020204" pitchFamily="34" charset="0"/>
              </a:rPr>
              <a:t>Jessica Shambra, PE  |  Project Manager  |  Project &amp; Construction Management (PCM)</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552"/>
            <a:ext cx="7886700" cy="815281"/>
          </a:xfrm>
        </p:spPr>
        <p:txBody>
          <a:bodyPr/>
          <a:lstStyle/>
          <a:p>
            <a:r>
              <a:rPr lang="en-US" dirty="0" smtClean="0"/>
              <a:t>RFQ-874 Bayport Buildings</a:t>
            </a:r>
            <a:endParaRPr lang="en-US" sz="2800"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90" y="1065833"/>
            <a:ext cx="4253462" cy="23925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 of Houston Bayport Terminal Maintenance and Repair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192" y="3239632"/>
            <a:ext cx="5241398" cy="294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68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7124700" y="657533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a:t>
            </a:r>
            <a:r>
              <a:rPr lang="en-US" sz="825" dirty="0" smtClean="0">
                <a:solidFill>
                  <a:schemeClr val="bg1"/>
                </a:solidFill>
                <a:latin typeface="Helvetica Neue" charset="0"/>
                <a:ea typeface="Helvetica Neue" charset="0"/>
                <a:cs typeface="Helvetica Neue" charset="0"/>
              </a:rPr>
              <a:t>4</a:t>
            </a:r>
            <a:endParaRPr lang="en-US" sz="825" dirty="0">
              <a:solidFill>
                <a:schemeClr val="bg1"/>
              </a:solidFill>
              <a:latin typeface="Helvetica Neue" charset="0"/>
              <a:ea typeface="Helvetica Neue" charset="0"/>
              <a:cs typeface="Helvetica Neue" charset="0"/>
            </a:endParaRPr>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12437" y="2195211"/>
            <a:ext cx="3495675" cy="3556000"/>
          </a:xfrm>
          <a:prstGeom prst="rect">
            <a:avLst/>
          </a:prstGeom>
          <a:no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srgbClr val="A51C36"/>
                </a:solidFill>
              </a:rPr>
              <a:t>Jessica Shambra, PE</a:t>
            </a:r>
          </a:p>
          <a:p>
            <a:pPr marL="0" indent="0" algn="ctr">
              <a:buFont typeface="Arial" panose="020B0604020202020204" pitchFamily="34" charset="0"/>
              <a:buNone/>
            </a:pPr>
            <a:r>
              <a:rPr lang="en-US" sz="2300" dirty="0" smtClean="0"/>
              <a:t>Project Manager</a:t>
            </a:r>
          </a:p>
          <a:p>
            <a:pPr marL="0" indent="0" algn="ctr">
              <a:buFont typeface="Arial" panose="020B0604020202020204" pitchFamily="34" charset="0"/>
              <a:buNone/>
            </a:pPr>
            <a:r>
              <a:rPr lang="en-US" sz="2300" dirty="0" smtClean="0"/>
              <a:t>Port Houston</a:t>
            </a:r>
          </a:p>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dirty="0" smtClean="0"/>
              <a:t>713.670.2527</a:t>
            </a:r>
          </a:p>
          <a:p>
            <a:pPr marL="0" indent="0" algn="ctr">
              <a:buFont typeface="Arial" panose="020B0604020202020204" pitchFamily="34" charset="0"/>
              <a:buNone/>
            </a:pPr>
            <a:r>
              <a:rPr lang="en-US" sz="2200" dirty="0" smtClean="0"/>
              <a:t>jshambra@poha.com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43114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354387"/>
            <a:ext cx="6189009" cy="646331"/>
          </a:xfrm>
          <a:prstGeom prst="rect">
            <a:avLst/>
          </a:prstGeom>
          <a:noFill/>
        </p:spPr>
        <p:txBody>
          <a:bodyPr wrap="square" rtlCol="0">
            <a:spAutoFit/>
          </a:bodyPr>
          <a:lstStyle/>
          <a:p>
            <a:r>
              <a:rPr lang="en-US" sz="3600" b="1" dirty="0" smtClean="0"/>
              <a:t>RFQ-874 </a:t>
            </a:r>
            <a:endParaRPr lang="en-US" sz="3600" b="1" dirty="0"/>
          </a:p>
        </p:txBody>
      </p:sp>
      <p:sp>
        <p:nvSpPr>
          <p:cNvPr id="2" name="TextBox 1"/>
          <p:cNvSpPr txBox="1"/>
          <p:nvPr/>
        </p:nvSpPr>
        <p:spPr>
          <a:xfrm>
            <a:off x="595196" y="1326045"/>
            <a:ext cx="7473090" cy="4370427"/>
          </a:xfrm>
          <a:prstGeom prst="rect">
            <a:avLst/>
          </a:prstGeom>
          <a:noFill/>
        </p:spPr>
        <p:txBody>
          <a:bodyPr wrap="square" rtlCol="0">
            <a:spAutoFit/>
          </a:bodyPr>
          <a:lstStyle/>
          <a:p>
            <a:pPr marL="514350" indent="-514350">
              <a:buClr>
                <a:srgbClr val="003675"/>
              </a:buClr>
              <a:buSzPct val="80000"/>
              <a:buAutoNum type="arabicPeriod"/>
            </a:pPr>
            <a:r>
              <a:rPr lang="en-US" sz="2000" dirty="0" smtClean="0">
                <a:cs typeface="Arial"/>
              </a:rPr>
              <a:t>Introductions</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Procurement</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a:cs typeface="Arial"/>
              </a:rPr>
              <a:t>Selection </a:t>
            </a:r>
            <a:r>
              <a:rPr lang="en-US" sz="2000" dirty="0" smtClean="0">
                <a:cs typeface="Arial"/>
              </a:rPr>
              <a:t>Criteria</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Scope of Services</a:t>
            </a:r>
          </a:p>
          <a:p>
            <a:pPr marL="514350" indent="-514350">
              <a:buClr>
                <a:srgbClr val="003675"/>
              </a:buClr>
              <a:buSzPct val="80000"/>
              <a:buAutoNum type="arabicPeriod"/>
            </a:pPr>
            <a:endParaRPr lang="en-US" sz="2000" dirty="0" smtClean="0">
              <a:cs typeface="Arial"/>
            </a:endParaRPr>
          </a:p>
          <a:p>
            <a:pPr marL="514350" indent="-514350">
              <a:buClr>
                <a:srgbClr val="003675"/>
              </a:buClr>
              <a:buSzPct val="80000"/>
              <a:buAutoNum type="arabicPeriod"/>
            </a:pPr>
            <a:r>
              <a:rPr lang="en-US" sz="2000" dirty="0" smtClean="0">
                <a:cs typeface="Arial"/>
              </a:rPr>
              <a:t>Site Layout/Drawings</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Questions</a:t>
            </a:r>
          </a:p>
          <a:p>
            <a:pPr marL="514350" indent="-514350">
              <a:buClr>
                <a:srgbClr val="003675"/>
              </a:buClr>
              <a:buSzPct val="80000"/>
              <a:buAutoNum type="arabicPeriod"/>
            </a:pPr>
            <a:endParaRPr lang="en-US" sz="2000" dirty="0">
              <a:cs typeface="Arial"/>
            </a:endParaRPr>
          </a:p>
          <a:p>
            <a:pPr>
              <a:buClr>
                <a:srgbClr val="003675"/>
              </a:buClr>
              <a:buSzPct val="80000"/>
            </a:pPr>
            <a:r>
              <a:rPr lang="en-US" sz="2000" dirty="0">
                <a:cs typeface="Arial"/>
              </a:rPr>
              <a:t>Note: Please sign attendance sheet. No site visit is </a:t>
            </a:r>
            <a:r>
              <a:rPr lang="en-US" sz="2000" dirty="0" smtClean="0">
                <a:cs typeface="Arial"/>
              </a:rPr>
              <a:t>scheduled. </a:t>
            </a:r>
            <a:endParaRPr lang="en-US" sz="2000" dirty="0">
              <a:cs typeface="Arial"/>
            </a:endParaRPr>
          </a:p>
          <a:p>
            <a:endParaRPr lang="en-US" dirty="0"/>
          </a:p>
        </p:txBody>
      </p:sp>
    </p:spTree>
    <p:extLst>
      <p:ext uri="{BB962C8B-B14F-4D97-AF65-F5344CB8AC3E}">
        <p14:creationId xmlns:p14="http://schemas.microsoft.com/office/powerpoint/2010/main" val="1150756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grpSp>
        <p:nvGrpSpPr>
          <p:cNvPr id="7" name="Group 6"/>
          <p:cNvGrpSpPr/>
          <p:nvPr/>
        </p:nvGrpSpPr>
        <p:grpSpPr>
          <a:xfrm>
            <a:off x="3250232" y="3639239"/>
            <a:ext cx="1828212" cy="2089358"/>
            <a:chOff x="2925560" y="793159"/>
            <a:chExt cx="2226896" cy="2544994"/>
          </a:xfrm>
        </p:grpSpPr>
        <p:pic>
          <p:nvPicPr>
            <p:cNvPr id="8" name="Picture 7" descr="Branch_Theld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smtClean="0">
                  <a:latin typeface="Arial" panose="020B0604020202020204" pitchFamily="34" charset="0"/>
                  <a:cs typeface="Arial" panose="020B0604020202020204" pitchFamily="34" charset="0"/>
                </a:rPr>
                <a:t>Theldon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195530" y="1392843"/>
            <a:ext cx="1703931" cy="2077484"/>
            <a:chOff x="4683362" y="793161"/>
            <a:chExt cx="2098211" cy="2558204"/>
          </a:xfrm>
        </p:grpSpPr>
        <p:pic>
          <p:nvPicPr>
            <p:cNvPr id="11" name="Picture 10" descr="Corgey_De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086068"/>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194091" y="3641971"/>
            <a:ext cx="1888796" cy="2077513"/>
            <a:chOff x="6426258" y="793158"/>
            <a:chExt cx="2277387" cy="2504935"/>
          </a:xfrm>
        </p:grpSpPr>
        <p:pic>
          <p:nvPicPr>
            <p:cNvPr id="14" name="Picture 13" descr="DonCarlos_Stephen.jpg"/>
            <p:cNvPicPr>
              <a:picLocks noChangeAspect="1"/>
            </p:cNvPicPr>
            <p:nvPr/>
          </p:nvPicPr>
          <p:blipFill rotWithShape="1">
            <a:blip r:embed="rId6"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098823" y="1388822"/>
            <a:ext cx="1595120" cy="2094892"/>
            <a:chOff x="1420093" y="3485699"/>
            <a:chExt cx="1920985" cy="2522857"/>
          </a:xfrm>
        </p:grpSpPr>
        <p:pic>
          <p:nvPicPr>
            <p:cNvPr id="17" name="Picture 16" descr="Fitzgerald_Clyd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381815" y="1392843"/>
            <a:ext cx="1581535" cy="2083522"/>
            <a:chOff x="3087458" y="3485699"/>
            <a:chExt cx="1906912" cy="2512179"/>
          </a:xfrm>
        </p:grpSpPr>
        <p:pic>
          <p:nvPicPr>
            <p:cNvPr id="20" name="Picture 19" descr="Kennedy_JohnD.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194855" y="3639242"/>
            <a:ext cx="1313216" cy="2080242"/>
            <a:chOff x="4957125" y="3485392"/>
            <a:chExt cx="1586393" cy="2512979"/>
          </a:xfrm>
        </p:grpSpPr>
        <p:pic>
          <p:nvPicPr>
            <p:cNvPr id="23" name="Picture 22" descr="Mease_Roy.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10" cstate="screen">
            <a:extLst>
              <a:ext uri="{28A0092B-C50C-407E-A947-70E740481C1C}">
                <a14:useLocalDpi xmlns:a14="http://schemas.microsoft.com/office/drawing/2010/main"/>
              </a:ext>
            </a:extLst>
          </a:blip>
          <a:srcRect l="49001" t="19755" r="26222" b="28147"/>
          <a:stretch/>
        </p:blipFill>
        <p:spPr>
          <a:xfrm>
            <a:off x="729274" y="1388822"/>
            <a:ext cx="2265680" cy="3027292"/>
          </a:xfrm>
          <a:prstGeom prst="rect">
            <a:avLst/>
          </a:prstGeom>
        </p:spPr>
      </p:pic>
      <p:sp>
        <p:nvSpPr>
          <p:cNvPr id="26" name="TextBox 25"/>
          <p:cNvSpPr txBox="1"/>
          <p:nvPr/>
        </p:nvSpPr>
        <p:spPr>
          <a:xfrm>
            <a:off x="644285" y="4550039"/>
            <a:ext cx="2435658" cy="43088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Janiece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443224" y="308081"/>
            <a:ext cx="6189009" cy="646331"/>
          </a:xfrm>
          <a:prstGeom prst="rect">
            <a:avLst/>
          </a:prstGeom>
          <a:noFill/>
        </p:spPr>
        <p:txBody>
          <a:bodyPr wrap="square" rtlCol="0">
            <a:spAutoFit/>
          </a:bodyPr>
          <a:lstStyle/>
          <a:p>
            <a:r>
              <a:rPr lang="en-US" sz="3600" b="1" dirty="0" smtClean="0"/>
              <a:t>Port Commission</a:t>
            </a:r>
            <a:endParaRPr lang="en-US" sz="3600" b="1" dirty="0"/>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646331"/>
          </a:xfrm>
          <a:prstGeom prst="rect">
            <a:avLst/>
          </a:prstGeom>
          <a:noFill/>
        </p:spPr>
        <p:txBody>
          <a:bodyPr wrap="square" rtlCol="0">
            <a:spAutoFit/>
          </a:bodyPr>
          <a:lstStyle/>
          <a:p>
            <a:r>
              <a:rPr lang="en-US" sz="3600" b="1" dirty="0" smtClean="0"/>
              <a:t>RFQ-874 </a:t>
            </a:r>
            <a:endParaRPr lang="en-US" sz="3600" b="1" dirty="0"/>
          </a:p>
        </p:txBody>
      </p:sp>
      <p:sp>
        <p:nvSpPr>
          <p:cNvPr id="2" name="TextBox 1"/>
          <p:cNvSpPr txBox="1"/>
          <p:nvPr/>
        </p:nvSpPr>
        <p:spPr>
          <a:xfrm>
            <a:off x="595196" y="986578"/>
            <a:ext cx="8105744" cy="5016758"/>
          </a:xfrm>
          <a:prstGeom prst="rect">
            <a:avLst/>
          </a:prstGeom>
          <a:noFill/>
        </p:spPr>
        <p:txBody>
          <a:bodyPr wrap="square" rtlCol="0">
            <a:spAutoFit/>
          </a:bodyPr>
          <a:lstStyle/>
          <a:p>
            <a:r>
              <a:rPr lang="en-US" sz="2000" u="sng" dirty="0">
                <a:cs typeface="Arial"/>
              </a:rPr>
              <a:t>PHA Personnel:</a:t>
            </a:r>
          </a:p>
          <a:p>
            <a:endParaRPr lang="en-US" sz="2000" dirty="0">
              <a:cs typeface="Arial"/>
            </a:endParaRPr>
          </a:p>
          <a:p>
            <a:r>
              <a:rPr lang="en-US" sz="2000" dirty="0" smtClean="0">
                <a:cs typeface="Arial"/>
              </a:rPr>
              <a:t>Roger Hoh – Director of Project &amp; Construction Management</a:t>
            </a:r>
          </a:p>
          <a:p>
            <a:endParaRPr lang="en-US" sz="2000" dirty="0">
              <a:cs typeface="Arial"/>
            </a:endParaRPr>
          </a:p>
          <a:p>
            <a:r>
              <a:rPr lang="en-US" sz="2000" dirty="0" smtClean="0">
                <a:cs typeface="Arial"/>
              </a:rPr>
              <a:t>Don Smith – Manager of Engineering Design &amp; Planning</a:t>
            </a:r>
          </a:p>
          <a:p>
            <a:endParaRPr lang="en-US" sz="2000" dirty="0">
              <a:cs typeface="Arial"/>
            </a:endParaRPr>
          </a:p>
          <a:p>
            <a:r>
              <a:rPr lang="en-US" sz="2000" dirty="0">
                <a:cs typeface="Arial"/>
              </a:rPr>
              <a:t>Jessica </a:t>
            </a:r>
            <a:r>
              <a:rPr lang="en-US" sz="2000" dirty="0" smtClean="0">
                <a:cs typeface="Arial"/>
              </a:rPr>
              <a:t>Shambra – Project Manager</a:t>
            </a:r>
          </a:p>
          <a:p>
            <a:endParaRPr lang="en-US" sz="2000" dirty="0">
              <a:cs typeface="Arial"/>
            </a:endParaRPr>
          </a:p>
          <a:p>
            <a:r>
              <a:rPr lang="en-US" sz="2000" dirty="0" smtClean="0">
                <a:cs typeface="Arial"/>
              </a:rPr>
              <a:t>Bryan Seitz – Operations, Manager of Analysis and Planning </a:t>
            </a:r>
          </a:p>
          <a:p>
            <a:endParaRPr lang="en-US" sz="2000" dirty="0">
              <a:cs typeface="Arial"/>
            </a:endParaRPr>
          </a:p>
          <a:p>
            <a:r>
              <a:rPr lang="en-US" sz="2000" dirty="0" smtClean="0">
                <a:cs typeface="Arial"/>
              </a:rPr>
              <a:t>Paulo Soares – Maintenance Director </a:t>
            </a:r>
          </a:p>
          <a:p>
            <a:endParaRPr lang="en-US" sz="2000" dirty="0">
              <a:cs typeface="Arial"/>
            </a:endParaRPr>
          </a:p>
          <a:p>
            <a:r>
              <a:rPr lang="en-US" sz="2000" dirty="0">
                <a:cs typeface="Arial"/>
              </a:rPr>
              <a:t>Yvette Camel-Smith – Director of Procurement</a:t>
            </a:r>
          </a:p>
          <a:p>
            <a:endParaRPr lang="en-US" sz="2000" dirty="0">
              <a:cs typeface="Arial"/>
            </a:endParaRPr>
          </a:p>
          <a:p>
            <a:endParaRPr lang="en-US" sz="2000" dirty="0">
              <a:cs typeface="Arial"/>
            </a:endParaRPr>
          </a:p>
          <a:p>
            <a:endParaRPr lang="en-US" sz="2000" dirty="0"/>
          </a:p>
        </p:txBody>
      </p:sp>
    </p:spTree>
    <p:extLst>
      <p:ext uri="{BB962C8B-B14F-4D97-AF65-F5344CB8AC3E}">
        <p14:creationId xmlns:p14="http://schemas.microsoft.com/office/powerpoint/2010/main" val="1680489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646331"/>
          </a:xfrm>
          <a:prstGeom prst="rect">
            <a:avLst/>
          </a:prstGeom>
          <a:noFill/>
        </p:spPr>
        <p:txBody>
          <a:bodyPr wrap="square" rtlCol="0">
            <a:spAutoFit/>
          </a:bodyPr>
          <a:lstStyle/>
          <a:p>
            <a:r>
              <a:rPr lang="en-US" sz="3600" b="1" dirty="0" smtClean="0"/>
              <a:t>RFQ-874 </a:t>
            </a:r>
            <a:endParaRPr lang="en-US" sz="3600" b="1" dirty="0"/>
          </a:p>
        </p:txBody>
      </p:sp>
      <p:sp>
        <p:nvSpPr>
          <p:cNvPr id="2" name="TextBox 1"/>
          <p:cNvSpPr txBox="1"/>
          <p:nvPr/>
        </p:nvSpPr>
        <p:spPr>
          <a:xfrm>
            <a:off x="595196" y="1187952"/>
            <a:ext cx="8105744" cy="4401205"/>
          </a:xfrm>
          <a:prstGeom prst="rect">
            <a:avLst/>
          </a:prstGeom>
          <a:noFill/>
        </p:spPr>
        <p:txBody>
          <a:bodyPr wrap="square" rtlCol="0">
            <a:spAutoFit/>
          </a:bodyPr>
          <a:lstStyle/>
          <a:p>
            <a:r>
              <a:rPr lang="en-US" sz="2000" u="sng" dirty="0">
                <a:latin typeface="Arial" pitchFamily="34" charset="0"/>
                <a:cs typeface="Arial" pitchFamily="34" charset="0"/>
              </a:rPr>
              <a:t>Procurement</a:t>
            </a:r>
            <a:r>
              <a:rPr lang="en-US" sz="2000" u="sng" dirty="0" smtClean="0">
                <a:latin typeface="Arial" pitchFamily="34" charset="0"/>
                <a:cs typeface="Arial" pitchFamily="34" charset="0"/>
              </a:rPr>
              <a:t>:</a:t>
            </a:r>
          </a:p>
          <a:p>
            <a:endParaRPr lang="en-US" sz="2000" u="sng" dirty="0">
              <a:latin typeface="Arial" pitchFamily="34" charset="0"/>
              <a:cs typeface="Arial" pitchFamily="34" charset="0"/>
            </a:endParaRPr>
          </a:p>
          <a:p>
            <a:pPr marL="342900" indent="-342900">
              <a:buFont typeface="Arial" panose="020B0604020202020204" pitchFamily="34" charset="0"/>
              <a:buChar char="•"/>
            </a:pPr>
            <a:r>
              <a:rPr lang="en-US" sz="2000" dirty="0">
                <a:latin typeface="Arial" pitchFamily="34" charset="0"/>
                <a:cs typeface="Arial" pitchFamily="34" charset="0"/>
              </a:rPr>
              <a:t>Request for Qualifications (RFQ) </a:t>
            </a:r>
            <a:r>
              <a:rPr lang="en-US" sz="2000" dirty="0" smtClean="0">
                <a:latin typeface="Arial" pitchFamily="34" charset="0"/>
                <a:cs typeface="Arial" pitchFamily="34" charset="0"/>
              </a:rPr>
              <a:t>due </a:t>
            </a:r>
            <a:r>
              <a:rPr lang="en-US" sz="2000" b="1" dirty="0" smtClean="0">
                <a:latin typeface="Arial" pitchFamily="34" charset="0"/>
                <a:cs typeface="Arial" pitchFamily="34" charset="0"/>
              </a:rPr>
              <a:t>Wednesday, October 17, 2018 no </a:t>
            </a:r>
            <a:r>
              <a:rPr lang="en-US" sz="2000" b="1" dirty="0">
                <a:latin typeface="Arial" pitchFamily="34" charset="0"/>
                <a:cs typeface="Arial" pitchFamily="34" charset="0"/>
              </a:rPr>
              <a:t>later than 11:00 A.M</a:t>
            </a:r>
            <a:r>
              <a:rPr lang="en-US" sz="2000" b="1" dirty="0" smtClean="0">
                <a:latin typeface="Arial" pitchFamily="34" charset="0"/>
                <a:cs typeface="Arial" pitchFamily="34" charset="0"/>
              </a:rPr>
              <a:t>.</a:t>
            </a:r>
          </a:p>
          <a:p>
            <a:pPr marL="342900" indent="-342900">
              <a:buFont typeface="Arial" panose="020B0604020202020204" pitchFamily="34" charset="0"/>
              <a:buChar char="•"/>
            </a:pPr>
            <a:endParaRPr lang="en-US" sz="2000" dirty="0" smtClean="0">
              <a:latin typeface="Arial" pitchFamily="34" charset="0"/>
              <a:cs typeface="Arial" pitchFamily="34" charset="0"/>
            </a:endParaRPr>
          </a:p>
          <a:p>
            <a:pPr marL="342900" indent="-342900">
              <a:buFont typeface="Arial" panose="020B0604020202020204" pitchFamily="34" charset="0"/>
              <a:buChar char="•"/>
            </a:pPr>
            <a:r>
              <a:rPr lang="en-US" sz="2000" dirty="0" smtClean="0">
                <a:latin typeface="Arial" pitchFamily="34" charset="0"/>
                <a:cs typeface="Arial" pitchFamily="34" charset="0"/>
              </a:rPr>
              <a:t>Eight (8) hard </a:t>
            </a:r>
            <a:r>
              <a:rPr lang="en-US" sz="2000" dirty="0">
                <a:latin typeface="Arial" pitchFamily="34" charset="0"/>
                <a:cs typeface="Arial" pitchFamily="34" charset="0"/>
              </a:rPr>
              <a:t>copies packaged in one sealed </a:t>
            </a:r>
            <a:r>
              <a:rPr lang="en-US" sz="2000" dirty="0" smtClean="0">
                <a:latin typeface="Arial" pitchFamily="34" charset="0"/>
                <a:cs typeface="Arial" pitchFamily="34" charset="0"/>
              </a:rPr>
              <a:t>envelope</a:t>
            </a:r>
          </a:p>
          <a:p>
            <a:pPr marL="342900" indent="-342900">
              <a:buFont typeface="Arial" panose="020B0604020202020204" pitchFamily="34" charset="0"/>
              <a:buChar char="•"/>
            </a:pPr>
            <a:endParaRPr lang="en-US" sz="2000" dirty="0">
              <a:latin typeface="Arial" pitchFamily="34" charset="0"/>
              <a:cs typeface="Arial" pitchFamily="34" charset="0"/>
            </a:endParaRPr>
          </a:p>
          <a:p>
            <a:pPr marL="342900" indent="-342900">
              <a:buFont typeface="Arial" panose="020B0604020202020204" pitchFamily="34" charset="0"/>
              <a:buChar char="•"/>
            </a:pPr>
            <a:r>
              <a:rPr lang="en-US" sz="2000" dirty="0" smtClean="0">
                <a:latin typeface="Arial" pitchFamily="34" charset="0"/>
                <a:cs typeface="Arial" pitchFamily="34" charset="0"/>
              </a:rPr>
              <a:t>Facsimile copies are not acceptable</a:t>
            </a:r>
          </a:p>
          <a:p>
            <a:pPr>
              <a:buFont typeface="Arial" pitchFamily="34" charset="0"/>
              <a:buChar char="•"/>
            </a:pPr>
            <a:endParaRPr lang="en-US" sz="2000" dirty="0">
              <a:latin typeface="Arial" pitchFamily="34" charset="0"/>
              <a:cs typeface="Arial" pitchFamily="34" charset="0"/>
            </a:endParaRPr>
          </a:p>
          <a:p>
            <a:pPr marL="342900" indent="-342900" algn="just">
              <a:buFont typeface="Arial" panose="020B0604020202020204" pitchFamily="34" charset="0"/>
              <a:buChar char="•"/>
            </a:pPr>
            <a:r>
              <a:rPr lang="en-US" sz="2000" dirty="0" smtClean="0"/>
              <a:t>All responses to the RFQ will be dated and the time received recorded upon receipt. PHA will not be responsible for late or incomplete responses due to mistakes or delays of the Respondent or carrier used by the Respondent or weather delays. A postmark is not sufficient. </a:t>
            </a:r>
            <a:r>
              <a:rPr lang="en-US" sz="2000" b="1" u="sng" dirty="0" smtClean="0"/>
              <a:t>LATE SUBMITTALS WILL NOT BE EVALUATED.</a:t>
            </a:r>
            <a:endParaRPr lang="en-US" sz="2000" u="sng" dirty="0"/>
          </a:p>
        </p:txBody>
      </p:sp>
    </p:spTree>
    <p:extLst>
      <p:ext uri="{BB962C8B-B14F-4D97-AF65-F5344CB8AC3E}">
        <p14:creationId xmlns:p14="http://schemas.microsoft.com/office/powerpoint/2010/main" val="1895837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RFQ-874 Selection Criteria</a:t>
            </a:r>
            <a:endParaRPr lang="en-US" dirty="0"/>
          </a:p>
        </p:txBody>
      </p:sp>
      <p:sp>
        <p:nvSpPr>
          <p:cNvPr id="4" name="Content Placeholder 3"/>
          <p:cNvSpPr>
            <a:spLocks noGrp="1"/>
          </p:cNvSpPr>
          <p:nvPr>
            <p:ph sz="half" idx="1"/>
          </p:nvPr>
        </p:nvSpPr>
        <p:spPr>
          <a:xfrm>
            <a:off x="718605" y="1222335"/>
            <a:ext cx="7886700" cy="1108709"/>
          </a:xfrm>
        </p:spPr>
        <p:txBody>
          <a:bodyPr/>
          <a:lstStyle/>
          <a:p>
            <a:pPr>
              <a:buFont typeface="Wingdings" panose="05000000000000000000" pitchFamily="2" charset="2"/>
              <a:buChar char="Ø"/>
            </a:pPr>
            <a:r>
              <a:rPr lang="en-US" sz="2000" dirty="0" smtClean="0"/>
              <a:t>Most Highly Qualified Provider</a:t>
            </a:r>
          </a:p>
          <a:p>
            <a:pPr>
              <a:buFont typeface="Wingdings" panose="05000000000000000000" pitchFamily="2" charset="2"/>
              <a:buChar char="Ø"/>
            </a:pPr>
            <a:r>
              <a:rPr lang="en-US" sz="2000" dirty="0" smtClean="0"/>
              <a:t>Using Criteria and Relative Weight</a:t>
            </a:r>
          </a:p>
          <a:p>
            <a:pPr marL="0" indent="0">
              <a:buNone/>
            </a:pPr>
            <a:endParaRPr lang="en-US" dirty="0" smtClean="0"/>
          </a:p>
          <a:p>
            <a:pPr marL="0" indent="0">
              <a:buNone/>
            </a:pP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64839878"/>
              </p:ext>
            </p:extLst>
          </p:nvPr>
        </p:nvGraphicFramePr>
        <p:xfrm>
          <a:off x="784436" y="2182998"/>
          <a:ext cx="7236820" cy="4023554"/>
        </p:xfrm>
        <a:graphic>
          <a:graphicData uri="http://schemas.openxmlformats.org/drawingml/2006/table">
            <a:tbl>
              <a:tblPr firstRow="1" bandRow="1">
                <a:tableStyleId>{5C22544A-7EE6-4342-B048-85BDC9FD1C3A}</a:tableStyleId>
              </a:tblPr>
              <a:tblGrid>
                <a:gridCol w="4759837"/>
                <a:gridCol w="2476983"/>
              </a:tblGrid>
              <a:tr h="423731">
                <a:tc>
                  <a:txBody>
                    <a:bodyPr/>
                    <a:lstStyle/>
                    <a:p>
                      <a:pPr algn="ctr"/>
                      <a:r>
                        <a:rPr lang="en-US" dirty="0" smtClean="0"/>
                        <a:t>CRITERIA</a:t>
                      </a:r>
                      <a:endParaRPr lang="en-US" dirty="0"/>
                    </a:p>
                  </a:txBody>
                  <a:tcPr anchor="ctr">
                    <a:solidFill>
                      <a:srgbClr val="1F3469"/>
                    </a:solidFill>
                  </a:tcPr>
                </a:tc>
                <a:tc>
                  <a:txBody>
                    <a:bodyPr/>
                    <a:lstStyle/>
                    <a:p>
                      <a:pPr algn="ctr"/>
                      <a:r>
                        <a:rPr lang="en-US" dirty="0" smtClean="0"/>
                        <a:t>RELATIVE</a:t>
                      </a:r>
                      <a:r>
                        <a:rPr lang="en-US" baseline="0" dirty="0" smtClean="0"/>
                        <a:t> WEIGHT</a:t>
                      </a:r>
                      <a:endParaRPr lang="en-US" dirty="0"/>
                    </a:p>
                  </a:txBody>
                  <a:tcPr anchor="ctr">
                    <a:solidFill>
                      <a:srgbClr val="1F3469"/>
                    </a:solidFill>
                  </a:tcPr>
                </a:tc>
              </a:tr>
              <a:tr h="784301">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lang="en-US" sz="1800" dirty="0" smtClean="0"/>
                        <a:t>RESPONDENT’S REPUTATION</a:t>
                      </a:r>
                      <a:r>
                        <a:rPr lang="en-US" sz="1800" baseline="0" dirty="0" smtClean="0"/>
                        <a:t> </a:t>
                      </a:r>
                      <a:r>
                        <a:rPr lang="en-US" sz="1800" dirty="0" smtClean="0"/>
                        <a:t>AND QUALITY OF SERVICES</a:t>
                      </a:r>
                    </a:p>
                  </a:txBody>
                  <a:tcPr anchor="ctr">
                    <a:solidFill>
                      <a:schemeClr val="bg1">
                        <a:lumMod val="75000"/>
                      </a:schemeClr>
                    </a:solidFill>
                  </a:tcPr>
                </a:tc>
                <a:tc>
                  <a:txBody>
                    <a:bodyPr/>
                    <a:lstStyle/>
                    <a:p>
                      <a:pPr algn="ctr"/>
                      <a:r>
                        <a:rPr lang="en-US" sz="1800" dirty="0" smtClean="0"/>
                        <a:t>20%</a:t>
                      </a:r>
                      <a:endParaRPr lang="en-US" sz="1800" dirty="0"/>
                    </a:p>
                  </a:txBody>
                  <a:tcPr anchor="ctr">
                    <a:solidFill>
                      <a:schemeClr val="bg1">
                        <a:lumMod val="75000"/>
                      </a:schemeClr>
                    </a:solidFill>
                  </a:tcPr>
                </a:tc>
              </a:tr>
              <a:tr h="784301">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startAt="2"/>
                        <a:tabLst/>
                        <a:defRPr/>
                      </a:pPr>
                      <a:r>
                        <a:rPr lang="en-US" sz="1800" dirty="0" smtClean="0"/>
                        <a:t>PERSONNEL QUALIFICATIONS AND</a:t>
                      </a:r>
                      <a:r>
                        <a:rPr lang="en-US" sz="1800" baseline="0" dirty="0" smtClean="0"/>
                        <a:t> </a:t>
                      </a:r>
                      <a:r>
                        <a:rPr lang="en-US" sz="1800" dirty="0" smtClean="0"/>
                        <a:t>EXPERIENCE</a:t>
                      </a:r>
                    </a:p>
                  </a:txBody>
                  <a:tcPr anchor="ctr">
                    <a:solidFill>
                      <a:schemeClr val="bg1">
                        <a:lumMod val="85000"/>
                      </a:schemeClr>
                    </a:solidFill>
                  </a:tcPr>
                </a:tc>
                <a:tc>
                  <a:txBody>
                    <a:bodyPr/>
                    <a:lstStyle/>
                    <a:p>
                      <a:pPr algn="ctr"/>
                      <a:r>
                        <a:rPr lang="en-US" sz="1800" dirty="0" smtClean="0"/>
                        <a:t>40%</a:t>
                      </a:r>
                      <a:endParaRPr lang="en-US" sz="1800" dirty="0"/>
                    </a:p>
                  </a:txBody>
                  <a:tcPr anchor="ctr">
                    <a:solidFill>
                      <a:schemeClr val="bg1">
                        <a:lumMod val="85000"/>
                      </a:schemeClr>
                    </a:solidFill>
                  </a:tcPr>
                </a:tc>
              </a:tr>
              <a:tr h="784301">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startAt="3"/>
                        <a:tabLst/>
                        <a:defRPr/>
                      </a:pPr>
                      <a:r>
                        <a:rPr lang="en-US" sz="1800" dirty="0" smtClean="0"/>
                        <a:t>PERFORMANCE PLAN AND OTHER BENEFITS</a:t>
                      </a:r>
                    </a:p>
                  </a:txBody>
                  <a:tcPr anchor="ctr">
                    <a:solidFill>
                      <a:schemeClr val="bg1">
                        <a:lumMod val="75000"/>
                      </a:schemeClr>
                    </a:solidFill>
                  </a:tcPr>
                </a:tc>
                <a:tc>
                  <a:txBody>
                    <a:bodyPr/>
                    <a:lstStyle/>
                    <a:p>
                      <a:pPr algn="ctr"/>
                      <a:r>
                        <a:rPr lang="en-US" sz="1800" dirty="0" smtClean="0"/>
                        <a:t>35%</a:t>
                      </a:r>
                      <a:endParaRPr lang="en-US" sz="1800" dirty="0"/>
                    </a:p>
                  </a:txBody>
                  <a:tcPr anchor="ctr">
                    <a:solidFill>
                      <a:schemeClr val="bg1">
                        <a:lumMod val="75000"/>
                      </a:schemeClr>
                    </a:solidFill>
                  </a:tcPr>
                </a:tc>
              </a:tr>
              <a:tr h="760784">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startAt="4"/>
                        <a:tabLst/>
                        <a:defRPr/>
                      </a:pPr>
                      <a:r>
                        <a:rPr lang="en-US" sz="1800" dirty="0" smtClean="0"/>
                        <a:t>OVERALL COMPLIANCE WITH PHA</a:t>
                      </a:r>
                      <a:r>
                        <a:rPr lang="en-US" sz="1800" baseline="0" dirty="0" smtClean="0"/>
                        <a:t> </a:t>
                      </a:r>
                      <a:r>
                        <a:rPr lang="en-US" sz="1800" dirty="0" smtClean="0"/>
                        <a:t>POLICIES</a:t>
                      </a:r>
                    </a:p>
                  </a:txBody>
                  <a:tcPr anchor="ctr">
                    <a:solidFill>
                      <a:schemeClr val="bg1">
                        <a:lumMod val="85000"/>
                      </a:schemeClr>
                    </a:solidFill>
                  </a:tcPr>
                </a:tc>
                <a:tc>
                  <a:txBody>
                    <a:bodyPr/>
                    <a:lstStyle/>
                    <a:p>
                      <a:pPr algn="ctr"/>
                      <a:r>
                        <a:rPr lang="en-US" sz="1800" dirty="0" smtClean="0"/>
                        <a:t>5%</a:t>
                      </a:r>
                      <a:endParaRPr lang="en-US" sz="1800" dirty="0"/>
                    </a:p>
                  </a:txBody>
                  <a:tcPr anchor="ctr">
                    <a:solidFill>
                      <a:schemeClr val="bg1">
                        <a:lumMod val="85000"/>
                      </a:schemeClr>
                    </a:solidFill>
                  </a:tcPr>
                </a:tc>
              </a:tr>
              <a:tr h="486136">
                <a:tc>
                  <a:txBody>
                    <a:bodyPr/>
                    <a:lstStyle/>
                    <a:p>
                      <a:endParaRPr lang="en-US" sz="1800" dirty="0"/>
                    </a:p>
                  </a:txBody>
                  <a:tcPr anchor="ctr">
                    <a:solidFill>
                      <a:schemeClr val="bg1"/>
                    </a:solidFill>
                  </a:tcPr>
                </a:tc>
                <a:tc>
                  <a:txBody>
                    <a:bodyPr/>
                    <a:lstStyle/>
                    <a:p>
                      <a:pPr algn="ctr"/>
                      <a:r>
                        <a:rPr lang="en-US" sz="1800" b="1" dirty="0" smtClean="0"/>
                        <a:t>100%</a:t>
                      </a:r>
                      <a:endParaRPr lang="en-US" sz="1800" b="1" dirty="0"/>
                    </a:p>
                  </a:txBody>
                  <a:tcPr anchor="ctr">
                    <a:solidFill>
                      <a:schemeClr val="bg1"/>
                    </a:solidFill>
                  </a:tcPr>
                </a:tc>
              </a:tr>
            </a:tbl>
          </a:graphicData>
        </a:graphic>
      </p:graphicFrame>
    </p:spTree>
    <p:extLst>
      <p:ext uri="{BB962C8B-B14F-4D97-AF65-F5344CB8AC3E}">
        <p14:creationId xmlns:p14="http://schemas.microsoft.com/office/powerpoint/2010/main" val="4173004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RFQ-874 Scope of Services</a:t>
            </a:r>
            <a:endParaRPr lang="en-US"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7" name="Content Placeholder 6"/>
          <p:cNvSpPr>
            <a:spLocks noGrp="1"/>
          </p:cNvSpPr>
          <p:nvPr>
            <p:ph sz="half" idx="1"/>
          </p:nvPr>
        </p:nvSpPr>
        <p:spPr>
          <a:xfrm>
            <a:off x="628650" y="1391793"/>
            <a:ext cx="8034583" cy="4773876"/>
          </a:xfrm>
        </p:spPr>
        <p:txBody>
          <a:bodyPr/>
          <a:lstStyle/>
          <a:p>
            <a:pPr algn="just"/>
            <a:r>
              <a:rPr lang="en-US" sz="2000" dirty="0" smtClean="0"/>
              <a:t>Develop conceptual building program for the relocation of the maintenance and administrative buildings at </a:t>
            </a:r>
            <a:r>
              <a:rPr lang="en-US" sz="2000" dirty="0" err="1" smtClean="0"/>
              <a:t>Barbours</a:t>
            </a:r>
            <a:r>
              <a:rPr lang="en-US" sz="2000" dirty="0" smtClean="0"/>
              <a:t> Cut Terminal</a:t>
            </a:r>
            <a:endParaRPr lang="en-US" sz="800" dirty="0" smtClean="0"/>
          </a:p>
          <a:p>
            <a:pPr algn="just"/>
            <a:r>
              <a:rPr lang="en-US" sz="2000" dirty="0" smtClean="0"/>
              <a:t>Define and incorporate operational requirements to provide preliminary planning for the buildings including size, layout, location and functionality</a:t>
            </a:r>
            <a:endParaRPr lang="en-US" sz="800" dirty="0" smtClean="0"/>
          </a:p>
          <a:p>
            <a:pPr algn="just"/>
            <a:r>
              <a:rPr lang="en-US" sz="2000" dirty="0" smtClean="0"/>
              <a:t>Additional considerations should include required parking, laydown and staging areas</a:t>
            </a:r>
          </a:p>
          <a:p>
            <a:pPr algn="just"/>
            <a:r>
              <a:rPr lang="en-US" sz="2000" dirty="0" smtClean="0"/>
              <a:t>Develop alternatives and examine best options</a:t>
            </a:r>
            <a:endParaRPr lang="en-US" sz="2000" dirty="0"/>
          </a:p>
          <a:p>
            <a:pPr algn="just"/>
            <a:r>
              <a:rPr lang="en-US" sz="2000" dirty="0" smtClean="0"/>
              <a:t>Selected team shall have the capabilities to continue with detailed design, preparation of plans and specifications, and construction phase services</a:t>
            </a:r>
          </a:p>
          <a:p>
            <a:pPr algn="just"/>
            <a:endParaRPr lang="en-US" sz="1800" dirty="0"/>
          </a:p>
          <a:p>
            <a:pPr algn="just"/>
            <a:endParaRPr lang="en-US" sz="1800" dirty="0" smtClean="0"/>
          </a:p>
        </p:txBody>
      </p:sp>
    </p:spTree>
    <p:extLst>
      <p:ext uri="{BB962C8B-B14F-4D97-AF65-F5344CB8AC3E}">
        <p14:creationId xmlns:p14="http://schemas.microsoft.com/office/powerpoint/2010/main" val="513429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2" name="Title 1"/>
          <p:cNvSpPr>
            <a:spLocks noGrp="1"/>
          </p:cNvSpPr>
          <p:nvPr>
            <p:ph type="title"/>
          </p:nvPr>
        </p:nvSpPr>
        <p:spPr>
          <a:xfrm>
            <a:off x="402228" y="355783"/>
            <a:ext cx="7886700" cy="815281"/>
          </a:xfrm>
        </p:spPr>
        <p:txBody>
          <a:bodyPr/>
          <a:lstStyle/>
          <a:p>
            <a:r>
              <a:rPr lang="en-US" dirty="0" smtClean="0"/>
              <a:t>RFQ-874 Existing Site Layout</a:t>
            </a:r>
            <a:endParaRPr lang="en-US" sz="2800" dirty="0"/>
          </a:p>
        </p:txBody>
      </p:sp>
      <p:grpSp>
        <p:nvGrpSpPr>
          <p:cNvPr id="5" name="Group 4"/>
          <p:cNvGrpSpPr>
            <a:grpSpLocks noChangeAspect="1"/>
          </p:cNvGrpSpPr>
          <p:nvPr/>
        </p:nvGrpSpPr>
        <p:grpSpPr>
          <a:xfrm>
            <a:off x="587658" y="1451397"/>
            <a:ext cx="7968684" cy="4118319"/>
            <a:chOff x="0" y="0"/>
            <a:chExt cx="6700584" cy="3177540"/>
          </a:xfrm>
        </p:grpSpPr>
        <p:pic>
          <p:nvPicPr>
            <p:cNvPr id="6" name="Picture 5" descr="cid:image001.png@01D4030F.F5CEF1C0"/>
            <p:cNvPicPr>
              <a:picLocks noChangeAspect="1"/>
            </p:cNvPicPr>
            <p:nvPr/>
          </p:nvPicPr>
          <p:blipFill rotWithShape="1">
            <a:blip r:embed="rId3" r:link="rId4">
              <a:extLst>
                <a:ext uri="{28A0092B-C50C-407E-A947-70E740481C1C}">
                  <a14:useLocalDpi xmlns:a14="http://schemas.microsoft.com/office/drawing/2010/main" val="0"/>
                </a:ext>
              </a:extLst>
            </a:blip>
            <a:srcRect r="14247" b="48903"/>
            <a:stretch/>
          </p:blipFill>
          <p:spPr bwMode="auto">
            <a:xfrm>
              <a:off x="0" y="0"/>
              <a:ext cx="6700584" cy="3177540"/>
            </a:xfrm>
            <a:prstGeom prst="rect">
              <a:avLst/>
            </a:prstGeom>
            <a:noFill/>
            <a:ln>
              <a:noFill/>
            </a:ln>
            <a:extLst>
              <a:ext uri="{53640926-AAD7-44D8-BBD7-CCE9431645EC}">
                <a14:shadowObscured xmlns:a14="http://schemas.microsoft.com/office/drawing/2010/main"/>
              </a:ext>
            </a:extLst>
          </p:spPr>
        </p:pic>
        <p:grpSp>
          <p:nvGrpSpPr>
            <p:cNvPr id="7" name="Group 6"/>
            <p:cNvGrpSpPr/>
            <p:nvPr/>
          </p:nvGrpSpPr>
          <p:grpSpPr>
            <a:xfrm>
              <a:off x="11430" y="621692"/>
              <a:ext cx="5510758" cy="2264590"/>
              <a:chOff x="0" y="66324"/>
              <a:chExt cx="4391025" cy="1777856"/>
            </a:xfrm>
          </p:grpSpPr>
          <p:sp>
            <p:nvSpPr>
              <p:cNvPr id="8" name="Rectangle 7"/>
              <p:cNvSpPr/>
              <p:nvPr/>
            </p:nvSpPr>
            <p:spPr>
              <a:xfrm rot="21039053">
                <a:off x="628650" y="1504950"/>
                <a:ext cx="550252" cy="339230"/>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p:nvSpPr>
            <p:spPr>
              <a:xfrm rot="15600761">
                <a:off x="2819400" y="990600"/>
                <a:ext cx="679628" cy="337892"/>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2"/>
              <p:cNvSpPr txBox="1">
                <a:spLocks noChangeArrowheads="1"/>
              </p:cNvSpPr>
              <p:nvPr/>
            </p:nvSpPr>
            <p:spPr bwMode="auto">
              <a:xfrm>
                <a:off x="0" y="914400"/>
                <a:ext cx="1371600" cy="447675"/>
              </a:xfrm>
              <a:prstGeom prst="rect">
                <a:avLst/>
              </a:prstGeom>
              <a:solidFill>
                <a:srgbClr val="FFFFFF">
                  <a:alpha val="60000"/>
                </a:srgbClr>
              </a:solidFill>
              <a:ln w="9525">
                <a:solidFill>
                  <a:schemeClr val="tx1"/>
                </a:solid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EXISTING ADMIN BUILDING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 Box 2"/>
              <p:cNvSpPr txBox="1">
                <a:spLocks noChangeArrowheads="1"/>
              </p:cNvSpPr>
              <p:nvPr/>
            </p:nvSpPr>
            <p:spPr bwMode="auto">
              <a:xfrm>
                <a:off x="3095625" y="66324"/>
                <a:ext cx="1295400" cy="435325"/>
              </a:xfrm>
              <a:prstGeom prst="rect">
                <a:avLst/>
              </a:prstGeom>
              <a:solidFill>
                <a:srgbClr val="FFFFFF">
                  <a:alpha val="60000"/>
                </a:srgbClr>
              </a:solidFill>
              <a:ln w="9525">
                <a:solidFill>
                  <a:schemeClr val="tx1"/>
                </a:solid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EXISTING M&amp;R BUILDING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a:off x="3143250" y="504825"/>
                <a:ext cx="152400" cy="5905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52475" y="1362075"/>
                <a:ext cx="180975" cy="285750"/>
              </a:xfrm>
              <a:prstGeom prst="straightConnector1">
                <a:avLst/>
              </a:prstGeom>
              <a:noFill/>
              <a:ln w="28575" cap="flat" cmpd="sng" algn="ctr">
                <a:solidFill>
                  <a:sysClr val="windowText" lastClr="000000"/>
                </a:solidFill>
                <a:prstDash val="solid"/>
                <a:miter lim="800000"/>
                <a:tailEnd type="triangle"/>
              </a:ln>
              <a:effectLst/>
            </p:spPr>
          </p:cxnSp>
        </p:grpSp>
      </p:grpSp>
    </p:spTree>
    <p:extLst>
      <p:ext uri="{BB962C8B-B14F-4D97-AF65-F5344CB8AC3E}">
        <p14:creationId xmlns:p14="http://schemas.microsoft.com/office/powerpoint/2010/main" val="2402379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552"/>
            <a:ext cx="7886700" cy="576409"/>
          </a:xfrm>
        </p:spPr>
        <p:txBody>
          <a:bodyPr/>
          <a:lstStyle/>
          <a:p>
            <a:r>
              <a:rPr lang="en-US" dirty="0" smtClean="0"/>
              <a:t>RFQ-874 BCT 2012 Plan</a:t>
            </a:r>
            <a:endParaRPr lang="en-US" sz="2800"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grpSp>
        <p:nvGrpSpPr>
          <p:cNvPr id="6" name="Group 5"/>
          <p:cNvGrpSpPr>
            <a:grpSpLocks noChangeAspect="1"/>
          </p:cNvGrpSpPr>
          <p:nvPr/>
        </p:nvGrpSpPr>
        <p:grpSpPr>
          <a:xfrm>
            <a:off x="561974" y="1304707"/>
            <a:ext cx="8071071" cy="4715058"/>
            <a:chOff x="0" y="0"/>
            <a:chExt cx="6652264" cy="38862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43600" cy="3886200"/>
            </a:xfrm>
            <a:prstGeom prst="rect">
              <a:avLst/>
            </a:prstGeom>
          </p:spPr>
        </p:pic>
        <p:sp>
          <p:nvSpPr>
            <p:cNvPr id="10" name="Text Box 2"/>
            <p:cNvSpPr txBox="1">
              <a:spLocks noChangeArrowheads="1"/>
            </p:cNvSpPr>
            <p:nvPr/>
          </p:nvSpPr>
          <p:spPr bwMode="auto">
            <a:xfrm>
              <a:off x="5097452" y="468630"/>
              <a:ext cx="1554812" cy="651510"/>
            </a:xfrm>
            <a:prstGeom prst="rect">
              <a:avLst/>
            </a:prstGeom>
            <a:solidFill>
              <a:srgbClr val="FFFFFF"/>
            </a:solidFill>
            <a:ln w="9525">
              <a:solidFill>
                <a:sysClr val="windowText" lastClr="000000"/>
              </a:solid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RELOCATED ADMIN BUILDING (PROPOSED)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H="1">
              <a:off x="5097780" y="1120140"/>
              <a:ext cx="342900" cy="495300"/>
            </a:xfrm>
            <a:prstGeom prst="straightConnector1">
              <a:avLst/>
            </a:prstGeom>
            <a:noFill/>
            <a:ln w="28575" cap="flat" cmpd="sng" algn="ctr">
              <a:solidFill>
                <a:sysClr val="windowText" lastClr="000000"/>
              </a:solidFill>
              <a:prstDash val="solid"/>
              <a:miter lim="800000"/>
              <a:tailEnd type="triangle"/>
            </a:ln>
            <a:effectLst/>
          </p:spPr>
        </p:cxnSp>
        <p:sp>
          <p:nvSpPr>
            <p:cNvPr id="12" name="Text Box 2"/>
            <p:cNvSpPr txBox="1">
              <a:spLocks noChangeArrowheads="1"/>
            </p:cNvSpPr>
            <p:nvPr/>
          </p:nvSpPr>
          <p:spPr bwMode="auto">
            <a:xfrm>
              <a:off x="4651971" y="3246120"/>
              <a:ext cx="1721294" cy="617220"/>
            </a:xfrm>
            <a:prstGeom prst="rect">
              <a:avLst/>
            </a:prstGeom>
            <a:solidFill>
              <a:srgbClr val="FFFFFF"/>
            </a:solidFill>
            <a:ln w="9525">
              <a:solidFill>
                <a:sysClr val="windowText" lastClr="000000"/>
              </a:solid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RELOCATED M&amp;R BUILDING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(PROPOSED)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V="1">
              <a:off x="4949190" y="2800350"/>
              <a:ext cx="114300" cy="445770"/>
            </a:xfrm>
            <a:prstGeom prst="straightConnector1">
              <a:avLst/>
            </a:prstGeom>
            <a:noFill/>
            <a:ln w="28575" cap="flat" cmpd="sng" algn="ctr">
              <a:solidFill>
                <a:sysClr val="windowText" lastClr="000000"/>
              </a:solidFill>
              <a:prstDash val="solid"/>
              <a:miter lim="800000"/>
              <a:tailEnd type="triangle"/>
            </a:ln>
            <a:effectLst/>
          </p:spPr>
        </p:cxnSp>
      </p:grpSp>
    </p:spTree>
    <p:extLst>
      <p:ext uri="{BB962C8B-B14F-4D97-AF65-F5344CB8AC3E}">
        <p14:creationId xmlns:p14="http://schemas.microsoft.com/office/powerpoint/2010/main" val="307742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E754A497B9BD41AC2523E827D10014" ma:contentTypeVersion="0" ma:contentTypeDescription="Create a new document." ma:contentTypeScope="" ma:versionID="f4b3bb479b7273dca3b65cfc9a564bf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A1ED13-83AF-49C8-A7EE-70120E3B5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887B976-D5B5-40FB-9546-C0974EB0B46F}">
  <ds:schemaRefs>
    <ds:schemaRef ds:uri="http://purl.org/dc/term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FAFDAA1-9DC0-46DE-ADC9-FD04BC970B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4296</TotalTime>
  <Words>414</Words>
  <Application>Microsoft Office PowerPoint</Application>
  <PresentationFormat>On-screen Show (4:3)</PresentationFormat>
  <Paragraphs>91</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Calibri</vt:lpstr>
      <vt:lpstr>Calibri Light</vt:lpstr>
      <vt:lpstr>Helvetica Neue</vt:lpstr>
      <vt:lpstr>Helvetica Neue Condensed</vt:lpstr>
      <vt:lpstr>Times New Roman</vt:lpstr>
      <vt:lpstr>Wingdings</vt:lpstr>
      <vt:lpstr>2_Office Theme</vt:lpstr>
      <vt:lpstr>1_Office Theme</vt:lpstr>
      <vt:lpstr>Custom Design</vt:lpstr>
      <vt:lpstr>PowerPoint Presentation</vt:lpstr>
      <vt:lpstr>PowerPoint Presentation</vt:lpstr>
      <vt:lpstr>PowerPoint Presentation</vt:lpstr>
      <vt:lpstr>PowerPoint Presentation</vt:lpstr>
      <vt:lpstr>PowerPoint Presentation</vt:lpstr>
      <vt:lpstr>RFQ-874 Selection Criteria</vt:lpstr>
      <vt:lpstr>RFQ-874 Scope of Services</vt:lpstr>
      <vt:lpstr>RFQ-874 Existing Site Layout</vt:lpstr>
      <vt:lpstr>RFQ-874 BCT 2012 Plan</vt:lpstr>
      <vt:lpstr>RFQ-874 Bayport Buildings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Conni McMillian</cp:lastModifiedBy>
  <cp:revision>121</cp:revision>
  <cp:lastPrinted>2018-05-03T14:11:42Z</cp:lastPrinted>
  <dcterms:created xsi:type="dcterms:W3CDTF">2016-11-28T16:12:23Z</dcterms:created>
  <dcterms:modified xsi:type="dcterms:W3CDTF">2018-10-03T20:24:22Z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0x01010067E754A497B9BD41AC2523E827D10014</vt:lpwstr>
  </property>
  <property fmtid="{D5CDD505-2E9C-101B-9397-08002B2CF9AE}" pid="3" name="GS_AddingInProgress">
    <vt:lpwstr>False</vt:lpwstr>
  </property>
</Properties>
</file>