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3"/>
  </p:notesMasterIdLst>
  <p:handoutMasterIdLst>
    <p:handoutMasterId r:id="rId24"/>
  </p:handoutMasterIdLst>
  <p:sldIdLst>
    <p:sldId id="271" r:id="rId7"/>
    <p:sldId id="284" r:id="rId8"/>
    <p:sldId id="298" r:id="rId9"/>
    <p:sldId id="299" r:id="rId10"/>
    <p:sldId id="300" r:id="rId11"/>
    <p:sldId id="301" r:id="rId12"/>
    <p:sldId id="302" r:id="rId13"/>
    <p:sldId id="287" r:id="rId14"/>
    <p:sldId id="288" r:id="rId15"/>
    <p:sldId id="290" r:id="rId16"/>
    <p:sldId id="291" r:id="rId17"/>
    <p:sldId id="293" r:id="rId18"/>
    <p:sldId id="294" r:id="rId19"/>
    <p:sldId id="296" r:id="rId20"/>
    <p:sldId id="297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6"/>
    <a:srgbClr val="1F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5/31/2018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page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Background picture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200651" y="5676900"/>
            <a:ext cx="3762375" cy="923213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77234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1"/>
            <a:ext cx="4040188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00201"/>
            <a:ext cx="4041775" cy="4471636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274639"/>
            <a:ext cx="8229600" cy="1143000"/>
          </a:xfrm>
          <a:prstGeom prst="rect">
            <a:avLst/>
          </a:prstGeom>
          <a:solidFill>
            <a:srgbClr val="A9BA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bg1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4" descr="WJE BLue-01.png"/>
          <p:cNvPicPr>
            <a:picLocks noChangeAspect="1"/>
          </p:cNvPicPr>
          <p:nvPr userDrawn="1"/>
        </p:nvPicPr>
        <p:blipFill>
          <a:blip r:embed="rId2">
            <a:lum bright="100000"/>
          </a:blip>
          <a:srcRect/>
          <a:stretch>
            <a:fillRect/>
          </a:stretch>
        </p:blipFill>
        <p:spPr bwMode="auto">
          <a:xfrm>
            <a:off x="457201" y="6333119"/>
            <a:ext cx="552531" cy="4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38787" y="6333119"/>
            <a:ext cx="1066426" cy="365125"/>
          </a:xfrm>
          <a:prstGeom prst="rect">
            <a:avLst/>
          </a:prstGeom>
        </p:spPr>
        <p:txBody>
          <a:bodyPr rIns="0" anchor="ctr" anchorCtr="0"/>
          <a:lstStyle>
            <a:lvl1pPr algn="ctr">
              <a:defRPr sz="1000">
                <a:solidFill>
                  <a:schemeClr val="tx1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Slide </a:t>
            </a:r>
            <a:fld id="{17515A93-1919-A045-B2B6-DB1EB9F2E0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457200" y="6235701"/>
            <a:ext cx="82296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100000" l="0" r="100000">
                        <a14:foregroundMark x1="44667" y1="35333" x2="45000" y2="55000"/>
                        <a14:foregroundMark x1="24333" y1="25333" x2="24333" y2="25333"/>
                        <a14:foregroundMark x1="45667" y1="57333" x2="45667" y2="64000"/>
                        <a14:foregroundMark x1="46333" y1="48667" x2="55667" y2="48333"/>
                        <a14:foregroundMark x1="56000" y1="34667" x2="56000" y2="63333"/>
                        <a14:foregroundMark x1="68000" y1="39000" x2="73000" y2="60667"/>
                        <a14:foregroundMark x1="62333" y1="61667" x2="66333" y2="39000"/>
                        <a14:foregroundMark x1="29333" y1="39333" x2="29000" y2="61000"/>
                        <a14:foregroundMark x1="31667" y1="37667" x2="37333" y2="46000"/>
                        <a14:foregroundMark x1="37000" y1="41667" x2="37000" y2="41667"/>
                        <a14:foregroundMark x1="43000" y1="2000" x2="43000" y2="2000"/>
                        <a14:foregroundMark x1="41333" y1="4000" x2="31000" y2="6667"/>
                        <a14:foregroundMark x1="23667" y1="12333" x2="23667" y2="12333"/>
                        <a14:foregroundMark x1="15667" y1="17000" x2="15667" y2="17000"/>
                        <a14:foregroundMark x1="12333" y1="22000" x2="12333" y2="22000"/>
                        <a14:foregroundMark x1="3667" y1="43000" x2="3333" y2="58000"/>
                        <a14:foregroundMark x1="4667" y1="62667" x2="4667" y2="62667"/>
                        <a14:foregroundMark x1="5667" y1="68000" x2="5667" y2="68000"/>
                        <a14:foregroundMark x1="7333" y1="71000" x2="7333" y2="71000"/>
                        <a14:foregroundMark x1="9000" y1="75333" x2="9000" y2="75333"/>
                        <a14:foregroundMark x1="35667" y1="12667" x2="35667" y2="12667"/>
                        <a14:foregroundMark x1="11333" y1="79000" x2="26333" y2="91333"/>
                        <a14:foregroundMark x1="28000" y1="92333" x2="46667" y2="97333"/>
                        <a14:foregroundMark x1="51667" y1="97000" x2="74667" y2="90667"/>
                        <a14:foregroundMark x1="77333" y1="88000" x2="90000" y2="73333"/>
                        <a14:foregroundMark x1="93000" y1="69333" x2="97333" y2="48667"/>
                        <a14:foregroundMark x1="95333" y1="43667" x2="93000" y2="27333"/>
                        <a14:foregroundMark x1="69667" y1="16333" x2="88000" y2="35333"/>
                        <a14:foregroundMark x1="53667" y1="4000" x2="85333" y2="17000"/>
                        <a14:foregroundMark x1="83667" y1="18000" x2="93000" y2="30333"/>
                        <a14:foregroundMark x1="78333" y1="16333" x2="90667" y2="32333"/>
                        <a14:foregroundMark x1="67333" y1="12667" x2="65333" y2="22667"/>
                        <a14:foregroundMark x1="69000" y1="20000" x2="84667" y2="40000"/>
                        <a14:foregroundMark x1="83333" y1="30667" x2="92667" y2="52667"/>
                        <a14:foregroundMark x1="88333" y1="46000" x2="84000" y2="71667"/>
                        <a14:foregroundMark x1="82333" y1="41667" x2="84667" y2="63667"/>
                        <a14:foregroundMark x1="92667" y1="55667" x2="85333" y2="70333"/>
                        <a14:foregroundMark x1="83333" y1="63667" x2="70000" y2="83000"/>
                        <a14:foregroundMark x1="85667" y1="73667" x2="73667" y2="86000"/>
                        <a14:foregroundMark x1="72333" y1="77667" x2="44000" y2="89000"/>
                        <a14:foregroundMark x1="74000" y1="86667" x2="46333" y2="91333"/>
                        <a14:foregroundMark x1="92000" y1="70333" x2="77667" y2="87333"/>
                        <a14:foregroundMark x1="48667" y1="84667" x2="17000" y2="74333"/>
                        <a14:foregroundMark x1="57333" y1="92333" x2="26000" y2="88000"/>
                        <a14:foregroundMark x1="30333" y1="86667" x2="10667" y2="50667"/>
                        <a14:foregroundMark x1="27000" y1="87000" x2="6000" y2="59000"/>
                        <a14:foregroundMark x1="64667" y1="18000" x2="30333" y2="13000"/>
                        <a14:foregroundMark x1="65333" y1="14333" x2="39000" y2="10000"/>
                        <a14:foregroundMark x1="54333" y1="6667" x2="25000" y2="11000"/>
                        <a14:foregroundMark x1="41333" y1="11000" x2="11000" y2="36667"/>
                        <a14:foregroundMark x1="29667" y1="12000" x2="5333" y2="36667"/>
                        <a14:foregroundMark x1="8667" y1="33000" x2="6667" y2="65333"/>
                        <a14:foregroundMark x1="20000" y1="31333" x2="13333" y2="60667"/>
                        <a14:foregroundMark x1="8667" y1="34333" x2="5333" y2="59667"/>
                        <a14:foregroundMark x1="14000" y1="40000" x2="12000" y2="43667"/>
                        <a14:foregroundMark x1="89333" y1="22667" x2="89000" y2="22000"/>
                        <a14:foregroundMark x1="88667" y1="21000" x2="86667" y2="18333"/>
                        <a14:foregroundMark x1="94667" y1="67667" x2="98000" y2="50667"/>
                        <a14:foregroundMark x1="28333" y1="7667" x2="22333" y2="1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6" y="6295598"/>
            <a:ext cx="339975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9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  <p:sldLayoutId id="2147483709" r:id="rId9"/>
    <p:sldLayoutId id="214748371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 724 -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Repair of Wharf 2 at Manchester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Kharrazi,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t="4394" r="129" b="8518"/>
          <a:stretch/>
        </p:blipFill>
        <p:spPr bwMode="auto">
          <a:xfrm>
            <a:off x="0" y="939138"/>
            <a:ext cx="9144000" cy="441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2772393" y="1518862"/>
            <a:ext cx="548318" cy="47289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0712" y="1294499"/>
            <a:ext cx="786985" cy="448727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Deck (1948)</a:t>
            </a:r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4399030" y="1509478"/>
            <a:ext cx="548320" cy="46350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47350" y="1275729"/>
            <a:ext cx="1143592" cy="467497"/>
          </a:xfrm>
          <a:prstGeom prst="rect">
            <a:avLst/>
          </a:prstGeom>
          <a:solidFill>
            <a:srgbClr val="F296A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Trench Drain Beam (1948)</a:t>
            </a:r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>
            <a:off x="1141237" y="1586343"/>
            <a:ext cx="548318" cy="41599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89555" y="1275729"/>
            <a:ext cx="980952" cy="621229"/>
          </a:xfrm>
          <a:prstGeom prst="rect">
            <a:avLst/>
          </a:prstGeom>
          <a:solidFill>
            <a:srgbClr val="F296A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Spandrel Beam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(1948/1980)</a:t>
            </a:r>
          </a:p>
        </p:txBody>
      </p:sp>
      <p:cxnSp>
        <p:nvCxnSpPr>
          <p:cNvPr id="11" name="Straight Arrow Connector 10"/>
          <p:cNvCxnSpPr>
            <a:stCxn id="12" idx="1"/>
          </p:cNvCxnSpPr>
          <p:nvPr/>
        </p:nvCxnSpPr>
        <p:spPr>
          <a:xfrm flipH="1">
            <a:off x="4970826" y="3115632"/>
            <a:ext cx="548320" cy="477657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519146" y="2896030"/>
            <a:ext cx="951836" cy="439202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Shear Wall (1948)</a:t>
            </a:r>
          </a:p>
        </p:txBody>
      </p:sp>
      <p:cxnSp>
        <p:nvCxnSpPr>
          <p:cNvPr id="15" name="Straight Arrow Connector 14"/>
          <p:cNvCxnSpPr>
            <a:stCxn id="16" idx="1"/>
            <a:endCxn id="19" idx="3"/>
          </p:cNvCxnSpPr>
          <p:nvPr/>
        </p:nvCxnSpPr>
        <p:spPr>
          <a:xfrm flipH="1">
            <a:off x="1230311" y="3257024"/>
            <a:ext cx="583610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813921" y="2920760"/>
            <a:ext cx="678008" cy="672528"/>
          </a:xfrm>
          <a:prstGeom prst="rect">
            <a:avLst/>
          </a:prstGeom>
          <a:solidFill>
            <a:srgbClr val="F296A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Wale Beam (1980)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2163" y="3165533"/>
            <a:ext cx="178149" cy="182983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7" name="Straight Arrow Connector 26"/>
          <p:cNvCxnSpPr>
            <a:stCxn id="28" idx="1"/>
          </p:cNvCxnSpPr>
          <p:nvPr/>
        </p:nvCxnSpPr>
        <p:spPr>
          <a:xfrm flipH="1">
            <a:off x="3320711" y="3993865"/>
            <a:ext cx="548320" cy="477657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869031" y="3774263"/>
            <a:ext cx="951836" cy="4392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Platform Slab (1948)</a:t>
            </a:r>
          </a:p>
        </p:txBody>
      </p: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>
            <a:off x="4590786" y="4127186"/>
            <a:ext cx="548320" cy="477657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139106" y="3907584"/>
            <a:ext cx="951836" cy="4392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Platform Slab (1921)</a:t>
            </a:r>
          </a:p>
        </p:txBody>
      </p: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>
            <a:off x="7479791" y="3838091"/>
            <a:ext cx="218723" cy="87123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98513" y="3618489"/>
            <a:ext cx="951836" cy="439202"/>
          </a:xfrm>
          <a:prstGeom prst="rect">
            <a:avLst/>
          </a:prstGeom>
          <a:solidFill>
            <a:srgbClr val="F296A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Timber Piles (1921)</a:t>
            </a:r>
          </a:p>
        </p:txBody>
      </p:sp>
      <p:cxnSp>
        <p:nvCxnSpPr>
          <p:cNvPr id="35" name="Straight Arrow Connector 34"/>
          <p:cNvCxnSpPr>
            <a:stCxn id="36" idx="1"/>
          </p:cNvCxnSpPr>
          <p:nvPr/>
        </p:nvCxnSpPr>
        <p:spPr>
          <a:xfrm flipH="1">
            <a:off x="6152474" y="1526003"/>
            <a:ext cx="548318" cy="47289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700793" y="1301640"/>
            <a:ext cx="884615" cy="448727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Deck Beam (1948)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2271618" y="5344104"/>
            <a:ext cx="5098497" cy="105292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lnSpc>
                <a:spcPts val="2500"/>
              </a:lnSpc>
              <a:spcBef>
                <a:spcPts val="900"/>
              </a:spcBef>
              <a:spcAft>
                <a:spcPct val="0"/>
              </a:spcAft>
              <a:buClr>
                <a:srgbClr val="E37F1C"/>
              </a:buClr>
              <a:buFont typeface="Wingdings" pitchFamily="1" charset="2"/>
              <a:buNone/>
              <a:defRPr sz="2000" kern="1200">
                <a:solidFill>
                  <a:schemeClr val="bg1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marL="742950" indent="-285750" algn="l" defTabSz="457200" rtl="0" eaLnBrk="1" fontAlgn="base" hangingPunct="1">
              <a:lnSpc>
                <a:spcPts val="2500"/>
              </a:lnSpc>
              <a:spcBef>
                <a:spcPts val="900"/>
              </a:spcBef>
              <a:spcAft>
                <a:spcPct val="0"/>
              </a:spcAft>
              <a:buClr>
                <a:srgbClr val="E37F1C"/>
              </a:buClr>
              <a:buSzPct val="75000"/>
              <a:buFont typeface="Wingdings" pitchFamily="1" charset="2"/>
              <a:buChar char="§"/>
              <a:defRPr sz="2300" kern="12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2pPr>
            <a:lvl3pPr marL="1143000" indent="-228600" algn="l" defTabSz="457200" rtl="0" eaLnBrk="1" fontAlgn="base" hangingPunct="1">
              <a:lnSpc>
                <a:spcPts val="2500"/>
              </a:lnSpc>
              <a:spcBef>
                <a:spcPts val="900"/>
              </a:spcBef>
              <a:spcAft>
                <a:spcPct val="0"/>
              </a:spcAft>
              <a:buFont typeface="Lucida Grande" pitchFamily="1" charset="0"/>
              <a:buChar char="–"/>
              <a:defRPr sz="2300" kern="12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3pPr>
            <a:lvl4pPr marL="1600200" indent="-228600" algn="l" defTabSz="457200" rtl="0" eaLnBrk="1" fontAlgn="base" hangingPunct="1">
              <a:lnSpc>
                <a:spcPts val="2500"/>
              </a:lnSpc>
              <a:spcBef>
                <a:spcPts val="900"/>
              </a:spcBef>
              <a:spcAft>
                <a:spcPct val="0"/>
              </a:spcAft>
              <a:buFont typeface="Lucida Grande" pitchFamily="1" charset="0"/>
              <a:buChar char="–"/>
              <a:defRPr sz="2000" kern="12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4pPr>
            <a:lvl5pPr marL="2057400" indent="-228600" algn="l" defTabSz="457200" rtl="0" eaLnBrk="1" fontAlgn="base" hangingPunct="1">
              <a:lnSpc>
                <a:spcPts val="2500"/>
              </a:lnSpc>
              <a:spcBef>
                <a:spcPts val="900"/>
              </a:spcBef>
              <a:spcAft>
                <a:spcPct val="0"/>
              </a:spcAft>
              <a:buFont typeface="Lucida Grande" pitchFamily="1" charset="0"/>
              <a:buChar char="–"/>
              <a:defRPr sz="2000" kern="1200">
                <a:solidFill>
                  <a:schemeClr val="bg1">
                    <a:lumMod val="20000"/>
                    <a:lumOff val="80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b="1" u="sng" dirty="0">
                <a:solidFill>
                  <a:srgbClr val="000000"/>
                </a:solidFill>
              </a:rPr>
              <a:t>Wharf M2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</a:rPr>
              <a:t>Original Construction: 1921 | Reconstruction: 1948  Gantry Crane: 1970 | Repairs: 1981</a:t>
            </a:r>
          </a:p>
        </p:txBody>
      </p:sp>
    </p:spTree>
    <p:extLst>
      <p:ext uri="{BB962C8B-B14F-4D97-AF65-F5344CB8AC3E}">
        <p14:creationId xmlns:p14="http://schemas.microsoft.com/office/powerpoint/2010/main" val="32573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66724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M2 - Plan view of dock and shed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28650" y="2393576"/>
            <a:ext cx="7886700" cy="3215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1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53820"/>
            <a:ext cx="7886700" cy="51630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A. Respondent’s </a:t>
            </a:r>
            <a:r>
              <a:rPr lang="en-US" b="1" dirty="0"/>
              <a:t>(and </a:t>
            </a:r>
            <a:r>
              <a:rPr lang="en-US" b="1" dirty="0" err="1"/>
              <a:t>Subconsultant’s</a:t>
            </a:r>
            <a:r>
              <a:rPr lang="en-US" b="1" dirty="0"/>
              <a:t>, if Applicable) Reputation and Quality of Services (15%):</a:t>
            </a:r>
          </a:p>
          <a:p>
            <a:r>
              <a:rPr lang="en-US" dirty="0" smtClean="0"/>
              <a:t>Background </a:t>
            </a:r>
            <a:r>
              <a:rPr lang="en-US" dirty="0"/>
              <a:t>of Respondent </a:t>
            </a:r>
            <a:r>
              <a:rPr lang="en-US" i="1" dirty="0"/>
              <a:t>(the type of projects that the company has completed that is relevant to M2)</a:t>
            </a:r>
          </a:p>
          <a:p>
            <a:r>
              <a:rPr lang="en-US" dirty="0" smtClean="0"/>
              <a:t>Reputation </a:t>
            </a:r>
            <a:r>
              <a:rPr lang="en-US" dirty="0"/>
              <a:t>of Respondent and of Respondent’s services </a:t>
            </a:r>
            <a:r>
              <a:rPr lang="en-US" i="1" dirty="0"/>
              <a:t>(any litigation in the last 5 years should be disclosed – include insurance reports).</a:t>
            </a:r>
          </a:p>
          <a:p>
            <a:r>
              <a:rPr lang="en-US" dirty="0" smtClean="0"/>
              <a:t>References</a:t>
            </a:r>
            <a:r>
              <a:rPr lang="en-US" dirty="0"/>
              <a:t>, including government project examples </a:t>
            </a:r>
            <a:r>
              <a:rPr lang="en-US" i="1" dirty="0"/>
              <a:t>(with reference to Section V.C. include sample of projects and their relevance to M2, as well as, the personnel’s involvement in that project - include preferably government project examples.)</a:t>
            </a:r>
          </a:p>
          <a:p>
            <a:r>
              <a:rPr lang="en-US" dirty="0" smtClean="0"/>
              <a:t>Quality </a:t>
            </a:r>
            <a:r>
              <a:rPr lang="en-US" dirty="0"/>
              <a:t>of Respondent’s services </a:t>
            </a:r>
            <a:r>
              <a:rPr lang="en-US" i="1" dirty="0"/>
              <a:t>(with reference to Section V.C. include a list of 5 to 10 projects that could provide information of the quality of work that is similar to that of M2. Also, include references from the client that could provide details on the project)</a:t>
            </a:r>
          </a:p>
          <a:p>
            <a:r>
              <a:rPr lang="en-US" dirty="0" smtClean="0"/>
              <a:t>Availability </a:t>
            </a:r>
            <a:r>
              <a:rPr lang="en-US" dirty="0"/>
              <a:t>and dedication of resources to PHA projects, including the ability to perform multiple projects at the same time </a:t>
            </a:r>
            <a:r>
              <a:rPr lang="en-US" i="1" dirty="0"/>
              <a:t>(explain proposed process to for resource change)</a:t>
            </a:r>
          </a:p>
          <a:p>
            <a:r>
              <a:rPr lang="en-US" dirty="0" smtClean="0"/>
              <a:t>Respondent’s </a:t>
            </a:r>
            <a:r>
              <a:rPr lang="en-US" dirty="0"/>
              <a:t>past relation with the Port Authority </a:t>
            </a:r>
            <a:r>
              <a:rPr lang="en-US" i="1" dirty="0"/>
              <a:t>(submit up to the last 3 projects conducted with the Port Authority and explain lesson learned and how would you address the issue better this time. If Respondent has never done a project with the PHA, use other projects similar to M2</a:t>
            </a:r>
            <a:r>
              <a:rPr lang="en-US" i="1" dirty="0" smtClean="0"/>
              <a:t>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71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53820"/>
            <a:ext cx="7886700" cy="51630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B. Personnel </a:t>
            </a:r>
            <a:r>
              <a:rPr lang="en-US" b="1" dirty="0"/>
              <a:t>(Including </a:t>
            </a:r>
            <a:r>
              <a:rPr lang="en-US" b="1" dirty="0" err="1"/>
              <a:t>Subconsultant</a:t>
            </a:r>
            <a:r>
              <a:rPr lang="en-US" b="1" dirty="0"/>
              <a:t> Personnel, if Applicable) Qualifications and Experience (40%):</a:t>
            </a:r>
          </a:p>
          <a:p>
            <a:r>
              <a:rPr lang="en-US" dirty="0" smtClean="0"/>
              <a:t>Background</a:t>
            </a:r>
            <a:r>
              <a:rPr lang="en-US" dirty="0"/>
              <a:t>, reputation, qualifications, and relevant experience of assigned personnel </a:t>
            </a:r>
            <a:r>
              <a:rPr lang="en-US" i="1" dirty="0"/>
              <a:t>(with reference to Section V.B. include resumes of the personnel and the relevant projects in the resumes have to be highlighted – the resume should indicate type of repair experience: marine structures, complexity, involvement, etc.)</a:t>
            </a:r>
          </a:p>
          <a:p>
            <a:r>
              <a:rPr lang="en-US" dirty="0" smtClean="0"/>
              <a:t>Availability </a:t>
            </a:r>
            <a:r>
              <a:rPr lang="en-US" dirty="0"/>
              <a:t>and dedication of qualified personnel to PHA projects, including the ability to perform multiple projects at the same time </a:t>
            </a:r>
            <a:r>
              <a:rPr lang="en-US" i="1" dirty="0"/>
              <a:t>(indicate number of projects the personnel expected to be involved in 2018/2019 excluding M2)</a:t>
            </a:r>
          </a:p>
          <a:p>
            <a:r>
              <a:rPr lang="en-US" dirty="0" smtClean="0"/>
              <a:t>Certifications</a:t>
            </a:r>
            <a:r>
              <a:rPr lang="en-US" dirty="0"/>
              <a:t>, registrations, and licenses of available and dedicated personnel </a:t>
            </a:r>
            <a:r>
              <a:rPr lang="en-US" i="1" dirty="0"/>
              <a:t>(all professional personnel should be in good standing with the Texas Board of Professional Engineers – if not, it should be disclosed).</a:t>
            </a:r>
          </a:p>
          <a:p>
            <a:r>
              <a:rPr lang="en-US" dirty="0" smtClean="0"/>
              <a:t>Personnel’s </a:t>
            </a:r>
            <a:r>
              <a:rPr lang="en-US" dirty="0"/>
              <a:t>past relation with PHA  </a:t>
            </a:r>
            <a:r>
              <a:rPr lang="en-US" i="1" dirty="0"/>
              <a:t>(add any significant problem solving by personnel on PHA projects)</a:t>
            </a:r>
          </a:p>
          <a:p>
            <a:r>
              <a:rPr lang="en-US" dirty="0" smtClean="0"/>
              <a:t>Personnel </a:t>
            </a:r>
            <a:r>
              <a:rPr lang="en-US" dirty="0"/>
              <a:t>capabilities and resilience </a:t>
            </a:r>
            <a:r>
              <a:rPr lang="en-US" i="1" dirty="0"/>
              <a:t>(add an example of a project they were involved in that took a wrong turn and how they did manage the issues, elevate the risk and mitigate the problem).</a:t>
            </a:r>
          </a:p>
          <a:p>
            <a:r>
              <a:rPr lang="en-US" dirty="0" smtClean="0"/>
              <a:t>Personnel’s </a:t>
            </a:r>
            <a:r>
              <a:rPr lang="en-US" dirty="0"/>
              <a:t>past professional reputation </a:t>
            </a:r>
            <a:r>
              <a:rPr lang="en-US" i="1" dirty="0"/>
              <a:t>(disclose if professional personnel, particularly professional engineers, have been involved in any professional litigation).</a:t>
            </a:r>
          </a:p>
        </p:txBody>
      </p:sp>
    </p:spTree>
    <p:extLst>
      <p:ext uri="{BB962C8B-B14F-4D97-AF65-F5344CB8AC3E}">
        <p14:creationId xmlns:p14="http://schemas.microsoft.com/office/powerpoint/2010/main" val="407066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53820"/>
            <a:ext cx="7886700" cy="51630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C. Performance </a:t>
            </a:r>
            <a:r>
              <a:rPr lang="en-US" b="1" dirty="0"/>
              <a:t>Plan and Other Benefits (40%):</a:t>
            </a:r>
          </a:p>
          <a:p>
            <a:r>
              <a:rPr lang="en-US" dirty="0" smtClean="0"/>
              <a:t>The </a:t>
            </a:r>
            <a:r>
              <a:rPr lang="en-US" dirty="0"/>
              <a:t>methodology proposed to perform PHA projects and services </a:t>
            </a:r>
            <a:r>
              <a:rPr lang="en-US" i="1" dirty="0"/>
              <a:t>(include a high level schedule, execution plan, and organization chart)</a:t>
            </a:r>
          </a:p>
          <a:p>
            <a:r>
              <a:rPr lang="en-US" dirty="0" smtClean="0"/>
              <a:t>Plan </a:t>
            </a:r>
            <a:r>
              <a:rPr lang="en-US" dirty="0"/>
              <a:t>for communicating with PHA </a:t>
            </a:r>
            <a:r>
              <a:rPr lang="en-US" i="1" dirty="0"/>
              <a:t>(add the project focal point, potential interfaces, and the design and construction phase communication process)</a:t>
            </a:r>
          </a:p>
          <a:p>
            <a:r>
              <a:rPr lang="en-US" dirty="0" smtClean="0"/>
              <a:t>Any </a:t>
            </a:r>
            <a:r>
              <a:rPr lang="en-US" dirty="0"/>
              <a:t>unique or specialized processes, organization, capabilities, safety or environmental considerations, best practices, or quality control methods </a:t>
            </a:r>
            <a:r>
              <a:rPr lang="en-US" i="1" dirty="0"/>
              <a:t>(propose process to minimize mistakes and change orders).  </a:t>
            </a:r>
          </a:p>
          <a:p>
            <a:r>
              <a:rPr lang="en-US" dirty="0" smtClean="0"/>
              <a:t>Outline </a:t>
            </a:r>
            <a:r>
              <a:rPr lang="en-US" dirty="0"/>
              <a:t>what are the important issues to consider in the rehabilitation of M2 and whether the respondent have done such task in the past </a:t>
            </a:r>
            <a:r>
              <a:rPr lang="en-US" i="1" dirty="0"/>
              <a:t>(provide high level insight / assessment in regards to the proposed plan in Exhibit 3 – e.g. how the respondent would use the existing information provided in that report and what the respondent would propose as rehabilitation concept for M2.)</a:t>
            </a:r>
          </a:p>
          <a:p>
            <a:r>
              <a:rPr lang="en-US" dirty="0" smtClean="0"/>
              <a:t>Example </a:t>
            </a:r>
            <a:r>
              <a:rPr lang="en-US" dirty="0"/>
              <a:t>of performance issue </a:t>
            </a:r>
            <a:r>
              <a:rPr lang="en-US" i="1" dirty="0"/>
              <a:t>(include a number of lesson learned of projects and processes that were not successful and why) </a:t>
            </a:r>
          </a:p>
        </p:txBody>
      </p:sp>
    </p:spTree>
    <p:extLst>
      <p:ext uri="{BB962C8B-B14F-4D97-AF65-F5344CB8AC3E}">
        <p14:creationId xmlns:p14="http://schemas.microsoft.com/office/powerpoint/2010/main" val="143214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53820"/>
            <a:ext cx="7886700" cy="51630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D. Overall </a:t>
            </a:r>
            <a:r>
              <a:rPr lang="en-US" b="1" dirty="0"/>
              <a:t>Compliance with PHA Policies (5%): </a:t>
            </a:r>
          </a:p>
          <a:p>
            <a:r>
              <a:rPr lang="en-US" dirty="0" smtClean="0"/>
              <a:t>Demonstrated </a:t>
            </a:r>
            <a:r>
              <a:rPr lang="en-US" dirty="0"/>
              <a:t>understanding of the RFQ and its objectives </a:t>
            </a:r>
            <a:r>
              <a:rPr lang="en-US" i="1" dirty="0"/>
              <a:t>(Any submitted information (such as example projects, Respondent’s experience, etc.) that are not related to this RFQ will be considered lack of understanding).</a:t>
            </a:r>
          </a:p>
          <a:p>
            <a:r>
              <a:rPr lang="en-US" dirty="0" smtClean="0"/>
              <a:t>Clarity </a:t>
            </a:r>
            <a:r>
              <a:rPr lang="en-US" dirty="0"/>
              <a:t>and brevity of the Response </a:t>
            </a:r>
            <a:r>
              <a:rPr lang="en-US" i="1" dirty="0"/>
              <a:t>(Any response that is not clear will be disregarded and in addition to that will not receive points).</a:t>
            </a:r>
          </a:p>
          <a:p>
            <a:r>
              <a:rPr lang="en-US" dirty="0" smtClean="0"/>
              <a:t>Thoroughness </a:t>
            </a:r>
            <a:r>
              <a:rPr lang="en-US" dirty="0"/>
              <a:t>of Response, including submission of all items required by RFQ </a:t>
            </a:r>
            <a:r>
              <a:rPr lang="en-US" i="1" dirty="0"/>
              <a:t>(All documentation and information are submitted as outlined by this RFQ and procurement).</a:t>
            </a:r>
          </a:p>
        </p:txBody>
      </p:sp>
    </p:spTree>
    <p:extLst>
      <p:ext uri="{BB962C8B-B14F-4D97-AF65-F5344CB8AC3E}">
        <p14:creationId xmlns:p14="http://schemas.microsoft.com/office/powerpoint/2010/main" val="17800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1"/>
            <a:ext cx="915079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705241" y="2772493"/>
            <a:ext cx="159544" cy="145257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RFQ </a:t>
            </a:r>
            <a:r>
              <a:rPr lang="en-US" sz="3200" dirty="0"/>
              <a:t>– </a:t>
            </a:r>
            <a:r>
              <a:rPr lang="en-US" sz="3200" dirty="0" smtClean="0"/>
              <a:t>M2 Repair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6285677" y="6178397"/>
            <a:ext cx="1671780" cy="295423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52170" y="5652727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M2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\\WJEAUS.WJE.COM\projects\2014\2014.3xxx\2014.3252 PHA - Structural Assessment for Turning Basin (CJL)\Assessment Notes\TBT M 2\Photos\2015-04-06_SKilber\P4060169.JPG"/>
          <p:cNvPicPr>
            <a:picLocks noGrp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Overall view of front of wharf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b="1246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Typical view under deck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1248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West Retaining Wall (1948)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1248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East Retaining Wall (1963)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29" y="1073151"/>
            <a:ext cx="2671445" cy="20034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5324476" y="2066926"/>
            <a:ext cx="1055053" cy="1285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9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:\2014\2014.3xxx\2014.3252\wjeaus mirror (read only)\Assessment Notes\TBT M 2\Photos\2015-04-15_JKurth M2\JKURTH-20150415_00916.jpg"/>
          <p:cNvPicPr>
            <a:picLocks noGrp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0" b="779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Inside Shed at Timber Retaining Wall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08785" y="3848101"/>
            <a:ext cx="1062990" cy="195923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4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M-2 Existing Condition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Corrosion/section loss from ship impact and exposure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Deteriorating timber piles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Safety factor  ~1.0 for long-term slope stability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Retaining wall deterioration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19480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Utilized Wharf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088895" cy="4351338"/>
          </a:xfrm>
        </p:spPr>
        <p:txBody>
          <a:bodyPr/>
          <a:lstStyle/>
          <a:p>
            <a:r>
              <a:rPr lang="en-US" dirty="0" smtClean="0"/>
              <a:t>Liquid cargo facility</a:t>
            </a:r>
          </a:p>
          <a:p>
            <a:pPr lvl="1"/>
            <a:r>
              <a:rPr lang="en-US" dirty="0" smtClean="0"/>
              <a:t>20 ft. accessibility area</a:t>
            </a:r>
          </a:p>
          <a:p>
            <a:pPr lvl="1"/>
            <a:r>
              <a:rPr lang="en-US" dirty="0" smtClean="0"/>
              <a:t>Limited live loads</a:t>
            </a:r>
          </a:p>
          <a:p>
            <a:pPr lvl="1"/>
            <a:r>
              <a:rPr lang="en-US" dirty="0" smtClean="0"/>
              <a:t>Light-duty forklifts </a:t>
            </a:r>
          </a:p>
          <a:p>
            <a:r>
              <a:rPr lang="en-US" dirty="0" smtClean="0"/>
              <a:t>Minimize downtime / phased approach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957" t="21089"/>
          <a:stretch/>
        </p:blipFill>
        <p:spPr>
          <a:xfrm>
            <a:off x="4717545" y="2059398"/>
            <a:ext cx="3911024" cy="33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3777</TotalTime>
  <Words>936</Words>
  <Application>Microsoft Office PowerPoint</Application>
  <PresentationFormat>On-screen Show (4:3)</PresentationFormat>
  <Paragraphs>72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Helvetica Neue Condensed</vt:lpstr>
      <vt:lpstr>Times New Roman</vt:lpstr>
      <vt:lpstr>Wingdings</vt:lpstr>
      <vt:lpstr>2_Office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M-2 Existing Condition</vt:lpstr>
      <vt:lpstr>Highly Utilized Wharf</vt:lpstr>
      <vt:lpstr>PowerPoint Presentation</vt:lpstr>
      <vt:lpstr>M2 - Plan view of dock and shed </vt:lpstr>
      <vt:lpstr>SELECTION PROCESS</vt:lpstr>
      <vt:lpstr>SELECTION PROCESS</vt:lpstr>
      <vt:lpstr>SELECTION PROCESS</vt:lpstr>
      <vt:lpstr>SELECTION PROCESS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76</cp:revision>
  <cp:lastPrinted>2016-11-28T22:29:29Z</cp:lastPrinted>
  <dcterms:created xsi:type="dcterms:W3CDTF">2016-11-28T16:12:23Z</dcterms:created>
  <dcterms:modified xsi:type="dcterms:W3CDTF">2018-05-31T21:05:13Z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