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4"/>
  </p:sldMasterIdLst>
  <p:notesMasterIdLst>
    <p:notesMasterId r:id="rId15"/>
  </p:notesMasterIdLst>
  <p:sldIdLst>
    <p:sldId id="271" r:id="rId5"/>
    <p:sldId id="272" r:id="rId6"/>
    <p:sldId id="281" r:id="rId7"/>
    <p:sldId id="283" r:id="rId8"/>
    <p:sldId id="284" r:id="rId9"/>
    <p:sldId id="285" r:id="rId10"/>
    <p:sldId id="286" r:id="rId11"/>
    <p:sldId id="287" r:id="rId12"/>
    <p:sldId id="289" r:id="rId13"/>
    <p:sldId id="28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7" autoAdjust="0"/>
    <p:restoredTop sz="94709"/>
  </p:normalViewPr>
  <p:slideViewPr>
    <p:cSldViewPr snapToGrid="0" snapToObjects="1">
      <p:cViewPr varScale="1">
        <p:scale>
          <a:sx n="106" d="100"/>
          <a:sy n="106" d="100"/>
        </p:scale>
        <p:origin x="1116" y="78"/>
      </p:cViewPr>
      <p:guideLst>
        <p:guide orient="horz" pos="2160"/>
        <p:guide pos="2880"/>
      </p:guideLst>
    </p:cSldViewPr>
  </p:slideViewPr>
  <p:notesTextViewPr>
    <p:cViewPr>
      <p:scale>
        <a:sx n="1" d="1"/>
        <a:sy n="1" d="1"/>
      </p:scale>
      <p:origin x="0" y="0"/>
    </p:cViewPr>
  </p:notesTextViewPr>
  <p:sorterViewPr>
    <p:cViewPr>
      <p:scale>
        <a:sx n="100" d="100"/>
        <a:sy n="100" d="100"/>
      </p:scale>
      <p:origin x="0" y="-876"/>
    </p:cViewPr>
  </p:sorterViewPr>
  <p:notesViewPr>
    <p:cSldViewPr snapToGrid="0" snapToObjects="1">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74377-948D-4C0B-94B2-FF3F32B127D3}" type="datetimeFigureOut">
              <a:rPr lang="en-US" smtClean="0"/>
              <a:t>4/25/2018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0138D-3943-4173-ABD4-EFF93AE2F9E4}" type="slidenum">
              <a:rPr lang="en-US" smtClean="0"/>
              <a:t>‹#›</a:t>
            </a:fld>
            <a:endParaRPr lang="en-US"/>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r>
              <a:rPr lang="en-US" sz="1800" b="1" dirty="0"/>
              <a:t>The Port of Houston Authority operates two Container Terminals and leases 6 general cargo facilities.  </a:t>
            </a:r>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3</a:t>
            </a:fld>
            <a:endParaRPr lang="en-US" dirty="0"/>
          </a:p>
        </p:txBody>
      </p:sp>
    </p:spTree>
    <p:extLst>
      <p:ext uri="{BB962C8B-B14F-4D97-AF65-F5344CB8AC3E}">
        <p14:creationId xmlns:p14="http://schemas.microsoft.com/office/powerpoint/2010/main" val="386233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r>
              <a:rPr lang="en-US" sz="1800" b="1" dirty="0"/>
              <a:t>The Port of Houston Authority operates two Container Terminals and leases 6 general cargo facilities.  </a:t>
            </a:r>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4</a:t>
            </a:fld>
            <a:endParaRPr lang="en-US" dirty="0"/>
          </a:p>
        </p:txBody>
      </p:sp>
    </p:spTree>
    <p:extLst>
      <p:ext uri="{BB962C8B-B14F-4D97-AF65-F5344CB8AC3E}">
        <p14:creationId xmlns:p14="http://schemas.microsoft.com/office/powerpoint/2010/main" val="25757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r>
              <a:rPr lang="en-US" sz="1800" b="1" dirty="0"/>
              <a:t>The Port of Houston Authority operates two Container Terminals and leases 6 general cargo facilities.  </a:t>
            </a:r>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5</a:t>
            </a:fld>
            <a:endParaRPr lang="en-US" dirty="0"/>
          </a:p>
        </p:txBody>
      </p:sp>
    </p:spTree>
    <p:extLst>
      <p:ext uri="{BB962C8B-B14F-4D97-AF65-F5344CB8AC3E}">
        <p14:creationId xmlns:p14="http://schemas.microsoft.com/office/powerpoint/2010/main" val="4241724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r>
              <a:rPr lang="en-US" sz="1800" b="1" dirty="0"/>
              <a:t>The Port of Houston Authority operates two Container Terminals and leases 6 general cargo facilities.  </a:t>
            </a:r>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6</a:t>
            </a:fld>
            <a:endParaRPr lang="en-US" dirty="0"/>
          </a:p>
        </p:txBody>
      </p:sp>
    </p:spTree>
    <p:extLst>
      <p:ext uri="{BB962C8B-B14F-4D97-AF65-F5344CB8AC3E}">
        <p14:creationId xmlns:p14="http://schemas.microsoft.com/office/powerpoint/2010/main" val="1958766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r>
              <a:rPr lang="en-US" sz="1800" b="1" dirty="0"/>
              <a:t>The Port of Houston Authority operates two Container Terminals and leases 6 general cargo facilities.  </a:t>
            </a:r>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7</a:t>
            </a:fld>
            <a:endParaRPr lang="en-US" dirty="0"/>
          </a:p>
        </p:txBody>
      </p:sp>
    </p:spTree>
    <p:extLst>
      <p:ext uri="{BB962C8B-B14F-4D97-AF65-F5344CB8AC3E}">
        <p14:creationId xmlns:p14="http://schemas.microsoft.com/office/powerpoint/2010/main" val="320683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r>
              <a:rPr lang="en-US" sz="1800" b="1" dirty="0"/>
              <a:t>The Port of Houston Authority operates two Container Terminals and leases 6 general cargo facilities.  </a:t>
            </a:r>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8</a:t>
            </a:fld>
            <a:endParaRPr lang="en-US" dirty="0"/>
          </a:p>
        </p:txBody>
      </p:sp>
    </p:spTree>
    <p:extLst>
      <p:ext uri="{BB962C8B-B14F-4D97-AF65-F5344CB8AC3E}">
        <p14:creationId xmlns:p14="http://schemas.microsoft.com/office/powerpoint/2010/main" val="186391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r>
              <a:rPr lang="en-US" sz="1800" b="1" dirty="0"/>
              <a:t>The Port of Houston Authority operates two Container Terminals and leases 6 general cargo facilities.  </a:t>
            </a:r>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9</a:t>
            </a:fld>
            <a:endParaRPr lang="en-US" dirty="0"/>
          </a:p>
        </p:txBody>
      </p:sp>
    </p:spTree>
    <p:extLst>
      <p:ext uri="{BB962C8B-B14F-4D97-AF65-F5344CB8AC3E}">
        <p14:creationId xmlns:p14="http://schemas.microsoft.com/office/powerpoint/2010/main" val="3731806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endParaRPr lang="en-US" dirty="0" smtClean="0"/>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Box 4"/>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535839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414994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lvl1pPr>
              <a:buClr>
                <a:srgbClr val="A51C36"/>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B962278-B3D3-8640-B3BE-3D106DF8E392}" type="datetimeFigureOut">
              <a:rPr lang="en-US" smtClean="0"/>
              <a:t>4/25/2018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
        <p:nvSpPr>
          <p:cNvPr id="9" name="TextBox 8"/>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442987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B962278-B3D3-8640-B3BE-3D106DF8E392}" type="datetimeFigureOut">
              <a:rPr lang="en-US" smtClean="0"/>
              <a:t>4/25/2018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a:p>
        </p:txBody>
      </p:sp>
      <p:sp>
        <p:nvSpPr>
          <p:cNvPr id="6" name="TextBox 5"/>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729625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3996912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8"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921" y="385396"/>
            <a:ext cx="2219775" cy="2104586"/>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472449" y="2880256"/>
            <a:ext cx="8148917" cy="769441"/>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RFQ-693  Professional Services to Support Master Planning Studies and Investigations: Market and Industry Trends for General Cargo </a:t>
            </a:r>
            <a:r>
              <a:rPr lang="en-US" sz="1400" b="1" dirty="0" smtClean="0">
                <a:solidFill>
                  <a:schemeClr val="bg1"/>
                </a:solidFill>
                <a:latin typeface="Arial" panose="020B0604020202020204" pitchFamily="34" charset="0"/>
                <a:cs typeface="Arial" panose="020B0604020202020204" pitchFamily="34" charset="0"/>
              </a:rPr>
              <a:t>Facilities</a:t>
            </a:r>
          </a:p>
          <a:p>
            <a:pPr algn="ctr"/>
            <a:r>
              <a:rPr lang="en-US" sz="1600" dirty="0" smtClean="0">
                <a:solidFill>
                  <a:schemeClr val="bg1"/>
                </a:solidFill>
                <a:latin typeface="Arial" panose="020B0604020202020204" pitchFamily="34" charset="0"/>
                <a:cs typeface="Arial" panose="020B0604020202020204" pitchFamily="34" charset="0"/>
              </a:rPr>
              <a:t>Facility </a:t>
            </a:r>
            <a:r>
              <a:rPr lang="en-US" sz="1600" dirty="0" smtClean="0">
                <a:solidFill>
                  <a:schemeClr val="bg1"/>
                </a:solidFill>
                <a:latin typeface="Arial" panose="020B0604020202020204" pitchFamily="34" charset="0"/>
                <a:cs typeface="Arial" panose="020B0604020202020204" pitchFamily="34" charset="0"/>
              </a:rPr>
              <a:t>Planning</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941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2339788" y="1040096"/>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smtClean="0">
                <a:latin typeface="Helvetica Neue Condensed" charset="0"/>
                <a:ea typeface="Helvetica Neue Condensed" charset="0"/>
                <a:cs typeface="Helvetica Neue Condensed" charset="0"/>
              </a:rPr>
              <a:t>THANK YOU</a:t>
            </a:r>
            <a:endParaRPr lang="en-US" sz="4050" b="1" dirty="0">
              <a:latin typeface="Helvetica Neue Condensed" charset="0"/>
              <a:ea typeface="Helvetica Neue Condensed" charset="0"/>
              <a:cs typeface="Helvetica Neue Condensed" charset="0"/>
            </a:endParaRPr>
          </a:p>
        </p:txBody>
      </p:sp>
      <p:sp>
        <p:nvSpPr>
          <p:cNvPr id="11" name="Content Placeholder 2"/>
          <p:cNvSpPr txBox="1">
            <a:spLocks/>
          </p:cNvSpPr>
          <p:nvPr/>
        </p:nvSpPr>
        <p:spPr>
          <a:xfrm>
            <a:off x="2712437" y="2195211"/>
            <a:ext cx="3495675" cy="3556000"/>
          </a:xfrm>
          <a:prstGeom prst="rect">
            <a:avLst/>
          </a:prstGeom>
          <a:noFill/>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solidFill>
                  <a:srgbClr val="A51C36"/>
                </a:solidFill>
              </a:rPr>
              <a:t>Mark T. Griffin, AICP</a:t>
            </a:r>
          </a:p>
          <a:p>
            <a:pPr marL="0" indent="0" algn="ctr">
              <a:buFont typeface="Arial" panose="020B0604020202020204" pitchFamily="34" charset="0"/>
              <a:buNone/>
            </a:pPr>
            <a:r>
              <a:rPr lang="en-US" sz="2300" dirty="0" smtClean="0"/>
              <a:t>Director, Facilities Planning </a:t>
            </a:r>
          </a:p>
          <a:p>
            <a:pPr marL="0" indent="0" algn="ctr">
              <a:buFont typeface="Arial" panose="020B0604020202020204" pitchFamily="34" charset="0"/>
              <a:buNone/>
            </a:pPr>
            <a:r>
              <a:rPr lang="en-US" sz="2300" dirty="0" smtClean="0"/>
              <a:t>Port Houston</a:t>
            </a:r>
          </a:p>
          <a:p>
            <a:pPr marL="0" indent="0" algn="ctr">
              <a:buFont typeface="Arial" panose="020B0604020202020204" pitchFamily="34" charset="0"/>
              <a:buNone/>
            </a:pPr>
            <a:endParaRPr lang="en-US" sz="2200" dirty="0" smtClean="0"/>
          </a:p>
          <a:p>
            <a:pPr marL="0" indent="0" algn="ctr">
              <a:buFont typeface="Arial" panose="020B0604020202020204" pitchFamily="34" charset="0"/>
              <a:buNone/>
            </a:pPr>
            <a:r>
              <a:rPr lang="en-US" b="1" dirty="0" smtClean="0">
                <a:solidFill>
                  <a:srgbClr val="A51C36"/>
                </a:solidFill>
              </a:rPr>
              <a:t>Questions?</a:t>
            </a:r>
          </a:p>
          <a:p>
            <a:pPr marL="0" indent="0" algn="ctr">
              <a:buFont typeface="Arial" panose="020B0604020202020204" pitchFamily="34" charset="0"/>
              <a:buNone/>
            </a:pPr>
            <a:r>
              <a:rPr lang="en-US" sz="2200" dirty="0" smtClean="0"/>
              <a:t>713.670.2646</a:t>
            </a:r>
          </a:p>
          <a:p>
            <a:pPr marL="0" indent="0" algn="ctr">
              <a:buNone/>
            </a:pPr>
            <a:r>
              <a:rPr lang="en-US" sz="2200" dirty="0" smtClean="0"/>
              <a:t>mgriffin@poha.com</a:t>
            </a:r>
          </a:p>
          <a:p>
            <a:pPr marL="0" indent="0" algn="ctr">
              <a:buFont typeface="Arial" panose="020B0604020202020204" pitchFamily="34" charset="0"/>
              <a:buNone/>
            </a:pPr>
            <a:endParaRPr lang="en-US" sz="2100" b="1" dirty="0" smtClean="0">
              <a:solidFill>
                <a:schemeClr val="tx1">
                  <a:lumMod val="65000"/>
                  <a:lumOff val="35000"/>
                </a:schemeClr>
              </a:solidFill>
            </a:endParaRPr>
          </a:p>
          <a:p>
            <a:pPr marL="0" indent="0" algn="ctr">
              <a:buFont typeface="Arial" panose="020B0604020202020204" pitchFamily="34" charset="0"/>
              <a:buNone/>
            </a:pPr>
            <a:r>
              <a:rPr lang="en-US" b="1" dirty="0" smtClean="0">
                <a:solidFill>
                  <a:srgbClr val="A51C36"/>
                </a:solidFill>
              </a:rPr>
              <a:t>www.PortHouston.com</a:t>
            </a:r>
          </a:p>
          <a:p>
            <a:pPr marL="0" indent="0" algn="ctr">
              <a:buFont typeface="Arial" panose="020B0604020202020204" pitchFamily="34" charset="0"/>
              <a:buNone/>
            </a:pPr>
            <a:r>
              <a:rPr lang="en-US" sz="2100" dirty="0" smtClean="0"/>
              <a:t>111 East Loop North</a:t>
            </a:r>
          </a:p>
          <a:p>
            <a:pPr marL="0" indent="0" algn="ctr">
              <a:buFont typeface="Arial" panose="020B0604020202020204" pitchFamily="34" charset="0"/>
              <a:buNone/>
            </a:pPr>
            <a:r>
              <a:rPr lang="en-US" sz="2100" dirty="0" smtClean="0"/>
              <a:t>Houston, TX 77029</a:t>
            </a:r>
          </a:p>
          <a:p>
            <a:endParaRPr lang="en-US" dirty="0"/>
          </a:p>
        </p:txBody>
      </p:sp>
    </p:spTree>
    <p:extLst>
      <p:ext uri="{BB962C8B-B14F-4D97-AF65-F5344CB8AC3E}">
        <p14:creationId xmlns:p14="http://schemas.microsoft.com/office/powerpoint/2010/main" val="3764752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6"/>
          <p:cNvGrpSpPr/>
          <p:nvPr/>
        </p:nvGrpSpPr>
        <p:grpSpPr>
          <a:xfrm>
            <a:off x="3537729" y="3635218"/>
            <a:ext cx="1828212" cy="2089358"/>
            <a:chOff x="2925560" y="793159"/>
            <a:chExt cx="2226896" cy="2544994"/>
          </a:xfrm>
        </p:grpSpPr>
        <p:pic>
          <p:nvPicPr>
            <p:cNvPr id="8" name="Picture 7" descr="Branch_Theldo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5813" y="793159"/>
              <a:ext cx="1602601" cy="2227615"/>
            </a:xfrm>
            <a:prstGeom prst="rect">
              <a:avLst/>
            </a:prstGeom>
          </p:spPr>
        </p:pic>
        <p:sp>
          <p:nvSpPr>
            <p:cNvPr id="9" name="TextBox 8"/>
            <p:cNvSpPr txBox="1"/>
            <p:nvPr/>
          </p:nvSpPr>
          <p:spPr>
            <a:xfrm>
              <a:off x="2925560" y="3075726"/>
              <a:ext cx="2226896" cy="262427"/>
            </a:xfrm>
            <a:prstGeom prst="rect">
              <a:avLst/>
            </a:prstGeom>
            <a:noFill/>
          </p:spPr>
          <p:txBody>
            <a:bodyPr wrap="square" lIns="0" tIns="0" rIns="0" bIns="0" rtlCol="0">
              <a:spAutoFit/>
            </a:bodyPr>
            <a:lstStyle/>
            <a:p>
              <a:r>
                <a:rPr lang="en-US" sz="1400" b="1" dirty="0" err="1" smtClean="0">
                  <a:latin typeface="Arial" panose="020B0604020202020204" pitchFamily="34" charset="0"/>
                  <a:cs typeface="Arial" panose="020B0604020202020204" pitchFamily="34" charset="0"/>
                </a:rPr>
                <a:t>Theldon</a:t>
              </a:r>
              <a:r>
                <a:rPr lang="en-US" sz="1400" b="1" dirty="0" smtClean="0">
                  <a:latin typeface="Arial" panose="020B0604020202020204" pitchFamily="34" charset="0"/>
                  <a:cs typeface="Arial" panose="020B0604020202020204" pitchFamily="34" charset="0"/>
                </a:rPr>
                <a:t> R. Branch, III</a:t>
              </a:r>
              <a:endParaRPr lang="en-US" sz="1400" b="1" dirty="0">
                <a:latin typeface="Arial" panose="020B0604020202020204" pitchFamily="34" charset="0"/>
                <a:cs typeface="Arial" panose="020B0604020202020204" pitchFamily="34" charset="0"/>
              </a:endParaRPr>
            </a:p>
          </p:txBody>
        </p:sp>
      </p:grpSp>
      <p:grpSp>
        <p:nvGrpSpPr>
          <p:cNvPr id="10" name="Group 9"/>
          <p:cNvGrpSpPr/>
          <p:nvPr/>
        </p:nvGrpSpPr>
        <p:grpSpPr>
          <a:xfrm>
            <a:off x="5483027" y="1388822"/>
            <a:ext cx="1703931" cy="2102259"/>
            <a:chOff x="4683362" y="793161"/>
            <a:chExt cx="2098211" cy="2588712"/>
          </a:xfrm>
        </p:grpSpPr>
        <p:pic>
          <p:nvPicPr>
            <p:cNvPr id="11" name="Picture 10" descr="Corgey_Dea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116576"/>
              <a:ext cx="2098211" cy="26529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Dean E. </a:t>
              </a:r>
              <a:r>
                <a:rPr lang="en-US" sz="1400" b="1" dirty="0" err="1" smtClean="0">
                  <a:latin typeface="Arial" panose="020B0604020202020204" pitchFamily="34" charset="0"/>
                  <a:cs typeface="Arial" panose="020B0604020202020204" pitchFamily="34" charset="0"/>
                </a:rPr>
                <a:t>Corgey</a:t>
              </a:r>
              <a:endParaRPr lang="en-US" sz="1400" b="1" dirty="0">
                <a:latin typeface="Arial" panose="020B0604020202020204" pitchFamily="34" charset="0"/>
                <a:cs typeface="Arial" panose="020B0604020202020204" pitchFamily="34" charset="0"/>
              </a:endParaRPr>
            </a:p>
          </p:txBody>
        </p:sp>
      </p:grpSp>
      <p:grpSp>
        <p:nvGrpSpPr>
          <p:cNvPr id="13" name="Group 12"/>
          <p:cNvGrpSpPr/>
          <p:nvPr/>
        </p:nvGrpSpPr>
        <p:grpSpPr>
          <a:xfrm>
            <a:off x="5481588" y="3637950"/>
            <a:ext cx="1888796" cy="2077513"/>
            <a:chOff x="6426258" y="793158"/>
            <a:chExt cx="2277387" cy="2504935"/>
          </a:xfrm>
        </p:grpSpPr>
        <p:pic>
          <p:nvPicPr>
            <p:cNvPr id="14" name="Picture 13" descr="DonCarlos_Stephen.jpg"/>
            <p:cNvPicPr>
              <a:picLocks noChangeAspect="1"/>
            </p:cNvPicPr>
            <p:nvPr/>
          </p:nvPicPr>
          <p:blipFill rotWithShape="1">
            <a:blip r:embed="rId4"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Stephen H. </a:t>
              </a:r>
              <a:r>
                <a:rPr lang="en-US" sz="1400" b="1" dirty="0" err="1" smtClean="0">
                  <a:latin typeface="Arial" panose="020B0604020202020204" pitchFamily="34" charset="0"/>
                  <a:cs typeface="Arial" panose="020B0604020202020204" pitchFamily="34" charset="0"/>
                </a:rPr>
                <a:t>DonCarlos</a:t>
              </a:r>
              <a:endParaRPr lang="en-US" sz="1400" b="1" dirty="0">
                <a:latin typeface="Arial" panose="020B0604020202020204" pitchFamily="34" charset="0"/>
                <a:cs typeface="Arial" panose="020B0604020202020204" pitchFamily="34" charset="0"/>
              </a:endParaRPr>
            </a:p>
          </p:txBody>
        </p:sp>
      </p:grpSp>
      <p:grpSp>
        <p:nvGrpSpPr>
          <p:cNvPr id="16" name="Group 15"/>
          <p:cNvGrpSpPr/>
          <p:nvPr/>
        </p:nvGrpSpPr>
        <p:grpSpPr>
          <a:xfrm>
            <a:off x="7386320" y="1384801"/>
            <a:ext cx="1595120" cy="2094892"/>
            <a:chOff x="1420093" y="3485699"/>
            <a:chExt cx="1920985" cy="2522857"/>
          </a:xfrm>
        </p:grpSpPr>
        <p:pic>
          <p:nvPicPr>
            <p:cNvPr id="17" name="Picture 16" descr="Fitzgerald_Clyd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Clyde Fitzgerald</a:t>
              </a:r>
              <a:endParaRPr lang="en-US" sz="1400" b="1" dirty="0">
                <a:latin typeface="Arial" panose="020B0604020202020204" pitchFamily="34" charset="0"/>
                <a:cs typeface="Arial" panose="020B0604020202020204" pitchFamily="34" charset="0"/>
              </a:endParaRPr>
            </a:p>
          </p:txBody>
        </p:sp>
      </p:grpSp>
      <p:grpSp>
        <p:nvGrpSpPr>
          <p:cNvPr id="19" name="Group 18"/>
          <p:cNvGrpSpPr/>
          <p:nvPr/>
        </p:nvGrpSpPr>
        <p:grpSpPr>
          <a:xfrm>
            <a:off x="3669312" y="1388822"/>
            <a:ext cx="1581535" cy="2083522"/>
            <a:chOff x="3087458" y="3485699"/>
            <a:chExt cx="1906912" cy="2512179"/>
          </a:xfrm>
        </p:grpSpPr>
        <p:pic>
          <p:nvPicPr>
            <p:cNvPr id="20" name="Picture 19" descr="Kennedy_John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45812" y="3485699"/>
              <a:ext cx="1588298" cy="2205086"/>
            </a:xfrm>
            <a:prstGeom prst="rect">
              <a:avLst/>
            </a:prstGeom>
          </p:spPr>
        </p:pic>
        <p:sp>
          <p:nvSpPr>
            <p:cNvPr id="21" name="TextBox 20"/>
            <p:cNvSpPr txBox="1"/>
            <p:nvPr/>
          </p:nvSpPr>
          <p:spPr>
            <a:xfrm>
              <a:off x="3087458" y="5738109"/>
              <a:ext cx="1906912"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John D. Kennedy</a:t>
              </a:r>
              <a:endParaRPr lang="en-US" sz="1400" b="1" dirty="0">
                <a:latin typeface="Arial" panose="020B0604020202020204" pitchFamily="34" charset="0"/>
                <a:cs typeface="Arial" panose="020B0604020202020204" pitchFamily="34" charset="0"/>
              </a:endParaRPr>
            </a:p>
          </p:txBody>
        </p:sp>
      </p:grpSp>
      <p:grpSp>
        <p:nvGrpSpPr>
          <p:cNvPr id="22" name="Group 21"/>
          <p:cNvGrpSpPr/>
          <p:nvPr/>
        </p:nvGrpSpPr>
        <p:grpSpPr>
          <a:xfrm>
            <a:off x="7482352" y="3635221"/>
            <a:ext cx="1313216" cy="2080242"/>
            <a:chOff x="4957125" y="3485392"/>
            <a:chExt cx="1586393" cy="2512979"/>
          </a:xfrm>
        </p:grpSpPr>
        <p:pic>
          <p:nvPicPr>
            <p:cNvPr id="23" name="Picture 22" descr="Mease_Roy.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Roy D. </a:t>
              </a:r>
              <a:r>
                <a:rPr lang="en-US" sz="1400" b="1" dirty="0" err="1" smtClean="0">
                  <a:latin typeface="Arial" panose="020B0604020202020204" pitchFamily="34" charset="0"/>
                  <a:cs typeface="Arial" panose="020B0604020202020204" pitchFamily="34" charset="0"/>
                </a:rPr>
                <a:t>Mease</a:t>
              </a:r>
              <a:endParaRPr lang="en-US" sz="1400" b="1" dirty="0">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rotWithShape="1">
          <a:blip r:embed="rId8" cstate="screen">
            <a:extLst>
              <a:ext uri="{28A0092B-C50C-407E-A947-70E740481C1C}">
                <a14:useLocalDpi xmlns:a14="http://schemas.microsoft.com/office/drawing/2010/main"/>
              </a:ext>
            </a:extLst>
          </a:blip>
          <a:srcRect l="49001" t="19755" r="26222" b="28147"/>
          <a:stretch/>
        </p:blipFill>
        <p:spPr>
          <a:xfrm>
            <a:off x="894080" y="1513079"/>
            <a:ext cx="2265680" cy="3027292"/>
          </a:xfrm>
          <a:prstGeom prst="rect">
            <a:avLst/>
          </a:prstGeom>
        </p:spPr>
      </p:pic>
      <p:sp>
        <p:nvSpPr>
          <p:cNvPr id="26" name="TextBox 25"/>
          <p:cNvSpPr txBox="1"/>
          <p:nvPr/>
        </p:nvSpPr>
        <p:spPr>
          <a:xfrm>
            <a:off x="814574" y="4596391"/>
            <a:ext cx="2435658" cy="430887"/>
          </a:xfrm>
          <a:prstGeom prst="rect">
            <a:avLst/>
          </a:prstGeom>
          <a:noFill/>
        </p:spPr>
        <p:txBody>
          <a:bodyPr wrap="square" lIns="0" tIns="0" rIns="0" bIns="0" rtlCol="0">
            <a:spAutoFit/>
          </a:bodyPr>
          <a:lstStyle/>
          <a:p>
            <a:pPr algn="ctr"/>
            <a:r>
              <a:rPr lang="en-US" sz="1400" b="1" dirty="0" err="1" smtClean="0">
                <a:latin typeface="Arial" panose="020B0604020202020204" pitchFamily="34" charset="0"/>
                <a:cs typeface="Arial" panose="020B0604020202020204" pitchFamily="34" charset="0"/>
              </a:rPr>
              <a:t>Janiece</a:t>
            </a:r>
            <a:r>
              <a:rPr lang="en-US" sz="1400" b="1" dirty="0" smtClean="0">
                <a:latin typeface="Arial" panose="020B0604020202020204" pitchFamily="34" charset="0"/>
                <a:cs typeface="Arial" panose="020B0604020202020204" pitchFamily="34" charset="0"/>
              </a:rPr>
              <a:t> M. Longoria</a:t>
            </a:r>
          </a:p>
          <a:p>
            <a:pPr algn="ctr"/>
            <a:r>
              <a:rPr lang="en-US" sz="1400" b="1" i="1" dirty="0" smtClean="0">
                <a:latin typeface="Arial" panose="020B0604020202020204" pitchFamily="34" charset="0"/>
                <a:cs typeface="Arial" panose="020B0604020202020204" pitchFamily="34" charset="0"/>
              </a:rPr>
              <a:t>Chairman</a:t>
            </a:r>
            <a:endParaRPr lang="en-US" sz="1400" b="1" i="1" dirty="0">
              <a:latin typeface="Arial" panose="020B0604020202020204" pitchFamily="34" charset="0"/>
              <a:cs typeface="Arial" panose="020B0604020202020204" pitchFamily="34" charset="0"/>
            </a:endParaRPr>
          </a:p>
        </p:txBody>
      </p:sp>
      <p:sp>
        <p:nvSpPr>
          <p:cNvPr id="3" name="TextBox 2"/>
          <p:cNvSpPr txBox="1"/>
          <p:nvPr/>
        </p:nvSpPr>
        <p:spPr>
          <a:xfrm>
            <a:off x="65255" y="324351"/>
            <a:ext cx="6189009" cy="707886"/>
          </a:xfrm>
          <a:prstGeom prst="rect">
            <a:avLst/>
          </a:prstGeom>
          <a:noFill/>
        </p:spPr>
        <p:txBody>
          <a:bodyPr wrap="square" rtlCol="0">
            <a:spAutoFit/>
          </a:bodyPr>
          <a:lstStyle/>
          <a:p>
            <a:r>
              <a:rPr lang="en-US" sz="4000" b="1" dirty="0" smtClean="0"/>
              <a:t>Port Commission</a:t>
            </a:r>
            <a:endParaRPr lang="en-US" sz="4000" b="1" dirty="0"/>
          </a:p>
        </p:txBody>
      </p:sp>
      <p:sp>
        <p:nvSpPr>
          <p:cNvPr id="27" name="TextBox 26"/>
          <p:cNvSpPr txBox="1"/>
          <p:nvPr/>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4092748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298713"/>
            <a:ext cx="8090848" cy="799853"/>
          </a:xfrm>
        </p:spPr>
        <p:txBody>
          <a:bodyPr>
            <a:noAutofit/>
          </a:bodyPr>
          <a:lstStyle/>
          <a:p>
            <a:r>
              <a:rPr lang="en-US" sz="3600" b="1" dirty="0" smtClean="0"/>
              <a:t> </a:t>
            </a:r>
            <a:r>
              <a:rPr lang="en-US" sz="4000" b="1" dirty="0" smtClean="0"/>
              <a:t>Port Houston Terminals</a:t>
            </a:r>
          </a:p>
        </p:txBody>
      </p:sp>
      <p:grpSp>
        <p:nvGrpSpPr>
          <p:cNvPr id="18" name="Group 17"/>
          <p:cNvGrpSpPr/>
          <p:nvPr/>
        </p:nvGrpSpPr>
        <p:grpSpPr>
          <a:xfrm>
            <a:off x="0" y="1162045"/>
            <a:ext cx="9143999" cy="5415054"/>
            <a:chOff x="273046" y="1118533"/>
            <a:chExt cx="7567085" cy="5631513"/>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1"/>
            <a:stretch/>
          </p:blipFill>
          <p:spPr bwMode="auto">
            <a:xfrm>
              <a:off x="273046" y="1118533"/>
              <a:ext cx="7567085" cy="563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887940" y="2607734"/>
              <a:ext cx="330200" cy="355600"/>
            </a:xfrm>
            <a:prstGeom prst="ellipse">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282265" y="4402667"/>
              <a:ext cx="601133" cy="211666"/>
            </a:xfrm>
            <a:prstGeom prst="rect">
              <a:avLst/>
            </a:prstGeom>
            <a:solidFill>
              <a:srgbClr val="66FFFF">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81698" y="5981701"/>
              <a:ext cx="601133" cy="211666"/>
            </a:xfrm>
            <a:prstGeom prst="rect">
              <a:avLst/>
            </a:prstGeom>
            <a:solidFill>
              <a:srgbClr val="66FFFF">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15364" y="2819174"/>
              <a:ext cx="262465" cy="288320"/>
            </a:xfrm>
            <a:prstGeom prst="ellipse">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810409" y="3298067"/>
              <a:ext cx="289322" cy="325666"/>
            </a:xfrm>
            <a:prstGeom prst="ellipse">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07065" y="2802869"/>
              <a:ext cx="1574800" cy="523220"/>
            </a:xfrm>
            <a:prstGeom prst="rect">
              <a:avLst/>
            </a:prstGeom>
            <a:noFill/>
          </p:spPr>
          <p:txBody>
            <a:bodyPr wrap="square" rtlCol="0">
              <a:spAutoFit/>
            </a:bodyPr>
            <a:lstStyle/>
            <a:p>
              <a:r>
                <a:rPr lang="en-US" sz="1400" b="1" dirty="0" smtClean="0">
                  <a:solidFill>
                    <a:schemeClr val="bg1"/>
                  </a:solidFill>
                </a:rPr>
                <a:t>Woodhouse</a:t>
              </a:r>
            </a:p>
            <a:p>
              <a:r>
                <a:rPr lang="en-US" sz="1400" b="1" dirty="0" smtClean="0">
                  <a:solidFill>
                    <a:schemeClr val="bg1"/>
                  </a:solidFill>
                </a:rPr>
                <a:t>Grain Elevator</a:t>
              </a:r>
              <a:endParaRPr lang="en-US" sz="1400" b="1" dirty="0">
                <a:solidFill>
                  <a:schemeClr val="bg1"/>
                </a:solidFill>
              </a:endParaRPr>
            </a:p>
          </p:txBody>
        </p:sp>
        <p:sp>
          <p:nvSpPr>
            <p:cNvPr id="14" name="TextBox 13"/>
            <p:cNvSpPr txBox="1"/>
            <p:nvPr/>
          </p:nvSpPr>
          <p:spPr>
            <a:xfrm>
              <a:off x="4592107" y="2984446"/>
              <a:ext cx="801158" cy="307777"/>
            </a:xfrm>
            <a:prstGeom prst="rect">
              <a:avLst/>
            </a:prstGeom>
            <a:noFill/>
          </p:spPr>
          <p:txBody>
            <a:bodyPr wrap="square" rtlCol="0">
              <a:spAutoFit/>
            </a:bodyPr>
            <a:lstStyle/>
            <a:p>
              <a:r>
                <a:rPr lang="en-US" sz="1400" b="1" dirty="0" smtClean="0">
                  <a:solidFill>
                    <a:schemeClr val="bg1"/>
                  </a:solidFill>
                </a:rPr>
                <a:t>CARE</a:t>
              </a:r>
              <a:endParaRPr lang="en-US" sz="1400" b="1" dirty="0">
                <a:solidFill>
                  <a:schemeClr val="bg1"/>
                </a:solidFill>
              </a:endParaRPr>
            </a:p>
          </p:txBody>
        </p:sp>
        <p:sp>
          <p:nvSpPr>
            <p:cNvPr id="15" name="TextBox 14"/>
            <p:cNvSpPr txBox="1"/>
            <p:nvPr/>
          </p:nvSpPr>
          <p:spPr>
            <a:xfrm>
              <a:off x="4146017" y="2559453"/>
              <a:ext cx="1247248" cy="307777"/>
            </a:xfrm>
            <a:prstGeom prst="rect">
              <a:avLst/>
            </a:prstGeom>
            <a:noFill/>
          </p:spPr>
          <p:txBody>
            <a:bodyPr wrap="square" rtlCol="0">
              <a:spAutoFit/>
            </a:bodyPr>
            <a:lstStyle/>
            <a:p>
              <a:r>
                <a:rPr lang="en-US" sz="1400" b="1" dirty="0" err="1" smtClean="0">
                  <a:solidFill>
                    <a:schemeClr val="bg1"/>
                  </a:solidFill>
                </a:rPr>
                <a:t>Jacintoport</a:t>
              </a:r>
              <a:r>
                <a:rPr lang="en-US" sz="1400" b="1" dirty="0" smtClean="0">
                  <a:solidFill>
                    <a:schemeClr val="bg1"/>
                  </a:solidFill>
                </a:rPr>
                <a:t> </a:t>
              </a:r>
              <a:endParaRPr lang="en-US" sz="1400" b="1" dirty="0">
                <a:solidFill>
                  <a:schemeClr val="bg1"/>
                </a:solidFill>
              </a:endParaRPr>
            </a:p>
          </p:txBody>
        </p:sp>
        <p:sp>
          <p:nvSpPr>
            <p:cNvPr id="16" name="TextBox 15"/>
            <p:cNvSpPr txBox="1"/>
            <p:nvPr/>
          </p:nvSpPr>
          <p:spPr>
            <a:xfrm>
              <a:off x="5813949" y="4094890"/>
              <a:ext cx="1391181" cy="307777"/>
            </a:xfrm>
            <a:prstGeom prst="rect">
              <a:avLst/>
            </a:prstGeom>
            <a:noFill/>
          </p:spPr>
          <p:txBody>
            <a:bodyPr wrap="square" rtlCol="0">
              <a:spAutoFit/>
            </a:bodyPr>
            <a:lstStyle/>
            <a:p>
              <a:r>
                <a:rPr lang="en-US" sz="1400" b="1" dirty="0" err="1" smtClean="0">
                  <a:solidFill>
                    <a:schemeClr val="bg1"/>
                  </a:solidFill>
                </a:rPr>
                <a:t>Barbours</a:t>
              </a:r>
              <a:r>
                <a:rPr lang="en-US" sz="1400" b="1" dirty="0" smtClean="0">
                  <a:solidFill>
                    <a:schemeClr val="bg1"/>
                  </a:solidFill>
                </a:rPr>
                <a:t> Cut </a:t>
              </a:r>
              <a:endParaRPr lang="en-US" sz="1400" b="1" dirty="0">
                <a:solidFill>
                  <a:schemeClr val="bg1"/>
                </a:solidFill>
              </a:endParaRPr>
            </a:p>
          </p:txBody>
        </p:sp>
        <p:sp>
          <p:nvSpPr>
            <p:cNvPr id="17" name="TextBox 16"/>
            <p:cNvSpPr txBox="1"/>
            <p:nvPr/>
          </p:nvSpPr>
          <p:spPr>
            <a:xfrm>
              <a:off x="5813949" y="5649783"/>
              <a:ext cx="1162583" cy="307777"/>
            </a:xfrm>
            <a:prstGeom prst="rect">
              <a:avLst/>
            </a:prstGeom>
            <a:noFill/>
          </p:spPr>
          <p:txBody>
            <a:bodyPr wrap="square" rtlCol="0">
              <a:spAutoFit/>
            </a:bodyPr>
            <a:lstStyle/>
            <a:p>
              <a:r>
                <a:rPr lang="en-US" sz="1400" b="1" dirty="0" smtClean="0">
                  <a:solidFill>
                    <a:schemeClr val="bg1"/>
                  </a:solidFill>
                </a:rPr>
                <a:t>Bayport </a:t>
              </a:r>
              <a:endParaRPr lang="en-US" sz="1400" b="1" dirty="0">
                <a:solidFill>
                  <a:schemeClr val="bg1"/>
                </a:solidFill>
              </a:endParaRPr>
            </a:p>
          </p:txBody>
        </p:sp>
        <p:sp>
          <p:nvSpPr>
            <p:cNvPr id="19" name="Oval 18"/>
            <p:cNvSpPr/>
            <p:nvPr/>
          </p:nvSpPr>
          <p:spPr>
            <a:xfrm>
              <a:off x="3402538" y="2867230"/>
              <a:ext cx="165100" cy="177800"/>
            </a:xfrm>
            <a:prstGeom prst="ellipse">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04832" y="2554612"/>
              <a:ext cx="1395412" cy="307777"/>
            </a:xfrm>
            <a:prstGeom prst="rect">
              <a:avLst/>
            </a:prstGeom>
            <a:noFill/>
          </p:spPr>
          <p:txBody>
            <a:bodyPr wrap="square" rtlCol="0">
              <a:spAutoFit/>
            </a:bodyPr>
            <a:lstStyle/>
            <a:p>
              <a:r>
                <a:rPr lang="en-US" sz="1400" b="1" dirty="0" smtClean="0">
                  <a:solidFill>
                    <a:schemeClr val="bg1"/>
                  </a:solidFill>
                </a:rPr>
                <a:t>Bulk Handling </a:t>
              </a:r>
              <a:endParaRPr lang="en-US" sz="1400" b="1" dirty="0">
                <a:solidFill>
                  <a:schemeClr val="bg1"/>
                </a:solidFill>
              </a:endParaRPr>
            </a:p>
          </p:txBody>
        </p:sp>
      </p:gr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Tree>
    <p:extLst>
      <p:ext uri="{BB962C8B-B14F-4D97-AF65-F5344CB8AC3E}">
        <p14:creationId xmlns:p14="http://schemas.microsoft.com/office/powerpoint/2010/main" val="2825913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b="1" dirty="0" smtClean="0"/>
              <a:t>RFQ-693</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2" y="1412341"/>
            <a:ext cx="6781045" cy="4524315"/>
          </a:xfrm>
          <a:prstGeom prst="rect">
            <a:avLst/>
          </a:prstGeom>
          <a:noFill/>
        </p:spPr>
        <p:txBody>
          <a:bodyPr wrap="square" rtlCol="0">
            <a:spAutoFit/>
          </a:bodyPr>
          <a:lstStyle/>
          <a:p>
            <a:pPr marL="342900" indent="-342900">
              <a:lnSpc>
                <a:spcPct val="200000"/>
              </a:lnSpc>
              <a:buFont typeface="+mj-lt"/>
              <a:buAutoNum type="arabicPeriod"/>
            </a:pPr>
            <a:r>
              <a:rPr lang="en-US" dirty="0" smtClean="0"/>
              <a:t>Introductions</a:t>
            </a:r>
          </a:p>
          <a:p>
            <a:pPr marL="342900" indent="-342900">
              <a:lnSpc>
                <a:spcPct val="200000"/>
              </a:lnSpc>
              <a:buFont typeface="+mj-lt"/>
              <a:buAutoNum type="arabicPeriod"/>
            </a:pPr>
            <a:r>
              <a:rPr lang="en-US" dirty="0" smtClean="0"/>
              <a:t>Procurement</a:t>
            </a:r>
          </a:p>
          <a:p>
            <a:pPr marL="342900" indent="-342900">
              <a:lnSpc>
                <a:spcPct val="200000"/>
              </a:lnSpc>
              <a:buFont typeface="+mj-lt"/>
              <a:buAutoNum type="arabicPeriod"/>
            </a:pPr>
            <a:r>
              <a:rPr lang="en-US" dirty="0" smtClean="0"/>
              <a:t>Selection Criteria</a:t>
            </a:r>
          </a:p>
          <a:p>
            <a:pPr marL="342900" indent="-342900">
              <a:lnSpc>
                <a:spcPct val="200000"/>
              </a:lnSpc>
              <a:buFont typeface="+mj-lt"/>
              <a:buAutoNum type="arabicPeriod"/>
            </a:pPr>
            <a:r>
              <a:rPr lang="en-US" dirty="0" smtClean="0"/>
              <a:t>Scope of Services</a:t>
            </a:r>
          </a:p>
          <a:p>
            <a:pPr marL="342900" indent="-342900">
              <a:lnSpc>
                <a:spcPct val="200000"/>
              </a:lnSpc>
              <a:buFont typeface="+mj-lt"/>
              <a:buAutoNum type="arabicPeriod"/>
            </a:pPr>
            <a:r>
              <a:rPr lang="en-US" dirty="0" smtClean="0"/>
              <a:t>Photos</a:t>
            </a:r>
          </a:p>
          <a:p>
            <a:pPr marL="342900" indent="-342900">
              <a:lnSpc>
                <a:spcPct val="200000"/>
              </a:lnSpc>
              <a:buFont typeface="+mj-lt"/>
              <a:buAutoNum type="arabicPeriod"/>
            </a:pPr>
            <a:r>
              <a:rPr lang="en-US" dirty="0" smtClean="0"/>
              <a:t>Questions</a:t>
            </a:r>
          </a:p>
          <a:p>
            <a:pPr marL="342900" indent="-342900">
              <a:buAutoNum type="arabicPeriod"/>
            </a:pPr>
            <a:endParaRPr lang="en-US" dirty="0" smtClean="0"/>
          </a:p>
          <a:p>
            <a:pPr marL="342900" indent="-342900">
              <a:buAutoNum type="arabicPeriod"/>
            </a:pPr>
            <a:endParaRPr lang="en-US" dirty="0"/>
          </a:p>
          <a:p>
            <a:r>
              <a:rPr lang="en-US" dirty="0" smtClean="0"/>
              <a:t>All attendees must sign in and indicate attendance for site visit and TWIC cardholders. </a:t>
            </a:r>
            <a:endParaRPr lang="en-US" dirty="0"/>
          </a:p>
        </p:txBody>
      </p:sp>
    </p:spTree>
    <p:extLst>
      <p:ext uri="{BB962C8B-B14F-4D97-AF65-F5344CB8AC3E}">
        <p14:creationId xmlns:p14="http://schemas.microsoft.com/office/powerpoint/2010/main" val="1910442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b="1" dirty="0" smtClean="0"/>
              <a:t>RFQ-693</a:t>
            </a:r>
            <a:endParaRPr lang="en-US" sz="4000" b="1" dirty="0" smtClean="0"/>
          </a:p>
        </p:txBody>
      </p:sp>
      <p:sp>
        <p:nvSpPr>
          <p:cNvPr id="5" name="TextBox 4"/>
          <p:cNvSpPr txBox="1"/>
          <p:nvPr/>
        </p:nvSpPr>
        <p:spPr>
          <a:xfrm>
            <a:off x="688062" y="1475715"/>
            <a:ext cx="6781045" cy="3970318"/>
          </a:xfrm>
          <a:prstGeom prst="rect">
            <a:avLst/>
          </a:prstGeom>
          <a:noFill/>
        </p:spPr>
        <p:txBody>
          <a:bodyPr wrap="square" rtlCol="0">
            <a:spAutoFit/>
          </a:bodyPr>
          <a:lstStyle/>
          <a:p>
            <a:pPr>
              <a:lnSpc>
                <a:spcPct val="200000"/>
              </a:lnSpc>
            </a:pPr>
            <a:r>
              <a:rPr lang="en-US" b="1" dirty="0" smtClean="0"/>
              <a:t>PHA Personnel</a:t>
            </a:r>
          </a:p>
          <a:p>
            <a:pPr>
              <a:lnSpc>
                <a:spcPct val="200000"/>
              </a:lnSpc>
            </a:pPr>
            <a:r>
              <a:rPr lang="en-US" dirty="0" smtClean="0"/>
              <a:t>Rich Byrnes – Chief of Infrastructure</a:t>
            </a:r>
          </a:p>
          <a:p>
            <a:pPr>
              <a:lnSpc>
                <a:spcPct val="200000"/>
              </a:lnSpc>
            </a:pPr>
            <a:r>
              <a:rPr lang="en-US" dirty="0" smtClean="0"/>
              <a:t>Yvette Camel-Smith – Director of Procurement</a:t>
            </a:r>
          </a:p>
          <a:p>
            <a:pPr>
              <a:lnSpc>
                <a:spcPct val="200000"/>
              </a:lnSpc>
            </a:pPr>
            <a:r>
              <a:rPr lang="en-US" dirty="0" smtClean="0"/>
              <a:t>Mark Griffin – Director of Facility Planning</a:t>
            </a:r>
          </a:p>
          <a:p>
            <a:pPr>
              <a:lnSpc>
                <a:spcPct val="200000"/>
              </a:lnSpc>
            </a:pPr>
            <a:r>
              <a:rPr lang="en-US" dirty="0" smtClean="0"/>
              <a:t>Allie Isbell – Manager, Long Range Planning</a:t>
            </a:r>
          </a:p>
          <a:p>
            <a:pPr>
              <a:lnSpc>
                <a:spcPct val="200000"/>
              </a:lnSpc>
            </a:pPr>
            <a:r>
              <a:rPr lang="en-US" dirty="0" smtClean="0"/>
              <a:t>Pedro Gonzales – Small Business Development </a:t>
            </a:r>
            <a:endParaRPr lang="en-US" dirty="0"/>
          </a:p>
          <a:p>
            <a:pPr>
              <a:lnSpc>
                <a:spcPct val="200000"/>
              </a:lnSpc>
            </a:pPr>
            <a:r>
              <a:rPr lang="en-US" dirty="0" smtClean="0"/>
              <a:t>Harvey Ross – Construction Manager</a:t>
            </a:r>
          </a:p>
        </p:txBody>
      </p:sp>
    </p:spTree>
    <p:extLst>
      <p:ext uri="{BB962C8B-B14F-4D97-AF65-F5344CB8AC3E}">
        <p14:creationId xmlns:p14="http://schemas.microsoft.com/office/powerpoint/2010/main" val="866710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b="1" dirty="0" smtClean="0"/>
              <a:t>RFQ-693</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1" y="1475715"/>
            <a:ext cx="8102853" cy="4108817"/>
          </a:xfrm>
          <a:prstGeom prst="rect">
            <a:avLst/>
          </a:prstGeom>
          <a:noFill/>
        </p:spPr>
        <p:txBody>
          <a:bodyPr wrap="square" rtlCol="0">
            <a:spAutoFit/>
          </a:bodyPr>
          <a:lstStyle/>
          <a:p>
            <a:pPr>
              <a:lnSpc>
                <a:spcPct val="200000"/>
              </a:lnSpc>
            </a:pPr>
            <a:r>
              <a:rPr lang="en-US" b="1" dirty="0" smtClean="0"/>
              <a:t>Procurement</a:t>
            </a:r>
          </a:p>
          <a:p>
            <a:pPr marL="285750" indent="-285750">
              <a:lnSpc>
                <a:spcPct val="150000"/>
              </a:lnSpc>
              <a:buFont typeface="Arial" panose="020B0604020202020204" pitchFamily="34" charset="0"/>
              <a:buChar char="•"/>
            </a:pPr>
            <a:r>
              <a:rPr lang="en-US" dirty="0" smtClean="0"/>
              <a:t>Request for Qualifications (RFQ) due May 9, 2018 no later than 11:00 A.M. </a:t>
            </a:r>
          </a:p>
          <a:p>
            <a:pPr marL="285750" indent="-285750">
              <a:lnSpc>
                <a:spcPct val="150000"/>
              </a:lnSpc>
              <a:buFont typeface="Arial" panose="020B0604020202020204" pitchFamily="34" charset="0"/>
              <a:buChar char="•"/>
            </a:pPr>
            <a:r>
              <a:rPr lang="en-US" dirty="0" smtClean="0"/>
              <a:t>Five (5) hard copies packaged in one sealed envelope.</a:t>
            </a:r>
          </a:p>
          <a:p>
            <a:pPr marL="285750" indent="-285750">
              <a:lnSpc>
                <a:spcPct val="150000"/>
              </a:lnSpc>
              <a:buFont typeface="Arial" panose="020B0604020202020204" pitchFamily="34" charset="0"/>
              <a:buChar char="•"/>
            </a:pPr>
            <a:r>
              <a:rPr lang="en-US" dirty="0" smtClean="0"/>
              <a:t>Facsimile copies are not acceptable. </a:t>
            </a:r>
          </a:p>
          <a:p>
            <a:pPr marL="285750" indent="-285750">
              <a:buFont typeface="Arial" panose="020B0604020202020204" pitchFamily="34" charset="0"/>
              <a:buChar char="•"/>
            </a:pPr>
            <a:endParaRPr lang="en-US" dirty="0"/>
          </a:p>
          <a:p>
            <a:r>
              <a:rPr lang="en-US" dirty="0" smtClean="0"/>
              <a:t>All responses to the RFQ will be dates and the time received recorded upon receipt. PHA will not be responsible for late or incomplete responses due to mistakes or delays of the Respondent or carrier used by the Respondent or weather delays. A postmark is not sufficient. </a:t>
            </a:r>
          </a:p>
          <a:p>
            <a:endParaRPr lang="en-US" dirty="0" smtClean="0"/>
          </a:p>
          <a:p>
            <a:endParaRPr lang="en-US" b="1" dirty="0" smtClean="0"/>
          </a:p>
          <a:p>
            <a:r>
              <a:rPr lang="en-US" b="1" dirty="0" smtClean="0"/>
              <a:t>LATE SUBMITTALS WILL NOT BE EVALUATED. </a:t>
            </a:r>
            <a:endParaRPr lang="en-US" b="1" dirty="0"/>
          </a:p>
        </p:txBody>
      </p:sp>
    </p:spTree>
    <p:extLst>
      <p:ext uri="{BB962C8B-B14F-4D97-AF65-F5344CB8AC3E}">
        <p14:creationId xmlns:p14="http://schemas.microsoft.com/office/powerpoint/2010/main" val="5840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b="1" dirty="0" smtClean="0"/>
              <a:t>RFQ-693 Selection Criteria</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6" name="TextBox 5"/>
          <p:cNvSpPr txBox="1"/>
          <p:nvPr/>
        </p:nvSpPr>
        <p:spPr>
          <a:xfrm>
            <a:off x="688062" y="1475715"/>
            <a:ext cx="8220548" cy="3970318"/>
          </a:xfrm>
          <a:prstGeom prst="rect">
            <a:avLst/>
          </a:prstGeom>
          <a:noFill/>
        </p:spPr>
        <p:txBody>
          <a:bodyPr wrap="square" rtlCol="0">
            <a:spAutoFit/>
          </a:bodyPr>
          <a:lstStyle/>
          <a:p>
            <a:pPr>
              <a:lnSpc>
                <a:spcPct val="200000"/>
              </a:lnSpc>
            </a:pPr>
            <a:r>
              <a:rPr lang="en-US" b="1" dirty="0" smtClean="0"/>
              <a:t>Most highly qualified provider using criteria and relative weight.</a:t>
            </a:r>
          </a:p>
          <a:p>
            <a:pPr>
              <a:lnSpc>
                <a:spcPct val="200000"/>
              </a:lnSpc>
            </a:pPr>
            <a:r>
              <a:rPr lang="en-US" b="1" u="sng" dirty="0" smtClean="0"/>
              <a:t>Criteria</a:t>
            </a:r>
            <a:r>
              <a:rPr lang="en-US" b="1" dirty="0" smtClean="0"/>
              <a:t>						</a:t>
            </a:r>
            <a:r>
              <a:rPr lang="en-US" b="1" u="sng" dirty="0" smtClean="0"/>
              <a:t>Relative Weight</a:t>
            </a:r>
          </a:p>
          <a:p>
            <a:pPr>
              <a:lnSpc>
                <a:spcPct val="200000"/>
              </a:lnSpc>
            </a:pPr>
            <a:r>
              <a:rPr lang="en-US" dirty="0" smtClean="0"/>
              <a:t>Respondent’s Reputation and Quality of Services	20%</a:t>
            </a:r>
          </a:p>
          <a:p>
            <a:pPr>
              <a:lnSpc>
                <a:spcPct val="200000"/>
              </a:lnSpc>
            </a:pPr>
            <a:r>
              <a:rPr lang="en-US" dirty="0" smtClean="0"/>
              <a:t>Personnel Qualifications and Experience		25%</a:t>
            </a:r>
          </a:p>
          <a:p>
            <a:pPr>
              <a:lnSpc>
                <a:spcPct val="200000"/>
              </a:lnSpc>
            </a:pPr>
            <a:r>
              <a:rPr lang="en-US" dirty="0" smtClean="0"/>
              <a:t>Performance Plan and </a:t>
            </a:r>
            <a:r>
              <a:rPr lang="en-US" dirty="0"/>
              <a:t>O</a:t>
            </a:r>
            <a:r>
              <a:rPr lang="en-US" dirty="0" smtClean="0"/>
              <a:t>ther Benefits		50%</a:t>
            </a:r>
          </a:p>
          <a:p>
            <a:pPr>
              <a:lnSpc>
                <a:spcPct val="200000"/>
              </a:lnSpc>
            </a:pPr>
            <a:r>
              <a:rPr lang="en-US" dirty="0" smtClean="0"/>
              <a:t>Overall Compliance with PHA Policies		5%</a:t>
            </a:r>
          </a:p>
          <a:p>
            <a:pPr>
              <a:lnSpc>
                <a:spcPct val="200000"/>
              </a:lnSpc>
            </a:pPr>
            <a:endParaRPr lang="en-US" dirty="0"/>
          </a:p>
        </p:txBody>
      </p:sp>
    </p:spTree>
    <p:extLst>
      <p:ext uri="{BB962C8B-B14F-4D97-AF65-F5344CB8AC3E}">
        <p14:creationId xmlns:p14="http://schemas.microsoft.com/office/powerpoint/2010/main" val="3503574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b="1" dirty="0" smtClean="0"/>
              <a:t>RFQ-693 Scope of Services</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2" y="1475715"/>
            <a:ext cx="7804088" cy="3693319"/>
          </a:xfrm>
          <a:prstGeom prst="rect">
            <a:avLst/>
          </a:prstGeom>
          <a:noFill/>
        </p:spPr>
        <p:txBody>
          <a:bodyPr wrap="square" rtlCol="0">
            <a:spAutoFit/>
          </a:bodyPr>
          <a:lstStyle/>
          <a:p>
            <a:pPr marL="342900" indent="-342900">
              <a:buFont typeface="Arial" panose="020B0604020202020204" pitchFamily="34" charset="0"/>
              <a:buChar char="•"/>
            </a:pPr>
            <a:r>
              <a:rPr lang="en-US" dirty="0" smtClean="0"/>
              <a:t>Demand </a:t>
            </a:r>
            <a:r>
              <a:rPr lang="en-US" dirty="0"/>
              <a:t>Analysis: Review and augment or supplement as necessary </a:t>
            </a:r>
            <a:r>
              <a:rPr lang="en-US" dirty="0" smtClean="0"/>
              <a:t>PHA market </a:t>
            </a:r>
            <a:r>
              <a:rPr lang="en-US" dirty="0"/>
              <a:t>forecasts of general cargo commodity movements over a </a:t>
            </a:r>
            <a:r>
              <a:rPr lang="en-US" dirty="0" smtClean="0"/>
              <a:t>twenty-year horizon </a:t>
            </a:r>
            <a:r>
              <a:rPr lang="en-US" dirty="0"/>
              <a:t>together with an analysis and discussion of industry, technological, </a:t>
            </a:r>
            <a:r>
              <a:rPr lang="en-US" dirty="0" smtClean="0"/>
              <a:t>labor and </a:t>
            </a:r>
            <a:r>
              <a:rPr lang="en-US" dirty="0"/>
              <a:t>logistics trends and reasonably anticipated industry </a:t>
            </a:r>
            <a:r>
              <a:rPr lang="en-US" dirty="0" smtClean="0"/>
              <a:t>developments.</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Supply </a:t>
            </a:r>
            <a:r>
              <a:rPr lang="en-US" dirty="0"/>
              <a:t>and Alternative Analysis: Support PHA staff in review of </a:t>
            </a:r>
            <a:r>
              <a:rPr lang="en-US" dirty="0" smtClean="0"/>
              <a:t>existing terminal </a:t>
            </a:r>
            <a:r>
              <a:rPr lang="en-US" dirty="0"/>
              <a:t>conditions, use and use possibilities, and cargo handling capacities. Assist in the generation of graphic presentation of terminal configuration </a:t>
            </a:r>
            <a:r>
              <a:rPr lang="en-US" dirty="0" smtClean="0"/>
              <a:t>and equipment </a:t>
            </a:r>
            <a:r>
              <a:rPr lang="en-US" dirty="0"/>
              <a:t>options, ship servicing and landside storage operations, and </a:t>
            </a:r>
            <a:r>
              <a:rPr lang="en-US" dirty="0" smtClean="0"/>
              <a:t>terminal circulation </a:t>
            </a:r>
            <a:r>
              <a:rPr lang="en-US" dirty="0"/>
              <a:t>and landside distribution patterns</a:t>
            </a:r>
            <a:r>
              <a:rPr lang="en-US" dirty="0" smtClean="0"/>
              <a:t>.</a:t>
            </a:r>
          </a:p>
        </p:txBody>
      </p:sp>
    </p:spTree>
    <p:extLst>
      <p:ext uri="{BB962C8B-B14F-4D97-AF65-F5344CB8AC3E}">
        <p14:creationId xmlns:p14="http://schemas.microsoft.com/office/powerpoint/2010/main" val="3458476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58333" y="298713"/>
            <a:ext cx="7402785" cy="799853"/>
          </a:xfrm>
        </p:spPr>
        <p:txBody>
          <a:bodyPr>
            <a:noAutofit/>
          </a:bodyPr>
          <a:lstStyle/>
          <a:p>
            <a:r>
              <a:rPr lang="en-US" sz="3600" b="1" dirty="0" smtClean="0"/>
              <a:t>RFQ-693 Scope of Services </a:t>
            </a:r>
            <a:r>
              <a:rPr lang="en-US" sz="2400" b="1" dirty="0" smtClean="0"/>
              <a:t>(cont’d)</a:t>
            </a:r>
            <a:endParaRPr lang="en-US" sz="28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2" y="1475715"/>
            <a:ext cx="7804088" cy="3139321"/>
          </a:xfrm>
          <a:prstGeom prst="rect">
            <a:avLst/>
          </a:prstGeom>
          <a:noFill/>
        </p:spPr>
        <p:txBody>
          <a:bodyPr wrap="square" rtlCol="0">
            <a:spAutoFit/>
          </a:bodyPr>
          <a:lstStyle/>
          <a:p>
            <a:pPr marL="342900" lvl="0" indent="-342900">
              <a:buFont typeface="Arial" panose="020B0604020202020204" pitchFamily="34" charset="0"/>
              <a:buChar char="•"/>
            </a:pPr>
            <a:r>
              <a:rPr lang="en-US" dirty="0">
                <a:solidFill>
                  <a:prstClr val="black"/>
                </a:solidFill>
              </a:rPr>
              <a:t>Trade-off Analysis: Assist PHA staff in evaluation of operational flexibility and optimal use of berthing and terminal facilities; identify candidate assets for consolidation and devise use transition options for areas that may no longer be adequate or needed to support maritime operations</a:t>
            </a:r>
            <a:r>
              <a:rPr lang="en-US" dirty="0" smtClean="0">
                <a:solidFill>
                  <a:prstClr val="black"/>
                </a:solidFill>
              </a:rPr>
              <a:t>.</a:t>
            </a:r>
          </a:p>
          <a:p>
            <a:pPr marL="342900" lvl="0" indent="-342900">
              <a:buFont typeface="Arial" panose="020B0604020202020204" pitchFamily="34" charset="0"/>
              <a:buChar char="•"/>
            </a:pPr>
            <a:endParaRPr lang="en-US" dirty="0" smtClean="0">
              <a:solidFill>
                <a:prstClr val="black"/>
              </a:solidFill>
            </a:endParaRPr>
          </a:p>
          <a:p>
            <a:pPr marL="342900" lvl="0" indent="-342900">
              <a:buFont typeface="Arial" panose="020B0604020202020204" pitchFamily="34" charset="0"/>
              <a:buChar char="•"/>
            </a:pPr>
            <a:endParaRPr lang="en-US" dirty="0">
              <a:solidFill>
                <a:prstClr val="black"/>
              </a:solidFill>
            </a:endParaRPr>
          </a:p>
          <a:p>
            <a:pPr marL="342900" lvl="0" indent="-342900">
              <a:buFont typeface="Arial" panose="020B0604020202020204" pitchFamily="34" charset="0"/>
              <a:buChar char="•"/>
            </a:pPr>
            <a:r>
              <a:rPr lang="en-US" dirty="0">
                <a:solidFill>
                  <a:prstClr val="black"/>
                </a:solidFill>
              </a:rPr>
              <a:t>Development Planning: Prepare conceptual development plans for required berth and terminal improvements; repurposing of consolidated terminal areas; redevelopment or improvement of upland circulation, storage and distribution capabilities.</a:t>
            </a:r>
          </a:p>
          <a:p>
            <a:r>
              <a:rPr lang="en-US" dirty="0" smtClean="0"/>
              <a:t> </a:t>
            </a:r>
            <a:endParaRPr lang="en-US" dirty="0"/>
          </a:p>
        </p:txBody>
      </p:sp>
    </p:spTree>
    <p:extLst>
      <p:ext uri="{BB962C8B-B14F-4D97-AF65-F5344CB8AC3E}">
        <p14:creationId xmlns:p14="http://schemas.microsoft.com/office/powerpoint/2010/main" val="2936077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8F300395702A48A71B8206F55E594D" ma:contentTypeVersion="0" ma:contentTypeDescription="Create a new document." ma:contentTypeScope="" ma:versionID="57b16adc5b973722a4d7a264afa22d0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D21BA8-19D4-4157-851F-19DAA527B2DF}">
  <ds:schemaRefs>
    <ds:schemaRef ds:uri="http://schemas.microsoft.com/sharepoint/v3/contenttype/forms"/>
  </ds:schemaRefs>
</ds:datastoreItem>
</file>

<file path=customXml/itemProps2.xml><?xml version="1.0" encoding="utf-8"?>
<ds:datastoreItem xmlns:ds="http://schemas.openxmlformats.org/officeDocument/2006/customXml" ds:itemID="{E6072EE7-A7B7-4AC6-895B-783E4B183DB3}">
  <ds:schemaRefs>
    <ds:schemaRef ds:uri="http://purl.org/dc/dcmitype/"/>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A277034D-EA72-4390-BF7A-65DD3A674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25479</TotalTime>
  <Words>592</Words>
  <Application>Microsoft Office PowerPoint</Application>
  <PresentationFormat>On-screen Show (4:3)</PresentationFormat>
  <Paragraphs>98</Paragraphs>
  <Slides>10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Helvetica Neue</vt:lpstr>
      <vt:lpstr>Helvetica Neue Condensed</vt:lpstr>
      <vt:lpstr>4_Office Theme</vt:lpstr>
      <vt:lpstr>PowerPoint Presentation</vt:lpstr>
      <vt:lpstr>PowerPoint Presentation</vt:lpstr>
      <vt:lpstr> Port Houston Terminals</vt:lpstr>
      <vt:lpstr>RFQ-693</vt:lpstr>
      <vt:lpstr>RFQ-693</vt:lpstr>
      <vt:lpstr>RFQ-693</vt:lpstr>
      <vt:lpstr>RFQ-693 Selection Criteria</vt:lpstr>
      <vt:lpstr>RFQ-693 Scope of Services</vt:lpstr>
      <vt:lpstr>RFQ-693 Scope of Services (cont’d)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Alexandria Isbell</cp:lastModifiedBy>
  <cp:revision>105</cp:revision>
  <cp:lastPrinted>2016-11-28T22:29:29Z</cp:lastPrinted>
  <dcterms:created xsi:type="dcterms:W3CDTF">2016-11-28T16:12:23Z</dcterms:created>
  <dcterms:modified xsi:type="dcterms:W3CDTF">2018-04-25T21:28:32Z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0x0101002E8F300395702A48A71B8206F55E594D</vt:lpwstr>
  </property>
  <property fmtid="{D5CDD505-2E9C-101B-9397-08002B2CF9AE}" pid="3" name="GS_AddingInProgress">
    <vt:lpwstr>True</vt:lpwstr>
  </property>
</Properties>
</file>