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7"/>
  </p:notesMasterIdLst>
  <p:handoutMasterIdLst>
    <p:handoutMasterId r:id="rId18"/>
  </p:handoutMasterIdLst>
  <p:sldIdLst>
    <p:sldId id="271" r:id="rId7"/>
    <p:sldId id="272" r:id="rId8"/>
    <p:sldId id="274" r:id="rId9"/>
    <p:sldId id="275" r:id="rId10"/>
    <p:sldId id="276" r:id="rId11"/>
    <p:sldId id="273" r:id="rId12"/>
    <p:sldId id="277" r:id="rId13"/>
    <p:sldId id="278" r:id="rId14"/>
    <p:sldId id="279" r:id="rId15"/>
    <p:sldId id="26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66401" autoAdjust="0"/>
  </p:normalViewPr>
  <p:slideViewPr>
    <p:cSldViewPr snapToGrid="0" snapToObjects="1">
      <p:cViewPr varScale="1">
        <p:scale>
          <a:sx n="52" d="100"/>
          <a:sy n="52" d="100"/>
        </p:scale>
        <p:origin x="2070" y="4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792BFA-B74B-463B-AA3A-42CFB5FC8F5C}" type="datetimeFigureOut">
              <a:rPr lang="en-US" smtClean="0"/>
              <a:t>2/1/2018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2/1/2018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Janiece Longoria is the Chairman for the Port</a:t>
            </a:r>
            <a:r>
              <a:rPr lang="en-US" baseline="0" dirty="0" smtClean="0"/>
              <a:t> of Houston Authority Commission Board</a:t>
            </a:r>
            <a:r>
              <a:rPr lang="en-US" dirty="0" smtClean="0"/>
              <a:t>.</a:t>
            </a:r>
            <a:endParaRPr lang="en-US" dirty="0"/>
          </a:p>
        </p:txBody>
      </p:sp>
    </p:spTree>
    <p:extLst>
      <p:ext uri="{BB962C8B-B14F-4D97-AF65-F5344CB8AC3E}">
        <p14:creationId xmlns:p14="http://schemas.microsoft.com/office/powerpoint/2010/main" val="265474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see how the meeting with flow this morning.  You will hear from procurement and I highlight portions of the selection criteria.  Before we get started with the presentation, let’s see who is present in the room.  Start from my right and work your way around the room.  Then, you will hear from PHA, team starting with me.</a:t>
            </a:r>
            <a:endParaRPr lang="en-US" dirty="0"/>
          </a:p>
        </p:txBody>
      </p:sp>
    </p:spTree>
    <p:extLst>
      <p:ext uri="{BB962C8B-B14F-4D97-AF65-F5344CB8AC3E}">
        <p14:creationId xmlns:p14="http://schemas.microsoft.com/office/powerpoint/2010/main" val="3470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Names of our team</a:t>
            </a:r>
            <a:r>
              <a:rPr lang="en-US" baseline="0" dirty="0" smtClean="0"/>
              <a:t> and m</a:t>
            </a:r>
            <a:r>
              <a:rPr lang="en-US" dirty="0" smtClean="0"/>
              <a:t>ost of them are here</a:t>
            </a:r>
            <a:r>
              <a:rPr lang="en-US" baseline="0" dirty="0" smtClean="0"/>
              <a:t> in the room. </a:t>
            </a:r>
            <a:r>
              <a:rPr lang="en-US" dirty="0" smtClean="0"/>
              <a:t> This presentation will made available for your reference.</a:t>
            </a:r>
            <a:endParaRPr lang="en-US" dirty="0"/>
          </a:p>
        </p:txBody>
      </p:sp>
    </p:spTree>
    <p:extLst>
      <p:ext uri="{BB962C8B-B14F-4D97-AF65-F5344CB8AC3E}">
        <p14:creationId xmlns:p14="http://schemas.microsoft.com/office/powerpoint/2010/main" val="367181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hear from the procurement department at this time. </a:t>
            </a:r>
            <a:endParaRPr lang="en-US" dirty="0"/>
          </a:p>
        </p:txBody>
      </p:sp>
    </p:spTree>
    <p:extLst>
      <p:ext uri="{BB962C8B-B14F-4D97-AF65-F5344CB8AC3E}">
        <p14:creationId xmlns:p14="http://schemas.microsoft.com/office/powerpoint/2010/main" val="409458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u="sng" dirty="0" smtClean="0"/>
              <a:t>R</a:t>
            </a:r>
          </a:p>
          <a:p>
            <a:r>
              <a:rPr lang="en-US" sz="800" u="none" dirty="0" smtClean="0"/>
              <a:t>We need</a:t>
            </a:r>
            <a:r>
              <a:rPr lang="en-US" sz="800" u="none" baseline="0" dirty="0" smtClean="0"/>
              <a:t> to know the </a:t>
            </a:r>
            <a:r>
              <a:rPr lang="en-US" sz="800" u="none" dirty="0" smtClean="0"/>
              <a:t>Background of the respondent, including reputation and quality of services. Provide the availability and dedication of resources to Port for</a:t>
            </a:r>
            <a:r>
              <a:rPr lang="en-US" sz="800" u="none" baseline="0" dirty="0" smtClean="0"/>
              <a:t> this </a:t>
            </a:r>
            <a:r>
              <a:rPr lang="en-US" sz="800" u="none" dirty="0" smtClean="0"/>
              <a:t>project.</a:t>
            </a:r>
          </a:p>
          <a:p>
            <a:r>
              <a:rPr lang="en-US" sz="800" u="sng" dirty="0" smtClean="0"/>
              <a:t>PQ</a:t>
            </a:r>
            <a:r>
              <a:rPr lang="en-US" sz="800" dirty="0" smtClean="0"/>
              <a:t>.</a:t>
            </a:r>
          </a:p>
          <a:p>
            <a:r>
              <a:rPr lang="en-US" sz="800" dirty="0" smtClean="0"/>
              <a:t>Background, reputation, qualifications, and experience of personnel.</a:t>
            </a:r>
          </a:p>
          <a:p>
            <a:r>
              <a:rPr lang="en-US" sz="800" dirty="0" smtClean="0"/>
              <a:t>Availability and dedication of personnel, including, if required, the ability to perform multiple projects at the same time.  </a:t>
            </a:r>
          </a:p>
          <a:p>
            <a:r>
              <a:rPr lang="en-US" sz="800" u="sng" dirty="0" smtClean="0"/>
              <a:t>PP</a:t>
            </a:r>
            <a:r>
              <a:rPr lang="en-US" sz="800" dirty="0" smtClean="0"/>
              <a:t> </a:t>
            </a:r>
          </a:p>
          <a:p>
            <a:r>
              <a:rPr lang="en-US" sz="800" dirty="0" smtClean="0"/>
              <a:t>The methodology proposed to perform services. Plan for communicating with the Port. Design schedule timeline for the (30%, 60%, 100%) package.</a:t>
            </a:r>
          </a:p>
          <a:p>
            <a:r>
              <a:rPr lang="en-US" sz="800" u="sng" dirty="0" smtClean="0"/>
              <a:t>O</a:t>
            </a:r>
          </a:p>
          <a:p>
            <a:r>
              <a:rPr lang="en-US" sz="800" u="none" dirty="0" smtClean="0"/>
              <a:t>Demonstrated understanding of the RFQ and its objective</a:t>
            </a:r>
            <a:r>
              <a:rPr lang="en-US" sz="800" u="sng" dirty="0" smtClean="0"/>
              <a:t>.</a:t>
            </a:r>
            <a:r>
              <a:rPr lang="en-US" sz="800" u="none" dirty="0" smtClean="0"/>
              <a:t>  The</a:t>
            </a:r>
            <a:r>
              <a:rPr lang="en-US" sz="800" u="none" baseline="0" dirty="0" smtClean="0"/>
              <a:t> team will be looking for c</a:t>
            </a:r>
            <a:r>
              <a:rPr lang="en-US" sz="800" u="none" dirty="0" smtClean="0"/>
              <a:t>larity of the Response. Thoroughness</a:t>
            </a:r>
            <a:r>
              <a:rPr lang="en-US" sz="800" u="none" baseline="0" dirty="0" smtClean="0"/>
              <a:t> of the Response.</a:t>
            </a:r>
            <a:endParaRPr lang="en-US" sz="800" u="none" dirty="0"/>
          </a:p>
        </p:txBody>
      </p:sp>
    </p:spTree>
    <p:extLst>
      <p:ext uri="{BB962C8B-B14F-4D97-AF65-F5344CB8AC3E}">
        <p14:creationId xmlns:p14="http://schemas.microsoft.com/office/powerpoint/2010/main" val="350226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Tree>
    <p:extLst>
      <p:ext uri="{BB962C8B-B14F-4D97-AF65-F5344CB8AC3E}">
        <p14:creationId xmlns:p14="http://schemas.microsoft.com/office/powerpoint/2010/main" val="123085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exhibit</a:t>
            </a:r>
            <a:r>
              <a:rPr lang="en-US" baseline="0" dirty="0" smtClean="0"/>
              <a:t> depicting the boundaries of Container 1 North and Container 2 North.  The total acres for the project is approximately 20.  Container 2 North will be constructed first due to its existing condition.</a:t>
            </a:r>
            <a:endParaRPr lang="en-US" dirty="0"/>
          </a:p>
        </p:txBody>
      </p:sp>
    </p:spTree>
    <p:extLst>
      <p:ext uri="{BB962C8B-B14F-4D97-AF65-F5344CB8AC3E}">
        <p14:creationId xmlns:p14="http://schemas.microsoft.com/office/powerpoint/2010/main" val="145016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8042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71425" y="2868690"/>
            <a:ext cx="8148917" cy="1077218"/>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RFQ-630 Professional Engineering Services to Construct </a:t>
            </a:r>
          </a:p>
          <a:p>
            <a:pPr algn="ctr"/>
            <a:r>
              <a:rPr lang="en-US" sz="1400" b="1" dirty="0" smtClean="0">
                <a:solidFill>
                  <a:schemeClr val="bg1"/>
                </a:solidFill>
                <a:latin typeface="Arial" panose="020B0604020202020204" pitchFamily="34" charset="0"/>
                <a:cs typeface="Arial" panose="020B0604020202020204" pitchFamily="34" charset="0"/>
              </a:rPr>
              <a:t>Container 1 North and Container 2 North at Barbours Cut Terminal</a:t>
            </a:r>
          </a:p>
          <a:p>
            <a:pPr algn="ctr"/>
            <a:r>
              <a:rPr lang="en-US" sz="1400" dirty="0" smtClean="0">
                <a:solidFill>
                  <a:schemeClr val="bg1"/>
                </a:solidFill>
                <a:latin typeface="Arial" panose="020B0604020202020204" pitchFamily="34" charset="0"/>
                <a:cs typeface="Arial" panose="020B0604020202020204" pitchFamily="34" charset="0"/>
              </a:rPr>
              <a:t>Barbara H. Smith, PE  |  Project Manager   |  Project &amp; Construction Management (</a:t>
            </a:r>
            <a:r>
              <a:rPr lang="en-US" dirty="0" smtClean="0">
                <a:solidFill>
                  <a:schemeClr val="bg1"/>
                </a:solidFill>
                <a:latin typeface="Arial" panose="020B0604020202020204" pitchFamily="34" charset="0"/>
                <a:cs typeface="Arial" panose="020B0604020202020204" pitchFamily="34" charset="0"/>
              </a:rPr>
              <a:t>PCM)</a:t>
            </a:r>
            <a:endParaRPr lang="en-US"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7124700" y="657533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a:t>
            </a:r>
            <a:r>
              <a:rPr lang="en-US" sz="825" dirty="0" smtClean="0">
                <a:solidFill>
                  <a:schemeClr val="bg1"/>
                </a:solidFill>
                <a:latin typeface="Helvetica Neue" charset="0"/>
                <a:ea typeface="Helvetica Neue" charset="0"/>
                <a:cs typeface="Helvetica Neue" charset="0"/>
              </a:rPr>
              <a:t>4</a:t>
            </a:r>
            <a:endParaRPr lang="en-US" sz="825" dirty="0">
              <a:solidFill>
                <a:schemeClr val="bg1"/>
              </a:solidFill>
              <a:latin typeface="Helvetica Neue" charset="0"/>
              <a:ea typeface="Helvetica Neue" charset="0"/>
              <a:cs typeface="Helvetica Neue" charset="0"/>
            </a:endParaRPr>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12437" y="2195211"/>
            <a:ext cx="3495675" cy="3556000"/>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srgbClr val="A51C36"/>
                </a:solidFill>
              </a:rPr>
              <a:t>Barbara H. Smith, PE</a:t>
            </a:r>
          </a:p>
          <a:p>
            <a:pPr marL="0" indent="0" algn="ctr">
              <a:buFont typeface="Arial" panose="020B0604020202020204" pitchFamily="34" charset="0"/>
              <a:buNone/>
            </a:pPr>
            <a:r>
              <a:rPr lang="en-US" sz="2300" dirty="0" smtClean="0"/>
              <a:t>Project Manager</a:t>
            </a:r>
          </a:p>
          <a:p>
            <a:pPr marL="0" indent="0" algn="ctr">
              <a:buFont typeface="Arial" panose="020B0604020202020204" pitchFamily="34" charset="0"/>
              <a:buNone/>
            </a:pPr>
            <a:r>
              <a:rPr lang="en-US" sz="2300" dirty="0" smtClean="0"/>
              <a:t>Port Houston</a:t>
            </a:r>
          </a:p>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smtClean="0"/>
              <a:t>713.670.2483</a:t>
            </a:r>
            <a:endParaRPr lang="en-US" sz="2200" dirty="0" smtClean="0"/>
          </a:p>
          <a:p>
            <a:pPr marL="0" indent="0" algn="ctr">
              <a:buFont typeface="Arial" panose="020B0604020202020204" pitchFamily="34" charset="0"/>
              <a:buNone/>
            </a:pPr>
            <a:r>
              <a:rPr lang="en-US" sz="2200" dirty="0" smtClean="0"/>
              <a:t>email@poha.com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43114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smtClean="0">
                  <a:latin typeface="Arial" panose="020B0604020202020204" pitchFamily="34" charset="0"/>
                  <a:cs typeface="Arial" panose="020B0604020202020204" pitchFamily="34" charset="0"/>
                </a:rPr>
                <a:t>Theldon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6"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10"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Janiece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236977" y="432338"/>
            <a:ext cx="6189009" cy="646331"/>
          </a:xfrm>
          <a:prstGeom prst="rect">
            <a:avLst/>
          </a:prstGeom>
          <a:noFill/>
        </p:spPr>
        <p:txBody>
          <a:bodyPr wrap="square" rtlCol="0">
            <a:spAutoFit/>
          </a:bodyPr>
          <a:lstStyle/>
          <a:p>
            <a:r>
              <a:rPr lang="en-US" sz="3600" b="1" dirty="0" smtClean="0"/>
              <a:t>Port Commission</a:t>
            </a:r>
            <a:endParaRPr lang="en-US" sz="3600" b="1" dirty="0"/>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354387"/>
            <a:ext cx="6189009" cy="646331"/>
          </a:xfrm>
          <a:prstGeom prst="rect">
            <a:avLst/>
          </a:prstGeom>
          <a:noFill/>
        </p:spPr>
        <p:txBody>
          <a:bodyPr wrap="square" rtlCol="0">
            <a:spAutoFit/>
          </a:bodyPr>
          <a:lstStyle/>
          <a:p>
            <a:r>
              <a:rPr lang="en-US" sz="3600" b="1" dirty="0" smtClean="0"/>
              <a:t>RFQ-630 </a:t>
            </a:r>
            <a:endParaRPr lang="en-US" sz="3600" b="1" dirty="0"/>
          </a:p>
        </p:txBody>
      </p:sp>
      <p:sp>
        <p:nvSpPr>
          <p:cNvPr id="2" name="TextBox 1"/>
          <p:cNvSpPr txBox="1"/>
          <p:nvPr/>
        </p:nvSpPr>
        <p:spPr>
          <a:xfrm>
            <a:off x="595196" y="1561176"/>
            <a:ext cx="7473090" cy="4678204"/>
          </a:xfrm>
          <a:prstGeom prst="rect">
            <a:avLst/>
          </a:prstGeom>
          <a:noFill/>
        </p:spPr>
        <p:txBody>
          <a:bodyPr wrap="square" rtlCol="0">
            <a:spAutoFit/>
          </a:bodyPr>
          <a:lstStyle/>
          <a:p>
            <a:pPr marL="514350" indent="-514350">
              <a:buClr>
                <a:srgbClr val="003675"/>
              </a:buClr>
              <a:buSzPct val="80000"/>
              <a:buAutoNum type="arabicPeriod"/>
            </a:pPr>
            <a:r>
              <a:rPr lang="en-US" sz="2000" dirty="0" smtClean="0">
                <a:cs typeface="Arial"/>
              </a:rPr>
              <a:t>Introductions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Procurement</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a:cs typeface="Arial"/>
              </a:rPr>
              <a:t>Selection </a:t>
            </a:r>
            <a:r>
              <a:rPr lang="en-US" sz="2000" dirty="0" smtClean="0">
                <a:cs typeface="Arial"/>
              </a:rPr>
              <a:t>Criteria</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Scope of Services</a:t>
            </a:r>
          </a:p>
          <a:p>
            <a:pPr marL="514350" indent="-514350">
              <a:buClr>
                <a:srgbClr val="003675"/>
              </a:buClr>
              <a:buSzPct val="80000"/>
              <a:buAutoNum type="arabicPeriod"/>
            </a:pPr>
            <a:endParaRPr lang="en-US" sz="2000" dirty="0" smtClean="0">
              <a:cs typeface="Arial"/>
            </a:endParaRPr>
          </a:p>
          <a:p>
            <a:pPr marL="514350" indent="-514350">
              <a:buClr>
                <a:srgbClr val="003675"/>
              </a:buClr>
              <a:buSzPct val="80000"/>
              <a:buAutoNum type="arabicPeriod"/>
            </a:pPr>
            <a:r>
              <a:rPr lang="en-US" sz="2000" dirty="0" smtClean="0">
                <a:cs typeface="Arial"/>
              </a:rPr>
              <a:t>Photos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Questions</a:t>
            </a:r>
          </a:p>
          <a:p>
            <a:pPr marL="514350" indent="-514350">
              <a:buClr>
                <a:srgbClr val="003675"/>
              </a:buClr>
              <a:buSzPct val="80000"/>
              <a:buAutoNum type="arabicPeriod"/>
            </a:pPr>
            <a:endParaRPr lang="en-US" sz="2000" dirty="0">
              <a:cs typeface="Arial"/>
            </a:endParaRPr>
          </a:p>
          <a:p>
            <a:pPr>
              <a:buClr>
                <a:srgbClr val="003675"/>
              </a:buClr>
              <a:buSzPct val="80000"/>
            </a:pPr>
            <a:r>
              <a:rPr lang="en-US" sz="2000" dirty="0">
                <a:cs typeface="Arial"/>
              </a:rPr>
              <a:t>All attendees must sign in and indicate attendance for site visit and TWIC cardholders</a:t>
            </a:r>
          </a:p>
          <a:p>
            <a:endParaRPr lang="en-US" dirty="0"/>
          </a:p>
        </p:txBody>
      </p:sp>
    </p:spTree>
    <p:extLst>
      <p:ext uri="{BB962C8B-B14F-4D97-AF65-F5344CB8AC3E}">
        <p14:creationId xmlns:p14="http://schemas.microsoft.com/office/powerpoint/2010/main" val="1150756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646331"/>
          </a:xfrm>
          <a:prstGeom prst="rect">
            <a:avLst/>
          </a:prstGeom>
          <a:noFill/>
        </p:spPr>
        <p:txBody>
          <a:bodyPr wrap="square" rtlCol="0">
            <a:spAutoFit/>
          </a:bodyPr>
          <a:lstStyle/>
          <a:p>
            <a:r>
              <a:rPr lang="en-US" sz="3600" b="1" dirty="0" smtClean="0"/>
              <a:t>RFQ-630 </a:t>
            </a:r>
            <a:endParaRPr lang="en-US" sz="3600" b="1" dirty="0"/>
          </a:p>
        </p:txBody>
      </p:sp>
      <p:sp>
        <p:nvSpPr>
          <p:cNvPr id="2" name="TextBox 1"/>
          <p:cNvSpPr txBox="1"/>
          <p:nvPr/>
        </p:nvSpPr>
        <p:spPr>
          <a:xfrm>
            <a:off x="595196" y="1561176"/>
            <a:ext cx="8105744" cy="4985980"/>
          </a:xfrm>
          <a:prstGeom prst="rect">
            <a:avLst/>
          </a:prstGeom>
          <a:noFill/>
        </p:spPr>
        <p:txBody>
          <a:bodyPr wrap="square" rtlCol="0">
            <a:spAutoFit/>
          </a:bodyPr>
          <a:lstStyle/>
          <a:p>
            <a:r>
              <a:rPr lang="en-US" sz="2000" u="sng" dirty="0">
                <a:cs typeface="Arial"/>
              </a:rPr>
              <a:t>PHA Personnel</a:t>
            </a:r>
            <a:r>
              <a:rPr lang="en-US" sz="2000" u="sng" dirty="0" smtClean="0">
                <a:cs typeface="Arial"/>
              </a:rPr>
              <a:t>:</a:t>
            </a:r>
          </a:p>
          <a:p>
            <a:endParaRPr lang="en-US" sz="2000" u="sng" dirty="0">
              <a:cs typeface="Arial"/>
            </a:endParaRPr>
          </a:p>
          <a:p>
            <a:r>
              <a:rPr lang="en-US" sz="2000" dirty="0">
                <a:cs typeface="Arial"/>
              </a:rPr>
              <a:t>Jeff Davis </a:t>
            </a:r>
            <a:r>
              <a:rPr lang="en-US" sz="2000" dirty="0" smtClean="0">
                <a:cs typeface="Arial"/>
              </a:rPr>
              <a:t>- </a:t>
            </a:r>
            <a:r>
              <a:rPr lang="en-US" sz="2000" dirty="0">
                <a:cs typeface="Arial"/>
              </a:rPr>
              <a:t>Chief of </a:t>
            </a:r>
            <a:r>
              <a:rPr lang="en-US" sz="2000" dirty="0" smtClean="0">
                <a:cs typeface="Arial"/>
              </a:rPr>
              <a:t>Operations</a:t>
            </a:r>
          </a:p>
          <a:p>
            <a:endParaRPr lang="en-US" sz="2000" dirty="0" smtClean="0">
              <a:cs typeface="Arial"/>
            </a:endParaRPr>
          </a:p>
          <a:p>
            <a:pPr lvl="0"/>
            <a:r>
              <a:rPr lang="en-US" sz="2000" dirty="0">
                <a:solidFill>
                  <a:prstClr val="black"/>
                </a:solidFill>
                <a:cs typeface="Arial"/>
              </a:rPr>
              <a:t>Yvette Camel-Smith - Director of Procurement</a:t>
            </a:r>
          </a:p>
          <a:p>
            <a:endParaRPr lang="en-US" sz="2000" dirty="0">
              <a:cs typeface="Arial"/>
            </a:endParaRPr>
          </a:p>
          <a:p>
            <a:r>
              <a:rPr lang="en-US" sz="2000" dirty="0">
                <a:cs typeface="Arial"/>
              </a:rPr>
              <a:t>Roger H. Hoh, P.E. </a:t>
            </a:r>
            <a:r>
              <a:rPr lang="en-US" sz="2000" dirty="0" smtClean="0">
                <a:cs typeface="Arial"/>
              </a:rPr>
              <a:t>- </a:t>
            </a:r>
            <a:r>
              <a:rPr lang="en-US" sz="2000" dirty="0">
                <a:cs typeface="Arial"/>
              </a:rPr>
              <a:t>Director, Project &amp; Construction </a:t>
            </a:r>
            <a:r>
              <a:rPr lang="en-US" sz="2000" dirty="0" smtClean="0">
                <a:cs typeface="Arial"/>
              </a:rPr>
              <a:t>Management</a:t>
            </a:r>
          </a:p>
          <a:p>
            <a:endParaRPr lang="en-US" sz="2000" dirty="0">
              <a:cs typeface="Arial"/>
            </a:endParaRPr>
          </a:p>
          <a:p>
            <a:r>
              <a:rPr lang="en-US" sz="2000" dirty="0" smtClean="0">
                <a:cs typeface="Arial"/>
              </a:rPr>
              <a:t>B. H. Smith, </a:t>
            </a:r>
            <a:r>
              <a:rPr lang="en-US" sz="2000" dirty="0">
                <a:cs typeface="Arial"/>
              </a:rPr>
              <a:t>P.E., -</a:t>
            </a:r>
            <a:r>
              <a:rPr lang="en-US" sz="2000" dirty="0" smtClean="0">
                <a:cs typeface="Arial"/>
              </a:rPr>
              <a:t> </a:t>
            </a:r>
            <a:r>
              <a:rPr lang="en-US" sz="2000" dirty="0">
                <a:cs typeface="Arial"/>
              </a:rPr>
              <a:t>Project </a:t>
            </a:r>
            <a:r>
              <a:rPr lang="en-US" sz="2000" dirty="0" smtClean="0">
                <a:cs typeface="Arial"/>
              </a:rPr>
              <a:t>Manager</a:t>
            </a:r>
          </a:p>
          <a:p>
            <a:endParaRPr lang="en-US" sz="2000" dirty="0" smtClean="0">
              <a:cs typeface="Arial"/>
            </a:endParaRPr>
          </a:p>
          <a:p>
            <a:pPr lvl="0"/>
            <a:r>
              <a:rPr lang="en-US" sz="2000" dirty="0">
                <a:solidFill>
                  <a:prstClr val="black"/>
                </a:solidFill>
                <a:cs typeface="Arial"/>
              </a:rPr>
              <a:t>Pedro Gonzales - Small Business Development</a:t>
            </a:r>
          </a:p>
          <a:p>
            <a:endParaRPr lang="en-US" sz="2000" dirty="0">
              <a:cs typeface="Arial"/>
            </a:endParaRPr>
          </a:p>
          <a:p>
            <a:r>
              <a:rPr lang="en-US" sz="2000" dirty="0" smtClean="0">
                <a:cs typeface="Arial"/>
              </a:rPr>
              <a:t>Harvey Ross - Construction Manager</a:t>
            </a:r>
          </a:p>
          <a:p>
            <a:endParaRPr lang="en-US" sz="2000" dirty="0">
              <a:cs typeface="Arial"/>
            </a:endParaRPr>
          </a:p>
          <a:p>
            <a:endParaRPr lang="en-US" sz="2000" dirty="0">
              <a:cs typeface="Arial"/>
            </a:endParaRPr>
          </a:p>
          <a:p>
            <a:endParaRPr lang="en-US" dirty="0"/>
          </a:p>
        </p:txBody>
      </p:sp>
    </p:spTree>
    <p:extLst>
      <p:ext uri="{BB962C8B-B14F-4D97-AF65-F5344CB8AC3E}">
        <p14:creationId xmlns:p14="http://schemas.microsoft.com/office/powerpoint/2010/main" val="1680489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646331"/>
          </a:xfrm>
          <a:prstGeom prst="rect">
            <a:avLst/>
          </a:prstGeom>
          <a:noFill/>
        </p:spPr>
        <p:txBody>
          <a:bodyPr wrap="square" rtlCol="0">
            <a:spAutoFit/>
          </a:bodyPr>
          <a:lstStyle/>
          <a:p>
            <a:r>
              <a:rPr lang="en-US" sz="3600" b="1" dirty="0" smtClean="0"/>
              <a:t>RFQ-630 </a:t>
            </a:r>
            <a:endParaRPr lang="en-US" sz="3600" b="1" dirty="0"/>
          </a:p>
        </p:txBody>
      </p:sp>
      <p:sp>
        <p:nvSpPr>
          <p:cNvPr id="2" name="TextBox 1"/>
          <p:cNvSpPr txBox="1"/>
          <p:nvPr/>
        </p:nvSpPr>
        <p:spPr>
          <a:xfrm>
            <a:off x="519128" y="1561176"/>
            <a:ext cx="8105744" cy="3939540"/>
          </a:xfrm>
          <a:prstGeom prst="rect">
            <a:avLst/>
          </a:prstGeom>
          <a:noFill/>
        </p:spPr>
        <p:txBody>
          <a:bodyPr wrap="square" rtlCol="0">
            <a:spAutoFit/>
          </a:bodyPr>
          <a:lstStyle/>
          <a:p>
            <a:r>
              <a:rPr lang="en-US" sz="2000" u="sng" dirty="0">
                <a:latin typeface="Arial" pitchFamily="34" charset="0"/>
                <a:cs typeface="Arial" pitchFamily="34" charset="0"/>
              </a:rPr>
              <a:t>Procurement:</a:t>
            </a:r>
          </a:p>
          <a:p>
            <a:pPr>
              <a:buFont typeface="Arial" pitchFamily="34" charset="0"/>
              <a:buChar char="•"/>
            </a:pPr>
            <a:r>
              <a:rPr lang="en-US" sz="2000" dirty="0">
                <a:latin typeface="Arial" pitchFamily="34" charset="0"/>
                <a:cs typeface="Arial" pitchFamily="34" charset="0"/>
              </a:rPr>
              <a:t>Request for Qualifications (RFQ) </a:t>
            </a:r>
            <a:r>
              <a:rPr lang="en-US" sz="2000" dirty="0" smtClean="0">
                <a:latin typeface="Arial" pitchFamily="34" charset="0"/>
                <a:cs typeface="Arial" pitchFamily="34" charset="0"/>
              </a:rPr>
              <a:t>due February 14, 2018 no </a:t>
            </a:r>
            <a:r>
              <a:rPr lang="en-US" sz="2000" dirty="0">
                <a:latin typeface="Arial" pitchFamily="34" charset="0"/>
                <a:cs typeface="Arial" pitchFamily="34" charset="0"/>
              </a:rPr>
              <a:t>later than 11:00 A.M</a:t>
            </a:r>
            <a:r>
              <a:rPr lang="en-US" sz="2000" dirty="0" smtClean="0">
                <a:latin typeface="Arial" pitchFamily="34" charset="0"/>
                <a:cs typeface="Arial" pitchFamily="34" charset="0"/>
              </a:rPr>
              <a:t>.</a:t>
            </a:r>
          </a:p>
          <a:p>
            <a:pPr>
              <a:buFont typeface="Arial" pitchFamily="34" charset="0"/>
              <a:buChar char="•"/>
            </a:pPr>
            <a:endParaRPr lang="en-US" sz="20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Eight (8) hard </a:t>
            </a:r>
            <a:r>
              <a:rPr lang="en-US" sz="2000" dirty="0">
                <a:latin typeface="Arial" pitchFamily="34" charset="0"/>
                <a:cs typeface="Arial" pitchFamily="34" charset="0"/>
              </a:rPr>
              <a:t>copies packaged in one sealed </a:t>
            </a:r>
            <a:r>
              <a:rPr lang="en-US" sz="2000" dirty="0" smtClean="0">
                <a:latin typeface="Arial" pitchFamily="34" charset="0"/>
                <a:cs typeface="Arial" pitchFamily="34" charset="0"/>
              </a:rPr>
              <a:t>envelope</a:t>
            </a:r>
          </a:p>
          <a:p>
            <a:pPr>
              <a:buFont typeface="Arial" pitchFamily="34" charset="0"/>
              <a:buChar char="•"/>
            </a:pPr>
            <a:endParaRPr lang="en-US" sz="2000" dirty="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Facsimile copies are not acceptable</a:t>
            </a:r>
          </a:p>
          <a:p>
            <a:pPr>
              <a:buFont typeface="Arial" pitchFamily="34" charset="0"/>
              <a:buChar char="•"/>
            </a:pPr>
            <a:endParaRPr lang="en-US" sz="2000" dirty="0">
              <a:latin typeface="Arial" pitchFamily="34" charset="0"/>
              <a:cs typeface="Arial" pitchFamily="34" charset="0"/>
            </a:endParaRPr>
          </a:p>
          <a:p>
            <a:pPr algn="just"/>
            <a:r>
              <a:rPr lang="en-US" dirty="0" smtClean="0"/>
              <a:t>All responses to the RFQ will be dated and the time received recorded upon</a:t>
            </a:r>
          </a:p>
          <a:p>
            <a:pPr algn="just"/>
            <a:r>
              <a:rPr lang="en-US" dirty="0" smtClean="0"/>
              <a:t>receipt. PHA will not be responsible for late or incomplete responses due to</a:t>
            </a:r>
          </a:p>
          <a:p>
            <a:pPr algn="just"/>
            <a:r>
              <a:rPr lang="en-US" dirty="0" smtClean="0"/>
              <a:t>mistakes or delays of the Respondent or carrier used by the Respondent or</a:t>
            </a:r>
          </a:p>
          <a:p>
            <a:pPr algn="just"/>
            <a:r>
              <a:rPr lang="en-US" dirty="0" smtClean="0"/>
              <a:t>weather delays. A postmark is not sufficient. </a:t>
            </a:r>
          </a:p>
          <a:p>
            <a:pPr algn="just"/>
            <a:r>
              <a:rPr lang="en-US" b="1" dirty="0" smtClean="0"/>
              <a:t>LATE SUBMITTALS WILL NOT BE EVALUATED.</a:t>
            </a:r>
            <a:endParaRPr lang="en-US" dirty="0"/>
          </a:p>
        </p:txBody>
      </p:sp>
    </p:spTree>
    <p:extLst>
      <p:ext uri="{BB962C8B-B14F-4D97-AF65-F5344CB8AC3E}">
        <p14:creationId xmlns:p14="http://schemas.microsoft.com/office/powerpoint/2010/main" val="1895837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RFQ-630 Selection Criteria</a:t>
            </a:r>
            <a:endParaRPr lang="en-US" dirty="0"/>
          </a:p>
        </p:txBody>
      </p:sp>
      <p:sp>
        <p:nvSpPr>
          <p:cNvPr id="4" name="Content Placeholder 3"/>
          <p:cNvSpPr>
            <a:spLocks noGrp="1"/>
          </p:cNvSpPr>
          <p:nvPr>
            <p:ph sz="half" idx="1"/>
          </p:nvPr>
        </p:nvSpPr>
        <p:spPr>
          <a:xfrm>
            <a:off x="628650" y="1013791"/>
            <a:ext cx="7886700" cy="4955354"/>
          </a:xfrm>
        </p:spPr>
        <p:txBody>
          <a:bodyPr/>
          <a:lstStyle/>
          <a:p>
            <a:r>
              <a:rPr lang="en-US" dirty="0" smtClean="0"/>
              <a:t>Most Highly Qualified Provider</a:t>
            </a:r>
          </a:p>
          <a:p>
            <a:r>
              <a:rPr lang="en-US" dirty="0" smtClean="0"/>
              <a:t>Using Criteria and Relative Weight</a:t>
            </a:r>
          </a:p>
          <a:p>
            <a:pPr marL="0" indent="0">
              <a:buNone/>
            </a:pPr>
            <a:endParaRPr lang="en-US" sz="800" dirty="0"/>
          </a:p>
        </p:txBody>
      </p:sp>
      <p:sp>
        <p:nvSpPr>
          <p:cNvPr id="5" name="Content Placeholder 2"/>
          <p:cNvSpPr>
            <a:spLocks noGrp="1"/>
          </p:cNvSpPr>
          <p:nvPr>
            <p:ph sz="half" idx="1"/>
          </p:nvPr>
        </p:nvSpPr>
        <p:spPr>
          <a:xfrm>
            <a:off x="587087" y="2216426"/>
            <a:ext cx="5457652" cy="4018726"/>
          </a:xfrm>
        </p:spPr>
        <p:txBody>
          <a:bodyPr/>
          <a:lstStyle/>
          <a:p>
            <a:pPr marL="914400" lvl="1" indent="-514350" algn="ctr">
              <a:buNone/>
            </a:pPr>
            <a:r>
              <a:rPr lang="en-US" sz="2000" b="1" u="sng" dirty="0" smtClean="0"/>
              <a:t>CRITERIA</a:t>
            </a:r>
            <a:r>
              <a:rPr lang="en-US" sz="2000" u="sng" dirty="0" smtClean="0"/>
              <a:t> </a:t>
            </a:r>
          </a:p>
          <a:p>
            <a:pPr marL="914400" lvl="1" indent="-514350" algn="ctr">
              <a:buNone/>
            </a:pPr>
            <a:endParaRPr lang="en-US" sz="1600" u="sng" dirty="0" smtClean="0"/>
          </a:p>
          <a:p>
            <a:pPr marL="914400" lvl="1" indent="-514350">
              <a:buAutoNum type="alphaUcPeriod"/>
            </a:pPr>
            <a:r>
              <a:rPr lang="en-US" sz="1800" dirty="0" smtClean="0"/>
              <a:t>RESPONDENT’S REPUTATIONS AND QUALITY OF SERVICES</a:t>
            </a:r>
          </a:p>
          <a:p>
            <a:pPr marL="914400" lvl="1" indent="-514350">
              <a:buAutoNum type="alphaUcPeriod"/>
            </a:pPr>
            <a:endParaRPr lang="en-US" sz="1800" dirty="0" smtClean="0"/>
          </a:p>
          <a:p>
            <a:pPr marL="914400" lvl="1" indent="-514350">
              <a:buAutoNum type="alphaUcPeriod"/>
            </a:pPr>
            <a:r>
              <a:rPr lang="en-US" sz="1800" dirty="0" smtClean="0"/>
              <a:t>PRESONNEL QUALIFICATIONS AND EXPERIENCE</a:t>
            </a:r>
          </a:p>
          <a:p>
            <a:pPr marL="914400" lvl="1" indent="-514350">
              <a:buAutoNum type="alphaUcPeriod"/>
            </a:pPr>
            <a:endParaRPr lang="en-US" sz="1800" dirty="0"/>
          </a:p>
          <a:p>
            <a:pPr marL="914400" lvl="1" indent="-514350">
              <a:buAutoNum type="alphaUcPeriod"/>
            </a:pPr>
            <a:r>
              <a:rPr lang="en-US" sz="1800" dirty="0" smtClean="0"/>
              <a:t>PERFORMANCE PLAN AND OTHER BENEFITS</a:t>
            </a:r>
          </a:p>
          <a:p>
            <a:pPr marL="914400" lvl="1" indent="-514350">
              <a:buAutoNum type="alphaUcPeriod"/>
            </a:pPr>
            <a:endParaRPr lang="en-US" sz="1800" dirty="0" smtClean="0"/>
          </a:p>
          <a:p>
            <a:pPr marL="914400" lvl="1" indent="-514350">
              <a:buAutoNum type="alphaUcPeriod"/>
            </a:pPr>
            <a:r>
              <a:rPr lang="en-US" sz="1800" dirty="0" smtClean="0"/>
              <a:t>OVERALL COMPLIANCE WITH PORT AUTHORITY POLICIES</a:t>
            </a:r>
          </a:p>
        </p:txBody>
      </p:sp>
      <p:sp>
        <p:nvSpPr>
          <p:cNvPr id="6" name="Content Placeholder 3"/>
          <p:cNvSpPr>
            <a:spLocks noGrp="1"/>
          </p:cNvSpPr>
          <p:nvPr>
            <p:ph sz="half" idx="2"/>
          </p:nvPr>
        </p:nvSpPr>
        <p:spPr>
          <a:xfrm>
            <a:off x="6044739" y="2136913"/>
            <a:ext cx="2675312" cy="4273825"/>
          </a:xfrm>
        </p:spPr>
        <p:txBody>
          <a:bodyPr/>
          <a:lstStyle/>
          <a:p>
            <a:pPr marL="342900" lvl="1" indent="-342900">
              <a:buClr>
                <a:schemeClr val="hlink"/>
              </a:buClr>
              <a:buSzPct val="90000"/>
              <a:buNone/>
            </a:pPr>
            <a:r>
              <a:rPr lang="en-US" sz="2000" b="1" u="sng" dirty="0" smtClean="0"/>
              <a:t>RELATIVE WEIGHT </a:t>
            </a:r>
          </a:p>
          <a:p>
            <a:pPr lvl="2"/>
            <a:endParaRPr lang="en-US" dirty="0" smtClean="0"/>
          </a:p>
          <a:p>
            <a:pPr lvl="2">
              <a:buNone/>
            </a:pPr>
            <a:r>
              <a:rPr lang="en-US" sz="1800" u="sng" dirty="0" smtClean="0"/>
              <a:t>25%</a:t>
            </a:r>
          </a:p>
          <a:p>
            <a:pPr lvl="2">
              <a:buNone/>
            </a:pPr>
            <a:endParaRPr lang="en-US" sz="1800" dirty="0" smtClean="0"/>
          </a:p>
          <a:p>
            <a:pPr lvl="2">
              <a:buNone/>
            </a:pPr>
            <a:endParaRPr lang="en-US" sz="1800" u="sng" dirty="0" smtClean="0"/>
          </a:p>
          <a:p>
            <a:pPr lvl="2">
              <a:buNone/>
            </a:pPr>
            <a:r>
              <a:rPr lang="en-US" sz="1800" u="sng" dirty="0" smtClean="0"/>
              <a:t>35%</a:t>
            </a:r>
          </a:p>
          <a:p>
            <a:pPr lvl="2">
              <a:buNone/>
            </a:pPr>
            <a:endParaRPr lang="en-US" sz="1800" dirty="0" smtClean="0"/>
          </a:p>
          <a:p>
            <a:pPr lvl="2">
              <a:buNone/>
            </a:pPr>
            <a:r>
              <a:rPr lang="en-US" sz="1800" u="sng" dirty="0" smtClean="0"/>
              <a:t>35%</a:t>
            </a:r>
          </a:p>
          <a:p>
            <a:pPr lvl="2"/>
            <a:endParaRPr lang="en-US" sz="1800" dirty="0" smtClean="0"/>
          </a:p>
          <a:p>
            <a:pPr marL="914400" lvl="2" indent="0">
              <a:buNone/>
            </a:pPr>
            <a:endParaRPr lang="en-US" sz="1800" u="sng" dirty="0" smtClean="0"/>
          </a:p>
          <a:p>
            <a:pPr marL="914400" lvl="2" indent="0">
              <a:buNone/>
            </a:pPr>
            <a:r>
              <a:rPr lang="en-US" sz="1800" u="sng" dirty="0" smtClean="0"/>
              <a:t>5%</a:t>
            </a:r>
          </a:p>
          <a:p>
            <a:pPr marL="914400" lvl="2" indent="0">
              <a:buNone/>
            </a:pPr>
            <a:endParaRPr lang="en-US" sz="800" u="sng" dirty="0" smtClean="0"/>
          </a:p>
          <a:p>
            <a:pPr marL="914400" lvl="2" indent="0">
              <a:buNone/>
            </a:pPr>
            <a:endParaRPr lang="en-US" sz="800" b="1" dirty="0"/>
          </a:p>
          <a:p>
            <a:pPr marL="914400" lvl="2" indent="0">
              <a:buNone/>
            </a:pPr>
            <a:r>
              <a:rPr lang="en-US" sz="1800" b="1" dirty="0" smtClean="0"/>
              <a:t>100%</a:t>
            </a:r>
          </a:p>
        </p:txBody>
      </p:sp>
    </p:spTree>
    <p:extLst>
      <p:ext uri="{BB962C8B-B14F-4D97-AF65-F5344CB8AC3E}">
        <p14:creationId xmlns:p14="http://schemas.microsoft.com/office/powerpoint/2010/main" val="4173004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RFQ-630 Scope of Services</a:t>
            </a:r>
            <a:endParaRPr lang="en-US"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7" name="Content Placeholder 6"/>
          <p:cNvSpPr>
            <a:spLocks noGrp="1"/>
          </p:cNvSpPr>
          <p:nvPr>
            <p:ph sz="half" idx="1"/>
          </p:nvPr>
        </p:nvSpPr>
        <p:spPr>
          <a:xfrm>
            <a:off x="480767" y="1616780"/>
            <a:ext cx="8034583" cy="4040291"/>
          </a:xfrm>
        </p:spPr>
        <p:txBody>
          <a:bodyPr/>
          <a:lstStyle/>
          <a:p>
            <a:pPr algn="just"/>
            <a:r>
              <a:rPr lang="en-US" sz="2400" dirty="0" smtClean="0"/>
              <a:t>Prepare specifications and plans to rehabilitate the existing pavement at Container Yard 1 North and Container Yard 2 North at Barbours Cut Container Terminal. </a:t>
            </a:r>
            <a:endParaRPr lang="en-US" sz="2400" dirty="0"/>
          </a:p>
          <a:p>
            <a:pPr algn="just"/>
            <a:endParaRPr lang="en-US" sz="2400" dirty="0"/>
          </a:p>
          <a:p>
            <a:pPr algn="just"/>
            <a:r>
              <a:rPr lang="en-US" sz="2400" dirty="0" smtClean="0"/>
              <a:t>Design </a:t>
            </a:r>
            <a:r>
              <a:rPr lang="en-US" sz="2400" dirty="0"/>
              <a:t>plans to </a:t>
            </a:r>
            <a:r>
              <a:rPr lang="en-US" sz="2400" dirty="0" smtClean="0"/>
              <a:t>include</a:t>
            </a:r>
            <a:r>
              <a:rPr lang="en-US" sz="2400" dirty="0"/>
              <a:t> d</a:t>
            </a:r>
            <a:r>
              <a:rPr lang="en-US" sz="2400" dirty="0" smtClean="0"/>
              <a:t>emolition, grading, excavation, underground utilities, </a:t>
            </a:r>
            <a:r>
              <a:rPr lang="en-US" sz="2400" dirty="0"/>
              <a:t>e</a:t>
            </a:r>
            <a:r>
              <a:rPr lang="en-US" sz="2400" dirty="0" smtClean="0"/>
              <a:t>lectrical work and the installation of concrete pavement.</a:t>
            </a:r>
          </a:p>
          <a:p>
            <a:pPr algn="just"/>
            <a:endParaRPr lang="en-US" sz="2400" dirty="0" smtClean="0"/>
          </a:p>
          <a:p>
            <a:pPr lvl="0" algn="just"/>
            <a:r>
              <a:rPr lang="en-US" sz="2400" dirty="0">
                <a:solidFill>
                  <a:prstClr val="black"/>
                </a:solidFill>
              </a:rPr>
              <a:t>PHA will provide the original geotechnical report and Barbours Cut Pavement </a:t>
            </a:r>
            <a:r>
              <a:rPr lang="en-US" sz="2400" dirty="0" smtClean="0">
                <a:solidFill>
                  <a:prstClr val="black"/>
                </a:solidFill>
              </a:rPr>
              <a:t>Study.</a:t>
            </a:r>
            <a:endParaRPr lang="en-US" sz="2400" dirty="0">
              <a:solidFill>
                <a:prstClr val="black"/>
              </a:solidFill>
            </a:endParaRPr>
          </a:p>
          <a:p>
            <a:pPr lvl="0" algn="just"/>
            <a:endParaRPr lang="en-US" sz="1800" dirty="0">
              <a:solidFill>
                <a:prstClr val="black"/>
              </a:solidFill>
            </a:endParaRPr>
          </a:p>
          <a:p>
            <a:pPr algn="just"/>
            <a:endParaRPr lang="en-US" sz="1800" dirty="0"/>
          </a:p>
        </p:txBody>
      </p:sp>
    </p:spTree>
    <p:extLst>
      <p:ext uri="{BB962C8B-B14F-4D97-AF65-F5344CB8AC3E}">
        <p14:creationId xmlns:p14="http://schemas.microsoft.com/office/powerpoint/2010/main" val="51342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RFQ-630 Scope of Services </a:t>
            </a:r>
            <a:r>
              <a:rPr lang="en-US" sz="2800" dirty="0" smtClean="0"/>
              <a:t>(cont’d)</a:t>
            </a:r>
            <a:endParaRPr lang="en-US" sz="2800"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7" name="Content Placeholder 6"/>
          <p:cNvSpPr>
            <a:spLocks noGrp="1"/>
          </p:cNvSpPr>
          <p:nvPr>
            <p:ph sz="half" idx="1"/>
          </p:nvPr>
        </p:nvSpPr>
        <p:spPr>
          <a:xfrm>
            <a:off x="480767" y="1616780"/>
            <a:ext cx="8034583" cy="4040291"/>
          </a:xfrm>
        </p:spPr>
        <p:txBody>
          <a:bodyPr/>
          <a:lstStyle/>
          <a:p>
            <a:pPr lvl="0" algn="just"/>
            <a:r>
              <a:rPr lang="en-US" sz="2400" dirty="0">
                <a:solidFill>
                  <a:prstClr val="black"/>
                </a:solidFill>
              </a:rPr>
              <a:t>Preparation of all construction-related documents, including assistance in preparing competitive sealed proposals (CSP), competitive sealed bids (CSB), or any other solicitation packages for any related PHA construction projects.</a:t>
            </a:r>
          </a:p>
          <a:p>
            <a:pPr algn="just"/>
            <a:endParaRPr lang="en-US" sz="2400" dirty="0"/>
          </a:p>
          <a:p>
            <a:pPr algn="just"/>
            <a:r>
              <a:rPr lang="en-US" sz="2400" dirty="0"/>
              <a:t>Proposal- and construction-phase services in support of pre-proposal, preconstruction</a:t>
            </a:r>
            <a:r>
              <a:rPr lang="en-US" sz="2400" dirty="0" smtClean="0"/>
              <a:t>, and </a:t>
            </a:r>
            <a:r>
              <a:rPr lang="en-US" sz="2400" dirty="0"/>
              <a:t>other meetings</a:t>
            </a:r>
            <a:r>
              <a:rPr lang="en-US" sz="2400" dirty="0" smtClean="0"/>
              <a:t>; develop submitted log and </a:t>
            </a:r>
            <a:r>
              <a:rPr lang="en-US" sz="2400" dirty="0"/>
              <a:t>review of submittals and shop drawings</a:t>
            </a:r>
            <a:r>
              <a:rPr lang="en-US" sz="2400" dirty="0" smtClean="0"/>
              <a:t>; responses </a:t>
            </a:r>
            <a:r>
              <a:rPr lang="en-US" sz="2400" dirty="0"/>
              <a:t>to Requests for Information (RFI); assistance with change orders; </a:t>
            </a:r>
            <a:r>
              <a:rPr lang="en-US" sz="2400" dirty="0" smtClean="0"/>
              <a:t>and documentation </a:t>
            </a:r>
            <a:r>
              <a:rPr lang="en-US" sz="2400" dirty="0"/>
              <a:t>of as-built archives.</a:t>
            </a:r>
          </a:p>
        </p:txBody>
      </p:sp>
    </p:spTree>
    <p:extLst>
      <p:ext uri="{BB962C8B-B14F-4D97-AF65-F5344CB8AC3E}">
        <p14:creationId xmlns:p14="http://schemas.microsoft.com/office/powerpoint/2010/main" val="2733606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RFQ-630 Photos</a:t>
            </a:r>
            <a:endParaRPr lang="en-US" sz="2800"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8" name="Content Placeholder 7"/>
          <p:cNvSpPr>
            <a:spLocks noGrp="1"/>
          </p:cNvSpPr>
          <p:nvPr>
            <p:ph sz="half" idx="1"/>
          </p:nvPr>
        </p:nvSpPr>
        <p:spPr/>
        <p:txBody>
          <a:bodyPr/>
          <a:lstStyle/>
          <a:p>
            <a:endParaRPr lang="en-US" dirty="0"/>
          </a:p>
        </p:txBody>
      </p:sp>
      <p:pic>
        <p:nvPicPr>
          <p:cNvPr id="3074" name="Picture 2"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11313"/>
            <a:ext cx="8026401"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42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E754A497B9BD41AC2523E827D10014" ma:contentTypeVersion="0" ma:contentTypeDescription="Create a new document." ma:contentTypeScope="" ma:versionID="f4b3bb479b7273dca3b65cfc9a564bf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7B976-D5B5-40FB-9546-C0974EB0B46F}">
  <ds:schemaRefs>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9FAFDAA1-9DC0-46DE-ADC9-FD04BC970BF7}">
  <ds:schemaRefs>
    <ds:schemaRef ds:uri="http://schemas.microsoft.com/sharepoint/v3/contenttype/forms"/>
  </ds:schemaRefs>
</ds:datastoreItem>
</file>

<file path=customXml/itemProps3.xml><?xml version="1.0" encoding="utf-8"?>
<ds:datastoreItem xmlns:ds="http://schemas.openxmlformats.org/officeDocument/2006/customXml" ds:itemID="{1BA1ED13-83AF-49C8-A7EE-70120E3B5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3882</TotalTime>
  <Words>739</Words>
  <Application>Microsoft Office PowerPoint</Application>
  <PresentationFormat>On-screen Show (4:3)</PresentationFormat>
  <Paragraphs>119</Paragraphs>
  <Slides>10</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Calibri Light</vt:lpstr>
      <vt:lpstr>Helvetica Neue</vt:lpstr>
      <vt:lpstr>Helvetica Neue Condensed</vt:lpstr>
      <vt:lpstr>2_Office Theme</vt:lpstr>
      <vt:lpstr>1_Office Theme</vt:lpstr>
      <vt:lpstr>Custom Design</vt:lpstr>
      <vt:lpstr>PowerPoint Presentation</vt:lpstr>
      <vt:lpstr>PowerPoint Presentation</vt:lpstr>
      <vt:lpstr>PowerPoint Presentation</vt:lpstr>
      <vt:lpstr>PowerPoint Presentation</vt:lpstr>
      <vt:lpstr>PowerPoint Presentation</vt:lpstr>
      <vt:lpstr>RFQ-630 Selection Criteria</vt:lpstr>
      <vt:lpstr>RFQ-630 Scope of Services</vt:lpstr>
      <vt:lpstr>RFQ-630 Scope of Services (cont’d)</vt:lpstr>
      <vt:lpstr>RFQ-630 Photos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Conni McMillian</cp:lastModifiedBy>
  <cp:revision>79</cp:revision>
  <cp:lastPrinted>2016-11-28T22:29:29Z</cp:lastPrinted>
  <dcterms:created xsi:type="dcterms:W3CDTF">2016-11-28T16:12:23Z</dcterms:created>
  <dcterms:modified xsi:type="dcterms:W3CDTF">2018-02-01T19:22:58Z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0x01010067E754A497B9BD41AC2523E827D10014</vt:lpwstr>
  </property>
  <property fmtid="{D5CDD505-2E9C-101B-9397-08002B2CF9AE}" pid="3" name="GS_AddingInProgress">
    <vt:lpwstr>False</vt:lpwstr>
  </property>
</Properties>
</file>