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4"/>
    <p:sldMasterId id="2147483807" r:id="rId5"/>
  </p:sldMasterIdLst>
  <p:notesMasterIdLst>
    <p:notesMasterId r:id="rId16"/>
  </p:notesMasterIdLst>
  <p:handoutMasterIdLst>
    <p:handoutMasterId r:id="rId17"/>
  </p:handoutMasterIdLst>
  <p:sldIdLst>
    <p:sldId id="413" r:id="rId6"/>
    <p:sldId id="465" r:id="rId7"/>
    <p:sldId id="443" r:id="rId8"/>
    <p:sldId id="446" r:id="rId9"/>
    <p:sldId id="445" r:id="rId10"/>
    <p:sldId id="464" r:id="rId11"/>
    <p:sldId id="441" r:id="rId12"/>
    <p:sldId id="438" r:id="rId13"/>
    <p:sldId id="439" r:id="rId14"/>
    <p:sldId id="466" r:id="rId15"/>
  </p:sldIdLst>
  <p:sldSz cx="9144000" cy="5143500" type="screen16x9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Title" id="{09BF7033-2A76-4C9F-A821-123DD5D3A106}">
          <p14:sldIdLst>
            <p14:sldId id="413"/>
            <p14:sldId id="465"/>
            <p14:sldId id="443"/>
            <p14:sldId id="446"/>
            <p14:sldId id="445"/>
            <p14:sldId id="464"/>
            <p14:sldId id="441"/>
            <p14:sldId id="438"/>
            <p14:sldId id="439"/>
            <p14:sldId id="4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800">
          <p15:clr>
            <a:srgbClr val="A4A3A4"/>
          </p15:clr>
        </p15:guide>
        <p15:guide id="3" orient="horz" pos="1013">
          <p15:clr>
            <a:srgbClr val="A4A3A4"/>
          </p15:clr>
        </p15:guide>
        <p15:guide id="4" orient="horz" pos="1866">
          <p15:clr>
            <a:srgbClr val="A4A3A4"/>
          </p15:clr>
        </p15:guide>
        <p15:guide id="5" pos="3392">
          <p15:clr>
            <a:srgbClr val="A4A3A4"/>
          </p15:clr>
        </p15:guide>
        <p15:guide id="6" pos="5479">
          <p15:clr>
            <a:srgbClr val="A4A3A4"/>
          </p15:clr>
        </p15:guide>
        <p15:guide id="7" pos="16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sl, Jeremiah" initials="FJ" lastIdx="1" clrIdx="0">
    <p:extLst>
      <p:ext uri="{19B8F6BF-5375-455C-9EA6-DF929625EA0E}">
        <p15:presenceInfo xmlns:p15="http://schemas.microsoft.com/office/powerpoint/2012/main" userId="S-1-5-21-2115308653-1075715949-1831341646-1007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00"/>
    <a:srgbClr val="996633"/>
    <a:srgbClr val="FFFFFF"/>
    <a:srgbClr val="FFBF00"/>
    <a:srgbClr val="0000FF"/>
    <a:srgbClr val="FFFF99"/>
    <a:srgbClr val="F296A3"/>
    <a:srgbClr val="065A0A"/>
    <a:srgbClr val="D69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87227" autoAdjust="0"/>
  </p:normalViewPr>
  <p:slideViewPr>
    <p:cSldViewPr snapToGrid="0" snapToObjects="1">
      <p:cViewPr varScale="1">
        <p:scale>
          <a:sx n="103" d="100"/>
          <a:sy n="103" d="100"/>
        </p:scale>
        <p:origin x="492" y="102"/>
      </p:cViewPr>
      <p:guideLst>
        <p:guide orient="horz" pos="1620"/>
        <p:guide orient="horz" pos="800"/>
        <p:guide orient="horz" pos="1013"/>
        <p:guide orient="horz" pos="1866"/>
        <p:guide pos="3392"/>
        <p:guide pos="5479"/>
        <p:guide pos="16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93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87DEF6-C8BF-D246-8C80-81A360D75BAF}" type="datetime1">
              <a:rPr lang="en-US"/>
              <a:pPr>
                <a:defRPr/>
              </a:pPr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WJE PowerPoint Presentation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CAFB5-2E7A-6E40-82CE-581810726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262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483B96C-BAA7-814A-8B44-1F160CDEE348}" type="datetime1">
              <a:rPr lang="en-US"/>
              <a:pPr>
                <a:defRPr/>
              </a:pPr>
              <a:t>11/29/2017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WJE PowerPoint Presentation 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A2274C-A9D7-EC4A-9494-6B5251BBB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988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57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2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05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94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9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2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8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>
            <a:lvl1pPr algn="l"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1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>
            <a:lvl1pPr algn="l"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1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48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47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2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343025" cy="4358879"/>
          </a:xfrm>
          <a:prstGeom prst="rect">
            <a:avLst/>
          </a:prstGeom>
        </p:spPr>
        <p:txBody>
          <a:bodyPr vert="eaVert"/>
          <a:lstStyle>
            <a:lvl1pPr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16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51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28" y="105785"/>
            <a:ext cx="725060" cy="7117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9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AND DESIGN FOR THE REHABILITATION AND REPAIR OF WHARF 9 AT TURNING BASIN TERMINAL (RFQ-575).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4"/>
          <a:stretch/>
        </p:blipFill>
        <p:spPr>
          <a:xfrm>
            <a:off x="2125362" y="1369219"/>
            <a:ext cx="4893276" cy="31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869016"/>
            <a:ext cx="9144000" cy="68714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7842" y="780073"/>
            <a:ext cx="3146612" cy="376839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" name="TextBox 8"/>
          <p:cNvSpPr txBox="1"/>
          <p:nvPr/>
        </p:nvSpPr>
        <p:spPr>
          <a:xfrm>
            <a:off x="3167405" y="859773"/>
            <a:ext cx="3040874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8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97842" y="1646408"/>
            <a:ext cx="3146612" cy="2667000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rgbClr val="A51C36"/>
                </a:solidFill>
              </a:rPr>
              <a:t>Eddy Kharrazi, P.E.</a:t>
            </a:r>
          </a:p>
          <a:p>
            <a:pPr marL="0" indent="0" algn="ctr">
              <a:buNone/>
            </a:pPr>
            <a:r>
              <a:rPr lang="en-US" sz="1725" dirty="0"/>
              <a:t>Project Manager</a:t>
            </a:r>
          </a:p>
          <a:p>
            <a:pPr marL="0" indent="0" algn="ctr">
              <a:buNone/>
            </a:pPr>
            <a:r>
              <a:rPr lang="en-US" sz="1725" dirty="0"/>
              <a:t>Port Houston</a:t>
            </a:r>
          </a:p>
          <a:p>
            <a:pPr marL="0" indent="0" algn="ctr">
              <a:buNone/>
            </a:pPr>
            <a:endParaRPr lang="en-US" sz="1650" dirty="0"/>
          </a:p>
          <a:p>
            <a:pPr marL="0" indent="0" algn="ctr">
              <a:buNone/>
            </a:pPr>
            <a:r>
              <a:rPr lang="en-US" sz="2100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None/>
            </a:pPr>
            <a:endParaRPr lang="en-US" sz="15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100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None/>
            </a:pPr>
            <a:r>
              <a:rPr lang="en-US" sz="1575" dirty="0"/>
              <a:t>111 East Loop North</a:t>
            </a:r>
          </a:p>
          <a:p>
            <a:pPr marL="0" indent="0" algn="ctr">
              <a:buNone/>
            </a:pPr>
            <a:r>
              <a:rPr lang="en-US" sz="1575" dirty="0"/>
              <a:t>Houston, TX 77029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2036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8904"/>
            <a:ext cx="7930662" cy="513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9251" y="3240363"/>
            <a:ext cx="1154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905839" y="707770"/>
            <a:ext cx="119658" cy="108943"/>
          </a:xfrm>
          <a:prstGeom prst="star5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4729509" y="3835589"/>
            <a:ext cx="1253835" cy="221567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  <p:sp>
        <p:nvSpPr>
          <p:cNvPr id="23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Constructed in 1948</a:t>
            </a:r>
          </a:p>
          <a:p>
            <a:r>
              <a:rPr lang="en-US" dirty="0" smtClean="0"/>
              <a:t>Solid-fill wharf</a:t>
            </a:r>
          </a:p>
          <a:p>
            <a:r>
              <a:rPr lang="en-US" dirty="0" smtClean="0"/>
              <a:t>585 </a:t>
            </a:r>
            <a:r>
              <a:rPr lang="en-US" dirty="0" err="1" smtClean="0"/>
              <a:t>ft</a:t>
            </a:r>
            <a:r>
              <a:rPr lang="en-US" dirty="0" smtClean="0"/>
              <a:t> in length</a:t>
            </a:r>
          </a:p>
          <a:p>
            <a:r>
              <a:rPr lang="en-US" dirty="0" smtClean="0"/>
              <a:t>200 </a:t>
            </a:r>
            <a:r>
              <a:rPr lang="en-US" dirty="0" err="1" smtClean="0"/>
              <a:t>ft</a:t>
            </a:r>
            <a:r>
              <a:rPr lang="en-US" dirty="0" smtClean="0"/>
              <a:t> concrete apron slab</a:t>
            </a:r>
          </a:p>
          <a:p>
            <a:r>
              <a:rPr lang="en-US" dirty="0" smtClean="0"/>
              <a:t>3 rail lines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30" name="Picture 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117" y="1341807"/>
            <a:ext cx="4049691" cy="2726041"/>
          </a:xfrm>
          <a:prstGeom prst="rect">
            <a:avLst/>
          </a:prstGeom>
        </p:spPr>
      </p:pic>
      <p:sp>
        <p:nvSpPr>
          <p:cNvPr id="232" name="Rectangle 231"/>
          <p:cNvSpPr/>
          <p:nvPr/>
        </p:nvSpPr>
        <p:spPr>
          <a:xfrm rot="942321">
            <a:off x="5002412" y="1973675"/>
            <a:ext cx="2499137" cy="73409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105213" y="2178253"/>
            <a:ext cx="2112265" cy="589913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 noChangeAspect="1"/>
          </p:cNvCxnSpPr>
          <p:nvPr/>
        </p:nvCxnSpPr>
        <p:spPr>
          <a:xfrm flipH="1">
            <a:off x="6199231" y="2030245"/>
            <a:ext cx="165636" cy="57607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943287">
            <a:off x="4976364" y="2342243"/>
            <a:ext cx="2551232" cy="32861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7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Previous Modifications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5428" y="1084879"/>
            <a:ext cx="5943600" cy="3429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518" t="18651" r="8427" b="6897"/>
          <a:stretch/>
        </p:blipFill>
        <p:spPr>
          <a:xfrm>
            <a:off x="445428" y="1218445"/>
            <a:ext cx="5941795" cy="3262586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5393681" y="3357054"/>
            <a:ext cx="438017" cy="901054"/>
            <a:chOff x="3894193" y="1585804"/>
            <a:chExt cx="438017" cy="901054"/>
          </a:xfrm>
        </p:grpSpPr>
        <p:sp>
          <p:nvSpPr>
            <p:cNvPr id="47" name="Freeform 46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endCxn id="47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960993" y="3357054"/>
            <a:ext cx="438017" cy="901054"/>
            <a:chOff x="3894193" y="1585804"/>
            <a:chExt cx="438017" cy="901054"/>
          </a:xfrm>
        </p:grpSpPr>
        <p:sp>
          <p:nvSpPr>
            <p:cNvPr id="54" name="Freeform 5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endCxn id="5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518714" y="3357054"/>
            <a:ext cx="438017" cy="901054"/>
            <a:chOff x="3894193" y="1585804"/>
            <a:chExt cx="438017" cy="901054"/>
          </a:xfrm>
        </p:grpSpPr>
        <p:sp>
          <p:nvSpPr>
            <p:cNvPr id="59" name="Freeform 5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endCxn id="5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086026" y="3357054"/>
            <a:ext cx="438017" cy="901054"/>
            <a:chOff x="3894193" y="1585804"/>
            <a:chExt cx="438017" cy="901054"/>
          </a:xfrm>
        </p:grpSpPr>
        <p:sp>
          <p:nvSpPr>
            <p:cNvPr id="64" name="Freeform 6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>
              <a:endCxn id="6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3635729" y="3355979"/>
            <a:ext cx="438017" cy="901054"/>
            <a:chOff x="3894193" y="1585804"/>
            <a:chExt cx="438017" cy="901054"/>
          </a:xfrm>
        </p:grpSpPr>
        <p:sp>
          <p:nvSpPr>
            <p:cNvPr id="69" name="Freeform 6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6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3203041" y="3355979"/>
            <a:ext cx="438017" cy="901054"/>
            <a:chOff x="3894193" y="1585804"/>
            <a:chExt cx="438017" cy="901054"/>
          </a:xfrm>
        </p:grpSpPr>
        <p:sp>
          <p:nvSpPr>
            <p:cNvPr id="74" name="Freeform 7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endCxn id="7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760762" y="3355979"/>
            <a:ext cx="438017" cy="901054"/>
            <a:chOff x="3894193" y="1585804"/>
            <a:chExt cx="438017" cy="901054"/>
          </a:xfrm>
        </p:grpSpPr>
        <p:sp>
          <p:nvSpPr>
            <p:cNvPr id="79" name="Freeform 7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>
              <a:endCxn id="7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2328074" y="3355979"/>
            <a:ext cx="438017" cy="901054"/>
            <a:chOff x="3894193" y="1585804"/>
            <a:chExt cx="438017" cy="901054"/>
          </a:xfrm>
        </p:grpSpPr>
        <p:sp>
          <p:nvSpPr>
            <p:cNvPr id="84" name="Freeform 8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>
              <a:endCxn id="8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873515" y="3352782"/>
            <a:ext cx="438017" cy="901054"/>
            <a:chOff x="3894193" y="1585804"/>
            <a:chExt cx="438017" cy="901054"/>
          </a:xfrm>
        </p:grpSpPr>
        <p:sp>
          <p:nvSpPr>
            <p:cNvPr id="89" name="Freeform 8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>
              <a:endCxn id="8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1440827" y="3352782"/>
            <a:ext cx="438017" cy="901054"/>
            <a:chOff x="3894193" y="1585804"/>
            <a:chExt cx="438017" cy="901054"/>
          </a:xfrm>
        </p:grpSpPr>
        <p:sp>
          <p:nvSpPr>
            <p:cNvPr id="94" name="Freeform 9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>
              <a:endCxn id="9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998548" y="3352782"/>
            <a:ext cx="438017" cy="901054"/>
            <a:chOff x="3894193" y="1585804"/>
            <a:chExt cx="438017" cy="901054"/>
          </a:xfrm>
        </p:grpSpPr>
        <p:sp>
          <p:nvSpPr>
            <p:cNvPr id="99" name="Freeform 9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endCxn id="9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565860" y="3352782"/>
            <a:ext cx="438017" cy="901054"/>
            <a:chOff x="3894193" y="1585804"/>
            <a:chExt cx="438017" cy="901054"/>
          </a:xfrm>
        </p:grpSpPr>
        <p:sp>
          <p:nvSpPr>
            <p:cNvPr id="104" name="Freeform 10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>
              <a:endCxn id="10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5652657" y="1584783"/>
            <a:ext cx="438017" cy="901054"/>
            <a:chOff x="3894193" y="1585804"/>
            <a:chExt cx="438017" cy="901054"/>
          </a:xfrm>
        </p:grpSpPr>
        <p:sp>
          <p:nvSpPr>
            <p:cNvPr id="169" name="Freeform 16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Connector 170"/>
            <p:cNvCxnSpPr>
              <a:endCxn id="16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73" name="Group 172"/>
          <p:cNvGrpSpPr/>
          <p:nvPr/>
        </p:nvGrpSpPr>
        <p:grpSpPr>
          <a:xfrm>
            <a:off x="5219969" y="1584783"/>
            <a:ext cx="438017" cy="901054"/>
            <a:chOff x="3894193" y="1585804"/>
            <a:chExt cx="438017" cy="901054"/>
          </a:xfrm>
        </p:grpSpPr>
        <p:sp>
          <p:nvSpPr>
            <p:cNvPr id="174" name="Freeform 17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reeform 17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6" name="Straight Connector 175"/>
            <p:cNvCxnSpPr>
              <a:endCxn id="17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4777690" y="1584783"/>
            <a:ext cx="438017" cy="901054"/>
            <a:chOff x="3894193" y="1585804"/>
            <a:chExt cx="438017" cy="901054"/>
          </a:xfrm>
        </p:grpSpPr>
        <p:sp>
          <p:nvSpPr>
            <p:cNvPr id="179" name="Freeform 17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Connector 180"/>
            <p:cNvCxnSpPr>
              <a:endCxn id="17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83" name="Group 182"/>
          <p:cNvGrpSpPr/>
          <p:nvPr/>
        </p:nvGrpSpPr>
        <p:grpSpPr>
          <a:xfrm>
            <a:off x="4345002" y="1584783"/>
            <a:ext cx="438017" cy="901054"/>
            <a:chOff x="3894193" y="1585804"/>
            <a:chExt cx="438017" cy="901054"/>
          </a:xfrm>
        </p:grpSpPr>
        <p:sp>
          <p:nvSpPr>
            <p:cNvPr id="184" name="Freeform 18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 18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endCxn id="18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88" name="Group 187"/>
          <p:cNvGrpSpPr/>
          <p:nvPr/>
        </p:nvGrpSpPr>
        <p:grpSpPr>
          <a:xfrm>
            <a:off x="3894705" y="1583708"/>
            <a:ext cx="438017" cy="901054"/>
            <a:chOff x="3894193" y="1585804"/>
            <a:chExt cx="438017" cy="901054"/>
          </a:xfrm>
        </p:grpSpPr>
        <p:sp>
          <p:nvSpPr>
            <p:cNvPr id="189" name="Freeform 18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Freeform 18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/>
            <p:cNvCxnSpPr>
              <a:endCxn id="18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93" name="Group 192"/>
          <p:cNvGrpSpPr/>
          <p:nvPr/>
        </p:nvGrpSpPr>
        <p:grpSpPr>
          <a:xfrm>
            <a:off x="3462017" y="1583708"/>
            <a:ext cx="438017" cy="901054"/>
            <a:chOff x="3894193" y="1585804"/>
            <a:chExt cx="438017" cy="901054"/>
          </a:xfrm>
        </p:grpSpPr>
        <p:sp>
          <p:nvSpPr>
            <p:cNvPr id="194" name="Freeform 19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endCxn id="19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198" name="Group 197"/>
          <p:cNvGrpSpPr/>
          <p:nvPr/>
        </p:nvGrpSpPr>
        <p:grpSpPr>
          <a:xfrm>
            <a:off x="3019738" y="1583708"/>
            <a:ext cx="438017" cy="901054"/>
            <a:chOff x="3894193" y="1585804"/>
            <a:chExt cx="438017" cy="901054"/>
          </a:xfrm>
        </p:grpSpPr>
        <p:sp>
          <p:nvSpPr>
            <p:cNvPr id="199" name="Freeform 19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19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endCxn id="19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03" name="Group 202"/>
          <p:cNvGrpSpPr/>
          <p:nvPr/>
        </p:nvGrpSpPr>
        <p:grpSpPr>
          <a:xfrm>
            <a:off x="2587050" y="1583708"/>
            <a:ext cx="438017" cy="901054"/>
            <a:chOff x="3894193" y="1585804"/>
            <a:chExt cx="438017" cy="901054"/>
          </a:xfrm>
        </p:grpSpPr>
        <p:sp>
          <p:nvSpPr>
            <p:cNvPr id="204" name="Freeform 20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 20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6" name="Straight Connector 205"/>
            <p:cNvCxnSpPr>
              <a:endCxn id="20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08" name="Group 207"/>
          <p:cNvGrpSpPr/>
          <p:nvPr/>
        </p:nvGrpSpPr>
        <p:grpSpPr>
          <a:xfrm>
            <a:off x="2132491" y="1580511"/>
            <a:ext cx="438017" cy="901054"/>
            <a:chOff x="3894193" y="1585804"/>
            <a:chExt cx="438017" cy="901054"/>
          </a:xfrm>
        </p:grpSpPr>
        <p:sp>
          <p:nvSpPr>
            <p:cNvPr id="209" name="Freeform 20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Straight Connector 210"/>
            <p:cNvCxnSpPr>
              <a:endCxn id="20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3" name="Group 212"/>
          <p:cNvGrpSpPr/>
          <p:nvPr/>
        </p:nvGrpSpPr>
        <p:grpSpPr>
          <a:xfrm>
            <a:off x="1699803" y="1580511"/>
            <a:ext cx="438017" cy="901054"/>
            <a:chOff x="3894193" y="1585804"/>
            <a:chExt cx="438017" cy="901054"/>
          </a:xfrm>
        </p:grpSpPr>
        <p:sp>
          <p:nvSpPr>
            <p:cNvPr id="214" name="Freeform 213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reeform 214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/>
            <p:cNvCxnSpPr>
              <a:endCxn id="214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8" name="Group 217"/>
          <p:cNvGrpSpPr/>
          <p:nvPr/>
        </p:nvGrpSpPr>
        <p:grpSpPr>
          <a:xfrm>
            <a:off x="1257524" y="1580511"/>
            <a:ext cx="438017" cy="901054"/>
            <a:chOff x="3894193" y="1585804"/>
            <a:chExt cx="438017" cy="901054"/>
          </a:xfrm>
        </p:grpSpPr>
        <p:sp>
          <p:nvSpPr>
            <p:cNvPr id="219" name="Freeform 218"/>
            <p:cNvSpPr/>
            <p:nvPr/>
          </p:nvSpPr>
          <p:spPr>
            <a:xfrm>
              <a:off x="3894193" y="1585804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19"/>
            <p:cNvSpPr/>
            <p:nvPr/>
          </p:nvSpPr>
          <p:spPr>
            <a:xfrm flipV="1">
              <a:off x="3894193" y="2438891"/>
              <a:ext cx="438017" cy="47967"/>
            </a:xfrm>
            <a:custGeom>
              <a:avLst/>
              <a:gdLst>
                <a:gd name="connsiteX0" fmla="*/ 0 w 438017"/>
                <a:gd name="connsiteY0" fmla="*/ 44769 h 47967"/>
                <a:gd name="connsiteX1" fmla="*/ 217410 w 438017"/>
                <a:gd name="connsiteY1" fmla="*/ 9 h 47967"/>
                <a:gd name="connsiteX2" fmla="*/ 438017 w 438017"/>
                <a:gd name="connsiteY2" fmla="*/ 47967 h 4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017" h="47967">
                  <a:moveTo>
                    <a:pt x="0" y="44769"/>
                  </a:moveTo>
                  <a:cubicBezTo>
                    <a:pt x="72203" y="22122"/>
                    <a:pt x="144407" y="-524"/>
                    <a:pt x="217410" y="9"/>
                  </a:cubicBezTo>
                  <a:cubicBezTo>
                    <a:pt x="290413" y="542"/>
                    <a:pt x="364215" y="24254"/>
                    <a:pt x="438017" y="47967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1" name="Straight Connector 220"/>
            <p:cNvCxnSpPr>
              <a:endCxn id="219" idx="0"/>
            </p:cNvCxnSpPr>
            <p:nvPr/>
          </p:nvCxnSpPr>
          <p:spPr>
            <a:xfrm flipV="1">
              <a:off x="3894193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4327947" y="1630573"/>
              <a:ext cx="0" cy="808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224" name="Freeform 223"/>
          <p:cNvSpPr/>
          <p:nvPr/>
        </p:nvSpPr>
        <p:spPr>
          <a:xfrm>
            <a:off x="914400" y="1582759"/>
            <a:ext cx="348453" cy="45719"/>
          </a:xfrm>
          <a:custGeom>
            <a:avLst/>
            <a:gdLst>
              <a:gd name="connsiteX0" fmla="*/ 0 w 438017"/>
              <a:gd name="connsiteY0" fmla="*/ 44769 h 47967"/>
              <a:gd name="connsiteX1" fmla="*/ 217410 w 438017"/>
              <a:gd name="connsiteY1" fmla="*/ 9 h 47967"/>
              <a:gd name="connsiteX2" fmla="*/ 438017 w 438017"/>
              <a:gd name="connsiteY2" fmla="*/ 47967 h 4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017" h="47967">
                <a:moveTo>
                  <a:pt x="0" y="44769"/>
                </a:moveTo>
                <a:cubicBezTo>
                  <a:pt x="72203" y="22122"/>
                  <a:pt x="144407" y="-524"/>
                  <a:pt x="217410" y="9"/>
                </a:cubicBezTo>
                <a:cubicBezTo>
                  <a:pt x="290413" y="542"/>
                  <a:pt x="364215" y="24254"/>
                  <a:pt x="438017" y="47967"/>
                </a:cubicBezTo>
              </a:path>
            </a:pathLst>
          </a:cu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 flipV="1">
            <a:off x="914400" y="2433597"/>
            <a:ext cx="348453" cy="52239"/>
          </a:xfrm>
          <a:custGeom>
            <a:avLst/>
            <a:gdLst>
              <a:gd name="connsiteX0" fmla="*/ 0 w 438017"/>
              <a:gd name="connsiteY0" fmla="*/ 44769 h 47967"/>
              <a:gd name="connsiteX1" fmla="*/ 217410 w 438017"/>
              <a:gd name="connsiteY1" fmla="*/ 9 h 47967"/>
              <a:gd name="connsiteX2" fmla="*/ 438017 w 438017"/>
              <a:gd name="connsiteY2" fmla="*/ 47967 h 4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017" h="47967">
                <a:moveTo>
                  <a:pt x="0" y="44769"/>
                </a:moveTo>
                <a:cubicBezTo>
                  <a:pt x="72203" y="22122"/>
                  <a:pt x="144407" y="-524"/>
                  <a:pt x="217410" y="9"/>
                </a:cubicBezTo>
                <a:cubicBezTo>
                  <a:pt x="290413" y="542"/>
                  <a:pt x="364215" y="24254"/>
                  <a:pt x="438017" y="47967"/>
                </a:cubicBezTo>
              </a:path>
            </a:pathLst>
          </a:cu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7" name="Straight Connector 226"/>
          <p:cNvCxnSpPr/>
          <p:nvPr/>
        </p:nvCxnSpPr>
        <p:spPr>
          <a:xfrm flipV="1">
            <a:off x="1258590" y="1625280"/>
            <a:ext cx="0" cy="808318"/>
          </a:xfrm>
          <a:prstGeom prst="lin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229" name="TextBox 228"/>
          <p:cNvSpPr txBox="1"/>
          <p:nvPr/>
        </p:nvSpPr>
        <p:spPr>
          <a:xfrm>
            <a:off x="6400800" y="1066069"/>
            <a:ext cx="2719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Original Construction: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Cofferdam cells</a:t>
            </a:r>
          </a:p>
        </p:txBody>
      </p:sp>
    </p:spTree>
    <p:extLst>
      <p:ext uri="{BB962C8B-B14F-4D97-AF65-F5344CB8AC3E}">
        <p14:creationId xmlns:p14="http://schemas.microsoft.com/office/powerpoint/2010/main" val="13216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Modifications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428" y="1084879"/>
            <a:ext cx="5943600" cy="3429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518" t="18651" r="8427" b="6897"/>
          <a:stretch/>
        </p:blipFill>
        <p:spPr>
          <a:xfrm>
            <a:off x="445428" y="1218445"/>
            <a:ext cx="5941795" cy="3262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1066069"/>
            <a:ext cx="271967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Original Construction: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sz="1600" dirty="0"/>
              <a:t>Cofferdam cells</a:t>
            </a:r>
            <a:endParaRPr lang="en-US" sz="1600" dirty="0" smtClean="0"/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Modified in 1969</a:t>
            </a:r>
            <a:r>
              <a:rPr lang="en-US" dirty="0" smtClean="0"/>
              <a:t>:</a:t>
            </a:r>
            <a:endParaRPr lang="en-US" dirty="0"/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Pile cap </a:t>
            </a:r>
            <a:r>
              <a:rPr lang="en-US" sz="1600" dirty="0" smtClean="0"/>
              <a:t>extension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Battered </a:t>
            </a:r>
            <a:r>
              <a:rPr lang="en-US" sz="1600" dirty="0" smtClean="0"/>
              <a:t>tiebacks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65760"/>
            <a:r>
              <a:rPr lang="en-US" dirty="0" smtClean="0"/>
              <a:t>Large areas with no battered piles</a:t>
            </a:r>
            <a:endParaRPr lang="en-US" dirty="0"/>
          </a:p>
          <a:p>
            <a:pPr lvl="1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058487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19200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93767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54480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31818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92531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5052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111429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216727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319248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435625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52007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654528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770905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106185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433152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760120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098171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25138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746563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083045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408810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745292" y="1618209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56206" y="3383278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92688" y="3383278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07370" y="3383278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953784" y="3383278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275210" y="3383278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613261" y="3383278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940228" y="3383278"/>
            <a:ext cx="0" cy="914400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541032" y="3166782"/>
            <a:ext cx="1399304" cy="131424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64126" y="3199630"/>
            <a:ext cx="1986197" cy="131424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50323" y="3839132"/>
            <a:ext cx="80010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1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Repair Considerations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732" y="1084879"/>
            <a:ext cx="6226296" cy="3429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724" t="13116" r="14227" b="23193"/>
          <a:stretch/>
        </p:blipFill>
        <p:spPr>
          <a:xfrm>
            <a:off x="445428" y="1063229"/>
            <a:ext cx="5984039" cy="3450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7266" y="1063229"/>
            <a:ext cx="29573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b="1" dirty="0" smtClean="0"/>
              <a:t>Repair must: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Address pile cap separation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Increase slope stability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Replace deteriorating fender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Withstand </a:t>
            </a:r>
            <a:r>
              <a:rPr lang="en-US" dirty="0" smtClean="0"/>
              <a:t>750 </a:t>
            </a:r>
            <a:r>
              <a:rPr lang="en-US" dirty="0" err="1"/>
              <a:t>psf</a:t>
            </a:r>
            <a:r>
              <a:rPr lang="en-US" dirty="0"/>
              <a:t> </a:t>
            </a:r>
            <a:r>
              <a:rPr lang="en-US" dirty="0" smtClean="0"/>
              <a:t>gravity loads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Repair corroding bearing piles</a:t>
            </a:r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1606" y="3144793"/>
            <a:ext cx="512221" cy="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57649" y="3142732"/>
            <a:ext cx="512221" cy="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70502" y="3192651"/>
            <a:ext cx="3660172" cy="1313479"/>
          </a:xfrm>
          <a:prstGeom prst="line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96685" y="1526583"/>
            <a:ext cx="247973" cy="302217"/>
          </a:xfrm>
          <a:prstGeom prst="rect">
            <a:avLst/>
          </a:prstGeom>
          <a:solidFill>
            <a:srgbClr val="00FF00"/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9227" y="2991623"/>
            <a:ext cx="247973" cy="302217"/>
          </a:xfrm>
          <a:prstGeom prst="rect">
            <a:avLst/>
          </a:prstGeom>
          <a:solidFill>
            <a:srgbClr val="00FF00"/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11824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81200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68658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38034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106816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76192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825498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94874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82332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51708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320490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689866" y="1286359"/>
            <a:ext cx="0" cy="24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68658" y="685892"/>
            <a:ext cx="121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750 PSF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CD-09 Existing Condition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00650" y="1268017"/>
            <a:ext cx="2174343" cy="3262312"/>
          </a:xfr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324168" y="3038167"/>
            <a:ext cx="936523" cy="471950"/>
          </a:xfrm>
          <a:prstGeom prst="straightConnector1">
            <a:avLst/>
          </a:prstGeom>
          <a:ln w="76200">
            <a:solidFill>
              <a:srgbClr val="FFFFFF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2369" y="1265771"/>
            <a:ext cx="4572000" cy="1772396"/>
          </a:xfrm>
          <a:prstGeom prst="rect">
            <a:avLst/>
          </a:prstGeom>
        </p:spPr>
        <p:txBody>
          <a:bodyPr/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  <a:ea typeface="+mn-ea"/>
                <a:cs typeface="+mn-cs"/>
              </a:rPr>
              <a:t>Pile cap separation at locations without </a:t>
            </a:r>
            <a:r>
              <a:rPr lang="en-US" sz="2100" dirty="0" err="1">
                <a:latin typeface="+mn-lt"/>
                <a:ea typeface="+mn-ea"/>
                <a:cs typeface="+mn-cs"/>
              </a:rPr>
              <a:t>augercast</a:t>
            </a:r>
            <a:r>
              <a:rPr lang="en-US" sz="2100" dirty="0">
                <a:latin typeface="+mn-lt"/>
                <a:ea typeface="+mn-ea"/>
                <a:cs typeface="+mn-cs"/>
              </a:rPr>
              <a:t> piles</a:t>
            </a:r>
          </a:p>
        </p:txBody>
      </p:sp>
    </p:spTree>
    <p:extLst>
      <p:ext uri="{BB962C8B-B14F-4D97-AF65-F5344CB8AC3E}">
        <p14:creationId xmlns:p14="http://schemas.microsoft.com/office/powerpoint/2010/main" val="32524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CD-09 Existing Condition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69219"/>
            <a:ext cx="3424604" cy="3263504"/>
          </a:xfrm>
        </p:spPr>
        <p:txBody>
          <a:bodyPr/>
          <a:lstStyle/>
          <a:p>
            <a:r>
              <a:rPr lang="en-US" dirty="0" smtClean="0"/>
              <a:t>Fender disrepair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58" y="1063229"/>
            <a:ext cx="4253142" cy="31898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-60000">
            <a:off x="6762135" y="3259256"/>
            <a:ext cx="1924665" cy="2433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rgbClr val="00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105213" y="2480733"/>
            <a:ext cx="329791" cy="656850"/>
          </a:xfrm>
          <a:prstGeom prst="straightConnector1">
            <a:avLst/>
          </a:prstGeom>
          <a:ln w="76200">
            <a:solidFill>
              <a:srgbClr val="FFFFFF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760158" y="2621116"/>
            <a:ext cx="329791" cy="656850"/>
          </a:xfrm>
          <a:prstGeom prst="straightConnector1">
            <a:avLst/>
          </a:prstGeom>
          <a:ln w="76200">
            <a:solidFill>
              <a:srgbClr val="FFFFFF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4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CD-09 Existing Condition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69219"/>
            <a:ext cx="4075235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Severe pile section loss at CD-08/CD-09 joint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22" r="8918" b="15582"/>
          <a:stretch/>
        </p:blipFill>
        <p:spPr bwMode="auto">
          <a:xfrm>
            <a:off x="5004486" y="1200151"/>
            <a:ext cx="3682314" cy="287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726560" y="1200151"/>
            <a:ext cx="1649627" cy="2185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EE2A5A86709B40A5875D5A246DDB71" ma:contentTypeVersion="45" ma:contentTypeDescription="Create a new document." ma:contentTypeScope="" ma:versionID="cc7d88d203722720b6a765b2525120d9">
  <xsd:schema xmlns:xsd="http://www.w3.org/2001/XMLSchema" xmlns:xs="http://www.w3.org/2001/XMLSchema" xmlns:p="http://schemas.microsoft.com/office/2006/metadata/properties" xmlns:ns1="http://schemas.microsoft.com/sharepoint/v3" xmlns:ns2="5A2AEE6C-7086-409B-A587-5D5A246DDB71" xmlns:ns3="http://schemas.microsoft.com/sharepoint/v4" targetNamespace="http://schemas.microsoft.com/office/2006/metadata/properties" ma:root="true" ma:fieldsID="4aba5171ef51cca84e7f831bb3322904" ns1:_="" ns2:_="" ns3:_="">
    <xsd:import namespace="http://schemas.microsoft.com/sharepoint/v3"/>
    <xsd:import namespace="5A2AEE6C-7086-409B-A587-5D5A246DDB7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_ModerationComments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2:Owner" minOccurs="0"/>
                <xsd:element ref="ns2:SPSDescription" minOccurs="0"/>
                <xsd:element ref="ns2:Status" minOccurs="0"/>
                <xsd:element ref="ns1:ContentTypeId" minOccurs="0"/>
                <xsd:element ref="ns2:TemplateUrl" minOccurs="0"/>
                <xsd:element ref="ns2:xd_ProgID" minOccurs="0"/>
                <xsd:element ref="ns1: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ModerationComments" ma:index="0" nillable="true" ma:displayName="Approver Comments" ma:hidden="true" ma:internalName="_ModerationComments" ma:readOnly="true">
      <xsd:simpleType>
        <xsd:restriction base="dms:Note"/>
      </xsd:simpleType>
    </xsd:element>
    <xsd:element name="File_x0020_Type" ma:index="4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5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6" nillable="true" ma:displayName="Source URL" ma:hidden="true" ma:internalName="_SourceUrl">
      <xsd:simpleType>
        <xsd:restriction base="dms:Text"/>
      </xsd:simpleType>
    </xsd:element>
    <xsd:element name="_SharedFileIndex" ma:index="7" nillable="true" ma:displayName="Shared File Index" ma:hidden="true" ma:internalName="_SharedFileIndex">
      <xsd:simpleType>
        <xsd:restriction base="dms:Text"/>
      </xsd:simpleType>
    </xsd:element>
    <xsd:element name="ContentTypeId" ma:index="12" nillable="true" ma:displayName="Content Type ID" ma:hidden="true" ma:internalName="ContentTypeId" ma:readOnly="true">
      <xsd:simpleType>
        <xsd:restriction base="dms:Unknown"/>
      </xsd:simpleType>
    </xsd:element>
    <xsd:element name="ID" ma:index="17" nillable="true" ma:displayName="ID" ma:internalName="ID" ma:readOnly="true">
      <xsd:simpleType>
        <xsd:restriction base="dms:Unknown"/>
      </xsd:simpleType>
    </xsd:element>
    <xsd:element name="Author" ma:index="20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22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23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24" nillable="true" ma:displayName="Copy Source" ma:internalName="_CopySource" ma:readOnly="true">
      <xsd:simpleType>
        <xsd:restriction base="dms:Text"/>
      </xsd:simpleType>
    </xsd:element>
    <xsd:element name="_ModerationStatus" ma:index="25" nillable="true" ma:displayName="Approval Status" ma:default="0" ma:hidden="true" ma:internalName="_ModerationStatus" ma:readOnly="true">
      <xsd:simpleType>
        <xsd:restriction base="dms:Unknown"/>
      </xsd:simpleType>
    </xsd:element>
    <xsd:element name="FileRef" ma:index="26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27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28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29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30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3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33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34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35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36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37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38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39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40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41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MetaInfo" ma:index="52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53" nillable="true" ma:displayName="Level" ma:hidden="true" ma:internalName="_Level" ma:readOnly="true">
      <xsd:simpleType>
        <xsd:restriction base="dms:Unknown"/>
      </xsd:simpleType>
    </xsd:element>
    <xsd:element name="_IsCurrentVersion" ma:index="54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58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59" nillable="true" ma:displayName="UI Version" ma:hidden="true" ma:internalName="_UIVersion" ma:readOnly="true">
      <xsd:simpleType>
        <xsd:restriction base="dms:Unknown"/>
      </xsd:simpleType>
    </xsd:element>
    <xsd:element name="_UIVersionString" ma:index="60" nillable="true" ma:displayName="Version" ma:internalName="_UIVersionString" ma:readOnly="true">
      <xsd:simpleType>
        <xsd:restriction base="dms:Text"/>
      </xsd:simpleType>
    </xsd:element>
    <xsd:element name="InstanceID" ma:index="61" nillable="true" ma:displayName="Instance ID" ma:hidden="true" ma:internalName="InstanceID" ma:readOnly="true">
      <xsd:simpleType>
        <xsd:restriction base="dms:Unknown"/>
      </xsd:simpleType>
    </xsd:element>
    <xsd:element name="Order" ma:index="62" nillable="true" ma:displayName="Order" ma:hidden="true" ma:internalName="Order">
      <xsd:simpleType>
        <xsd:restriction base="dms:Number"/>
      </xsd:simpleType>
    </xsd:element>
    <xsd:element name="GUID" ma:index="63" nillable="true" ma:displayName="GUID" ma:hidden="true" ma:internalName="GUID" ma:readOnly="true">
      <xsd:simpleType>
        <xsd:restriction base="dms:Unknown"/>
      </xsd:simpleType>
    </xsd:element>
    <xsd:element name="WorkflowVersion" ma:index="64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65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66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67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AEE6C-7086-409B-A587-5D5A246DDB71" elementFormDefault="qualified">
    <xsd:import namespace="http://schemas.microsoft.com/office/2006/documentManagement/types"/>
    <xsd:import namespace="http://schemas.microsoft.com/office/infopath/2007/PartnerControls"/>
    <xsd:element name="Owner" ma:index="9" nillable="true" ma:displayName="Owner" ma:internalName="Owner">
      <xsd:simpleType>
        <xsd:restriction base="dms:Text"/>
      </xsd:simpleType>
    </xsd:element>
    <xsd:element name="SPSDescription" ma:index="10" nillable="true" ma:displayName="Description" ma:internalName="SPSDescription">
      <xsd:simpleType>
        <xsd:restriction base="dms:Note">
          <xsd:maxLength value="255"/>
        </xsd:restriction>
      </xsd:simpleType>
    </xsd:element>
    <xsd:element name="Status" ma:index="11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TemplateUrl" ma:index="13" nillable="true" ma:displayName="Template Link" ma:hidden="true" ma:internalName="TemplateUrl">
      <xsd:simpleType>
        <xsd:restriction base="dms:Text"/>
      </xsd:simpleType>
    </xsd:element>
    <xsd:element name="xd_ProgID" ma:index="14" nillable="true" ma:displayName="HTML File Link" ma:hidden="true" ma:internalName="xd_ProgI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6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TypeId xmlns="http://schemas.microsoft.com/sharepoint/v3">0x0101006CEE2A5A86709B40A5875D5A246DDB71</ContentTypeId>
    <SPSDescription xmlns="5A2AEE6C-7086-409B-A587-5D5A246DDB71">Generic  Dark Background WJE PowerPoint template can be adapted for any use.</SPSDescription>
    <_SourceUrl xmlns="http://schemas.microsoft.com/sharepoint/v3" xsi:nil="true"/>
    <Owner xmlns="5A2AEE6C-7086-409B-A587-5D5A246DDB71">Don Minner</Owner>
    <TemplateUrl xmlns="5A2AEE6C-7086-409B-A587-5D5A246DDB71" xsi:nil="true"/>
    <Order xmlns="http://schemas.microsoft.com/sharepoint/v3" xsi:nil="true"/>
    <_SharedFileIndex xmlns="http://schemas.microsoft.com/sharepoint/v3" xsi:nil="true"/>
    <xd_ProgID xmlns="5A2AEE6C-7086-409B-A587-5D5A246DDB71" xsi:nil="true"/>
    <MetaInfo xmlns="http://schemas.microsoft.com/sharepoint/v3" xsi:nil="true"/>
    <Status xmlns="5A2AEE6C-7086-409B-A587-5D5A246DDB71">Final</Status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0F1DFA-1252-4BFA-AEC5-810E3859EA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2AEE6C-7086-409B-A587-5D5A246DDB7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155D51-88F6-4B74-AD77-F432BA7F73D9}">
  <ds:schemaRefs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5A2AEE6C-7086-409B-A587-5D5A246DDB71"/>
    <ds:schemaRef ds:uri="http://schemas.openxmlformats.org/package/2006/metadata/core-properties"/>
    <ds:schemaRef ds:uri="http://schemas.microsoft.com/sharepoint/v4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D30E012-4C28-41AF-800F-32DDC115AA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PCM Summit Presentation May 2017 - MEK</Template>
  <TotalTime>6095</TotalTime>
  <Words>140</Words>
  <Application>Microsoft Office PowerPoint</Application>
  <PresentationFormat>On-screen Show (16:9)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Geneva</vt:lpstr>
      <vt:lpstr>Helvetica Neue Condensed</vt:lpstr>
      <vt:lpstr>Wingdings</vt:lpstr>
      <vt:lpstr>3_Office Theme</vt:lpstr>
      <vt:lpstr>1_Office Theme</vt:lpstr>
      <vt:lpstr>ANALYSIS AND DESIGN FOR THE REHABILITATION AND REPAIR OF WHARF 9 AT TURNING BASIN TERMINAL (RFQ-575).</vt:lpstr>
      <vt:lpstr>PowerPoint Presentation</vt:lpstr>
      <vt:lpstr>Background</vt:lpstr>
      <vt:lpstr>Previous Modifications</vt:lpstr>
      <vt:lpstr>Previous Modifications</vt:lpstr>
      <vt:lpstr>Repair Considerations</vt:lpstr>
      <vt:lpstr>CD-09 Existing Condition</vt:lpstr>
      <vt:lpstr>CD-09 Existing Condition</vt:lpstr>
      <vt:lpstr>CD-09 Existing Condition</vt:lpstr>
      <vt:lpstr>PowerPoint Presentation</vt:lpstr>
    </vt:vector>
  </TitlesOfParts>
  <Company>Wiss, Janney, Elstner Associates, Inc.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Basin &amp; Manchester Terminals 2015 Wharf AssessmentSummary</dc:title>
  <dc:creator>Kurth, Jonah</dc:creator>
  <cp:lastModifiedBy>Dean Ainuddin</cp:lastModifiedBy>
  <cp:revision>350</cp:revision>
  <cp:lastPrinted>2017-07-14T19:53:10Z</cp:lastPrinted>
  <dcterms:created xsi:type="dcterms:W3CDTF">2016-01-18T21:24:59Z</dcterms:created>
  <dcterms:modified xsi:type="dcterms:W3CDTF">2017-11-29T16:56:45Z</dcterms:modified>
</cp:coreProperties>
</file>