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4"/>
    <p:sldMasterId id="2147483672" r:id="rId5"/>
    <p:sldMasterId id="2147483684" r:id="rId6"/>
  </p:sldMasterIdLst>
  <p:notesMasterIdLst>
    <p:notesMasterId r:id="rId18"/>
  </p:notesMasterIdLst>
  <p:handoutMasterIdLst>
    <p:handoutMasterId r:id="rId19"/>
  </p:handoutMasterIdLst>
  <p:sldIdLst>
    <p:sldId id="271" r:id="rId7"/>
    <p:sldId id="272" r:id="rId8"/>
    <p:sldId id="274" r:id="rId9"/>
    <p:sldId id="275" r:id="rId10"/>
    <p:sldId id="276" r:id="rId11"/>
    <p:sldId id="273" r:id="rId12"/>
    <p:sldId id="277" r:id="rId13"/>
    <p:sldId id="278" r:id="rId14"/>
    <p:sldId id="279" r:id="rId15"/>
    <p:sldId id="281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7" autoAdjust="0"/>
    <p:restoredTop sz="94709"/>
  </p:normalViewPr>
  <p:slideViewPr>
    <p:cSldViewPr snapToGrid="0" snapToObjects="1">
      <p:cViewPr varScale="1">
        <p:scale>
          <a:sx n="74" d="100"/>
          <a:sy n="74" d="100"/>
        </p:scale>
        <p:origin x="1410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11/29/2017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11/29/2017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271425" y="2868690"/>
            <a:ext cx="81489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RFQ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-569 Re-Design of the Entry Gates at Barbours Cut Terminal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Alvin J. Jackson, PE  |  Project Manager   |  Project &amp; Construction Management (PCM)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65126"/>
            <a:ext cx="7886700" cy="815281"/>
          </a:xfrm>
        </p:spPr>
        <p:txBody>
          <a:bodyPr/>
          <a:lstStyle/>
          <a:p>
            <a:r>
              <a:rPr lang="en-US" dirty="0" err="1" smtClean="0"/>
              <a:t>RFQ</a:t>
            </a:r>
            <a:r>
              <a:rPr lang="en-US" dirty="0" smtClean="0"/>
              <a:t>-569 Drawings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215450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738"/>
            <a:ext cx="9144000" cy="644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7124700" y="657533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</a:t>
            </a:r>
            <a:r>
              <a:rPr lang="en-US" sz="825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4</a:t>
            </a:r>
            <a:endParaRPr lang="en-US" sz="825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  <a:endParaRPr lang="en-US" sz="4050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712437" y="2195211"/>
            <a:ext cx="3495675" cy="3556000"/>
          </a:xfrm>
          <a:prstGeom prst="rect">
            <a:avLst/>
          </a:prstGeom>
          <a:noFill/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Alvin J. Jackson, PE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 smtClean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 smtClean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713.670.2895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dirty="0" smtClean="0"/>
              <a:t>email@poha.com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 smtClean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 smtClean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37729" y="3635218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83027" y="1388822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481588" y="3637950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86320" y="1384801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69312" y="1388822"/>
            <a:ext cx="1581535" cy="2083522"/>
            <a:chOff x="3087458" y="3485699"/>
            <a:chExt cx="1906912" cy="2512179"/>
          </a:xfrm>
        </p:grpSpPr>
        <p:pic>
          <p:nvPicPr>
            <p:cNvPr id="20" name="Picture 19" descr="Kennedy_JohnD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2" y="3485699"/>
              <a:ext cx="1588298" cy="220508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087458" y="5738109"/>
              <a:ext cx="1906912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John D. Kennedy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82352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1" t="19755" r="26222" b="28147"/>
          <a:stretch/>
        </p:blipFill>
        <p:spPr>
          <a:xfrm>
            <a:off x="894080" y="1513079"/>
            <a:ext cx="2265680" cy="302729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Janiece M. Longoria</a:t>
            </a:r>
          </a:p>
          <a:p>
            <a:pPr algn="ctr"/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  <a:endParaRPr lang="en-US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Port Commission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96" y="354387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RFQ</a:t>
            </a:r>
            <a:r>
              <a:rPr lang="en-US" sz="3600" b="1" dirty="0" smtClean="0"/>
              <a:t>-569 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95196" y="1561176"/>
            <a:ext cx="747309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Introductions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Procurement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>
                <a:cs typeface="Arial"/>
              </a:rPr>
              <a:t>Selection </a:t>
            </a:r>
            <a:r>
              <a:rPr lang="en-US" sz="2000" dirty="0" smtClean="0">
                <a:cs typeface="Arial"/>
              </a:rPr>
              <a:t>Criteria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Scope of Services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 smtClean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Photos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r>
              <a:rPr lang="en-US" sz="2000" dirty="0" smtClean="0">
                <a:cs typeface="Arial"/>
              </a:rPr>
              <a:t>Questions</a:t>
            </a:r>
          </a:p>
          <a:p>
            <a:pPr marL="514350" indent="-514350">
              <a:buClr>
                <a:srgbClr val="003675"/>
              </a:buClr>
              <a:buSzPct val="80000"/>
              <a:buAutoNum type="arabicPeriod"/>
            </a:pPr>
            <a:endParaRPr lang="en-US" sz="2000" dirty="0">
              <a:cs typeface="Arial"/>
            </a:endParaRPr>
          </a:p>
          <a:p>
            <a:pPr>
              <a:buClr>
                <a:srgbClr val="003675"/>
              </a:buClr>
              <a:buSzPct val="80000"/>
            </a:pPr>
            <a:r>
              <a:rPr lang="en-US" sz="2000" dirty="0">
                <a:cs typeface="Arial"/>
              </a:rPr>
              <a:t>All attendees must sign in and indicate attendance for site visit and TWIC cardholders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5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96" y="269999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RFQ</a:t>
            </a:r>
            <a:r>
              <a:rPr lang="en-US" sz="3600" b="1" dirty="0" smtClean="0"/>
              <a:t>-569 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95196" y="1561176"/>
            <a:ext cx="81057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cs typeface="Arial"/>
              </a:rPr>
              <a:t>PHA Personnel:</a:t>
            </a:r>
          </a:p>
          <a:p>
            <a:r>
              <a:rPr lang="en-US" sz="2000" dirty="0" smtClean="0">
                <a:cs typeface="Arial"/>
              </a:rPr>
              <a:t>Alvin </a:t>
            </a:r>
            <a:r>
              <a:rPr lang="en-US" sz="2000" dirty="0">
                <a:cs typeface="Arial"/>
              </a:rPr>
              <a:t>Jackson, P.E., - Project </a:t>
            </a:r>
            <a:r>
              <a:rPr lang="en-US" sz="2000" dirty="0" smtClean="0">
                <a:cs typeface="Arial"/>
              </a:rPr>
              <a:t>Manager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Pedro Gonzales – Small Business </a:t>
            </a:r>
            <a:r>
              <a:rPr lang="en-US" sz="2000" dirty="0" smtClean="0">
                <a:cs typeface="Arial"/>
              </a:rPr>
              <a:t>Development</a:t>
            </a:r>
          </a:p>
          <a:p>
            <a:endParaRPr lang="en-US" sz="2000" dirty="0">
              <a:cs typeface="Arial"/>
            </a:endParaRPr>
          </a:p>
          <a:p>
            <a:r>
              <a:rPr lang="en-US" sz="2000" dirty="0">
                <a:cs typeface="Arial"/>
              </a:rPr>
              <a:t>Yvette Camel-Smith – Director of Procurement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8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196" y="269999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RFQ</a:t>
            </a:r>
            <a:r>
              <a:rPr lang="en-US" sz="3600" b="1" dirty="0" smtClean="0"/>
              <a:t>-569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519128" y="1561176"/>
            <a:ext cx="810574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itchFamily="34" charset="0"/>
                <a:cs typeface="Arial" pitchFamily="34" charset="0"/>
              </a:rPr>
              <a:t>Procurement: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Request for Qualifications (RFQ)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due December 6,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2017 no later than 11:00 A.M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Eight (8) hard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copies packaged in one sealed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envelope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Facsimile copies are not acceptable</a:t>
            </a:r>
          </a:p>
          <a:p>
            <a:pPr>
              <a:buFont typeface="Arial" pitchFamily="34" charset="0"/>
              <a:buChar char="•"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dirty="0" smtClean="0"/>
              <a:t>All responses to the RFQ will be dated and the time received recorded upon</a:t>
            </a:r>
          </a:p>
          <a:p>
            <a:pPr algn="just"/>
            <a:r>
              <a:rPr lang="en-US" dirty="0" smtClean="0"/>
              <a:t>receipt. PHA will not be responsible for late or incomplete responses due to</a:t>
            </a:r>
          </a:p>
          <a:p>
            <a:pPr algn="just"/>
            <a:r>
              <a:rPr lang="en-US" dirty="0" smtClean="0"/>
              <a:t>mistakes or delays of the Respondent or carrier used by the Respondent or</a:t>
            </a:r>
          </a:p>
          <a:p>
            <a:pPr algn="just"/>
            <a:r>
              <a:rPr lang="en-US" dirty="0" smtClean="0"/>
              <a:t>weather delays. A postmark is not sufficient. </a:t>
            </a:r>
          </a:p>
          <a:p>
            <a:pPr algn="just"/>
            <a:r>
              <a:rPr lang="en-US" b="1" dirty="0" smtClean="0"/>
              <a:t>LATE SUBMITTALS WILL NOT BE EVALUATED.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3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err="1" smtClean="0"/>
              <a:t>RFQ</a:t>
            </a:r>
            <a:r>
              <a:rPr lang="en-US" dirty="0" smtClean="0"/>
              <a:t>-569 Selection Criteria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04707"/>
            <a:ext cx="7886700" cy="4664438"/>
          </a:xfrm>
        </p:spPr>
        <p:txBody>
          <a:bodyPr/>
          <a:lstStyle/>
          <a:p>
            <a:r>
              <a:rPr lang="en-US" dirty="0" smtClean="0"/>
              <a:t>Most Highly Qualified Provider</a:t>
            </a:r>
          </a:p>
          <a:p>
            <a:r>
              <a:rPr lang="en-US" dirty="0" smtClean="0"/>
              <a:t>Using Criteria and Relative Weight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587087" y="2271612"/>
            <a:ext cx="5457652" cy="3375574"/>
          </a:xfrm>
        </p:spPr>
        <p:txBody>
          <a:bodyPr/>
          <a:lstStyle/>
          <a:p>
            <a:pPr marL="914400" lvl="1" indent="-514350" algn="ctr">
              <a:buNone/>
            </a:pPr>
            <a:r>
              <a:rPr lang="en-US" sz="2000" b="1" u="sng" dirty="0" smtClean="0"/>
              <a:t>CRITERIA</a:t>
            </a:r>
            <a:r>
              <a:rPr lang="en-US" sz="2000" u="sng" dirty="0" smtClean="0"/>
              <a:t> </a:t>
            </a:r>
          </a:p>
          <a:p>
            <a:pPr marL="914400" lvl="1" indent="-514350" algn="ctr">
              <a:buNone/>
            </a:pPr>
            <a:endParaRPr lang="en-US" sz="2000" u="sng" dirty="0" smtClean="0"/>
          </a:p>
          <a:p>
            <a:pPr marL="914400" lvl="1" indent="-514350">
              <a:buAutoNum type="alphaUcPeriod"/>
            </a:pPr>
            <a:r>
              <a:rPr lang="en-US" sz="2000" dirty="0" smtClean="0"/>
              <a:t>RESPONDENT’S REPUTATIONS AND QUALITY OF SERVICES</a:t>
            </a:r>
          </a:p>
          <a:p>
            <a:pPr marL="914400" lvl="1" indent="-514350">
              <a:buAutoNum type="alphaUcPeriod"/>
            </a:pPr>
            <a:r>
              <a:rPr lang="en-US" sz="2000" dirty="0" smtClean="0"/>
              <a:t>PERSONNEL QUALIFICATIONS AND EXPERIENCE</a:t>
            </a:r>
          </a:p>
          <a:p>
            <a:pPr marL="914400" lvl="1" indent="-514350">
              <a:buAutoNum type="alphaUcPeriod"/>
            </a:pPr>
            <a:r>
              <a:rPr lang="en-US" sz="2000" dirty="0" smtClean="0"/>
              <a:t>PERFORMANCE PLAN AND OTHER BENEFITS</a:t>
            </a:r>
          </a:p>
          <a:p>
            <a:pPr marL="914400" lvl="1" indent="-514350">
              <a:buAutoNum type="alphaUcPeriod"/>
            </a:pPr>
            <a:r>
              <a:rPr lang="en-US" sz="2000" dirty="0" smtClean="0"/>
              <a:t>OVERALL COMPLIANCE WITH PORT AUTHORITY POLICIES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44739" y="2293474"/>
            <a:ext cx="2675312" cy="3126973"/>
          </a:xfrm>
        </p:spPr>
        <p:txBody>
          <a:bodyPr/>
          <a:lstStyle/>
          <a:p>
            <a:pPr marL="342900" lvl="1" indent="-342900">
              <a:buClr>
                <a:schemeClr val="hlink"/>
              </a:buClr>
              <a:buSzPct val="90000"/>
              <a:buNone/>
            </a:pPr>
            <a:r>
              <a:rPr lang="en-US" sz="2000" b="1" u="sng" dirty="0" smtClean="0"/>
              <a:t>RELATIVE WEIGHT </a:t>
            </a:r>
          </a:p>
          <a:p>
            <a:pPr lvl="2"/>
            <a:endParaRPr lang="en-US" dirty="0" smtClean="0"/>
          </a:p>
          <a:p>
            <a:pPr lvl="2">
              <a:buNone/>
            </a:pPr>
            <a:r>
              <a:rPr lang="en-US" u="sng" dirty="0" smtClean="0"/>
              <a:t>40%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r>
              <a:rPr lang="en-US" u="sng" dirty="0" smtClean="0"/>
              <a:t>45%</a:t>
            </a:r>
          </a:p>
          <a:p>
            <a:pPr lvl="2">
              <a:buNone/>
            </a:pPr>
            <a:endParaRPr lang="en-US" dirty="0" smtClean="0"/>
          </a:p>
          <a:p>
            <a:pPr lvl="2">
              <a:buNone/>
            </a:pPr>
            <a:r>
              <a:rPr lang="en-US" u="sng" dirty="0" smtClean="0"/>
              <a:t>10%</a:t>
            </a:r>
          </a:p>
          <a:p>
            <a:pPr lvl="2">
              <a:buNone/>
            </a:pPr>
            <a:endParaRPr lang="en-US" u="sng" dirty="0" smtClean="0"/>
          </a:p>
          <a:p>
            <a:pPr lvl="2">
              <a:buNone/>
            </a:pPr>
            <a:r>
              <a:rPr lang="en-US" u="sng" dirty="0"/>
              <a:t>5</a:t>
            </a:r>
            <a:r>
              <a:rPr lang="en-US" u="sng" dirty="0" smtClean="0"/>
              <a:t>%</a:t>
            </a:r>
          </a:p>
          <a:p>
            <a:pPr lvl="2"/>
            <a:endParaRPr lang="en-US" dirty="0" smtClean="0"/>
          </a:p>
          <a:p>
            <a:pPr marL="914400" lvl="2" indent="0">
              <a:buNone/>
            </a:pPr>
            <a:r>
              <a:rPr lang="en-US" b="1" dirty="0" smtClean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err="1" smtClean="0"/>
              <a:t>RFQ</a:t>
            </a:r>
            <a:r>
              <a:rPr lang="en-US" dirty="0" smtClean="0"/>
              <a:t>-569 Scope of Services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04707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80767" y="1616780"/>
            <a:ext cx="8034583" cy="4040291"/>
          </a:xfrm>
        </p:spPr>
        <p:txBody>
          <a:bodyPr/>
          <a:lstStyle/>
          <a:p>
            <a:pPr algn="just"/>
            <a:r>
              <a:rPr lang="en-US" sz="1800" dirty="0"/>
              <a:t>Perform site investigations of the existing gate property footprint </a:t>
            </a:r>
            <a:r>
              <a:rPr lang="en-US" sz="1800" dirty="0" smtClean="0"/>
              <a:t>to determine </a:t>
            </a:r>
            <a:r>
              <a:rPr lang="en-US" sz="1800" dirty="0"/>
              <a:t>the gate lanes requirements and develop inbound and </a:t>
            </a:r>
            <a:r>
              <a:rPr lang="en-US" sz="1800" dirty="0" smtClean="0"/>
              <a:t>outbound gate </a:t>
            </a:r>
            <a:r>
              <a:rPr lang="en-US" sz="1800" dirty="0"/>
              <a:t>layouts to design all elements included in the project scope</a:t>
            </a:r>
            <a:r>
              <a:rPr lang="en-US" sz="1800" dirty="0" smtClean="0"/>
              <a:t>.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en-US" sz="1800" dirty="0"/>
              <a:t>Prepare preliminary and final plans and specifications for the </a:t>
            </a:r>
            <a:r>
              <a:rPr lang="en-US" sz="1800" dirty="0" smtClean="0"/>
              <a:t>proposed facilities</a:t>
            </a:r>
            <a:r>
              <a:rPr lang="en-US" sz="1800" dirty="0"/>
              <a:t>, including basis of design, submittal logs, calculations, estimates</a:t>
            </a:r>
            <a:r>
              <a:rPr lang="en-US" sz="1800" dirty="0" smtClean="0"/>
              <a:t>, and </a:t>
            </a:r>
            <a:r>
              <a:rPr lang="en-US" sz="1800" dirty="0"/>
              <a:t>construction schedules</a:t>
            </a:r>
            <a:r>
              <a:rPr lang="en-US" sz="1800" dirty="0" smtClean="0"/>
              <a:t>.</a:t>
            </a:r>
          </a:p>
          <a:p>
            <a:pPr marL="0" indent="0" algn="just">
              <a:buNone/>
            </a:pPr>
            <a:endParaRPr lang="en-US" sz="1800" dirty="0"/>
          </a:p>
          <a:p>
            <a:pPr algn="just"/>
            <a:r>
              <a:rPr lang="en-US" sz="1800" dirty="0"/>
              <a:t>Design the gate facilities in order to increase the capacity to handle </a:t>
            </a:r>
            <a:r>
              <a:rPr lang="en-US" sz="1800" dirty="0" smtClean="0"/>
              <a:t>future throughput </a:t>
            </a:r>
            <a:r>
              <a:rPr lang="en-US" sz="1800" dirty="0"/>
              <a:t>at the terminal. This would include additional inbound gate </a:t>
            </a:r>
            <a:r>
              <a:rPr lang="en-US" sz="1800" dirty="0" smtClean="0"/>
              <a:t>lanes and </a:t>
            </a:r>
            <a:r>
              <a:rPr lang="en-US" sz="1800" dirty="0"/>
              <a:t>modifying the gate processing model currently used at the Bayport </a:t>
            </a:r>
            <a:r>
              <a:rPr lang="en-US" sz="1800" dirty="0" smtClean="0"/>
              <a:t>gate along </a:t>
            </a:r>
            <a:r>
              <a:rPr lang="en-US" sz="1800" dirty="0"/>
              <a:t>with state of the art technology identified in the study, grading</a:t>
            </a:r>
            <a:r>
              <a:rPr lang="en-US" sz="1800" dirty="0" smtClean="0"/>
              <a:t>, paving</a:t>
            </a:r>
            <a:r>
              <a:rPr lang="en-US" sz="1800" dirty="0"/>
              <a:t>, drainage, lighting, electrical service distribution, </a:t>
            </a:r>
            <a:r>
              <a:rPr lang="en-US" sz="1800" dirty="0" smtClean="0"/>
              <a:t>communication systems</a:t>
            </a:r>
            <a:r>
              <a:rPr lang="en-US" sz="1800" dirty="0"/>
              <a:t>, signage, striping, and other features necessary for the </a:t>
            </a:r>
            <a:r>
              <a:rPr lang="en-US" sz="1800" dirty="0" smtClean="0"/>
              <a:t>function identified </a:t>
            </a:r>
            <a:r>
              <a:rPr lang="en-US" sz="1800" dirty="0"/>
              <a:t>in the study.</a:t>
            </a:r>
          </a:p>
        </p:txBody>
      </p:sp>
    </p:spTree>
    <p:extLst>
      <p:ext uri="{BB962C8B-B14F-4D97-AF65-F5344CB8AC3E}">
        <p14:creationId xmlns:p14="http://schemas.microsoft.com/office/powerpoint/2010/main" val="51342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err="1" smtClean="0"/>
              <a:t>RFQ</a:t>
            </a:r>
            <a:r>
              <a:rPr lang="en-US" dirty="0" smtClean="0"/>
              <a:t>-569 Scope of Services </a:t>
            </a:r>
            <a:r>
              <a:rPr lang="en-US" sz="2800" dirty="0" smtClean="0"/>
              <a:t>(cont’d)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304707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80767" y="1616780"/>
            <a:ext cx="8034583" cy="4040291"/>
          </a:xfrm>
        </p:spPr>
        <p:txBody>
          <a:bodyPr/>
          <a:lstStyle/>
          <a:p>
            <a:pPr algn="just"/>
            <a:r>
              <a:rPr lang="en-US" sz="1800" dirty="0"/>
              <a:t>Provide recommendations on construction methods and </a:t>
            </a:r>
            <a:r>
              <a:rPr lang="en-US" sz="1800" dirty="0" smtClean="0"/>
              <a:t>construction sequencing </a:t>
            </a:r>
            <a:r>
              <a:rPr lang="en-US" sz="1800" dirty="0"/>
              <a:t>so as to minimize disruptions to the operations of the </a:t>
            </a:r>
            <a:r>
              <a:rPr lang="en-US" sz="1800" dirty="0" smtClean="0"/>
              <a:t>terminal.</a:t>
            </a:r>
          </a:p>
          <a:p>
            <a:pPr marL="0" indent="0" algn="just">
              <a:buNone/>
            </a:pPr>
            <a:endParaRPr lang="en-US" sz="1800" dirty="0" smtClean="0"/>
          </a:p>
          <a:p>
            <a:pPr algn="just"/>
            <a:r>
              <a:rPr lang="en-US" sz="1800" dirty="0" smtClean="0"/>
              <a:t>Provide design services for any pre-outage work required to minimize disruption to the operations of the terminal as a consequence of the construction of the project.</a:t>
            </a:r>
          </a:p>
          <a:p>
            <a:pPr marL="0" indent="0" algn="just">
              <a:buNone/>
            </a:pPr>
            <a:endParaRPr lang="en-US" sz="1800" dirty="0" smtClean="0"/>
          </a:p>
          <a:p>
            <a:pPr algn="just"/>
            <a:r>
              <a:rPr lang="en-US" sz="1800" dirty="0" smtClean="0"/>
              <a:t>Proposal- </a:t>
            </a:r>
            <a:r>
              <a:rPr lang="en-US" sz="1800" dirty="0"/>
              <a:t>and construction-phase services in support of pre-proposal, preconstruction</a:t>
            </a:r>
            <a:r>
              <a:rPr lang="en-US" sz="1800" dirty="0" smtClean="0"/>
              <a:t>, and </a:t>
            </a:r>
            <a:r>
              <a:rPr lang="en-US" sz="1800" dirty="0"/>
              <a:t>other meetings; review of submittals and shop drawings</a:t>
            </a:r>
            <a:r>
              <a:rPr lang="en-US" sz="1800" dirty="0" smtClean="0"/>
              <a:t>; responses </a:t>
            </a:r>
            <a:r>
              <a:rPr lang="en-US" sz="1800" dirty="0"/>
              <a:t>to Requests for Information (RFI); assistance with change orders; </a:t>
            </a:r>
            <a:r>
              <a:rPr lang="en-US" sz="1800" dirty="0" smtClean="0"/>
              <a:t>and documentation </a:t>
            </a:r>
            <a:r>
              <a:rPr lang="en-US" sz="1800" dirty="0"/>
              <a:t>of as-built archives.</a:t>
            </a:r>
          </a:p>
        </p:txBody>
      </p:sp>
    </p:spTree>
    <p:extLst>
      <p:ext uri="{BB962C8B-B14F-4D97-AF65-F5344CB8AC3E}">
        <p14:creationId xmlns:p14="http://schemas.microsoft.com/office/powerpoint/2010/main" val="273360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5281"/>
          </a:xfrm>
        </p:spPr>
        <p:txBody>
          <a:bodyPr/>
          <a:lstStyle/>
          <a:p>
            <a:r>
              <a:rPr lang="en-US" dirty="0" err="1" smtClean="0"/>
              <a:t>RFQ</a:t>
            </a:r>
            <a:r>
              <a:rPr lang="en-US" dirty="0" smtClean="0"/>
              <a:t>-569 Photos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17186" y="1304707"/>
            <a:ext cx="7886700" cy="4664438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0" y="1180407"/>
            <a:ext cx="8229601" cy="5210966"/>
          </a:xfrm>
        </p:spPr>
      </p:pic>
    </p:spTree>
    <p:extLst>
      <p:ext uri="{BB962C8B-B14F-4D97-AF65-F5344CB8AC3E}">
        <p14:creationId xmlns:p14="http://schemas.microsoft.com/office/powerpoint/2010/main" val="30774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E754A497B9BD41AC2523E827D10014" ma:contentTypeVersion="0" ma:contentTypeDescription="Create a new document." ma:contentTypeScope="" ma:versionID="f4b3bb479b7273dca3b65cfc9a564bf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BA1ED13-83AF-49C8-A7EE-70120E3B5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87B976-D5B5-40FB-9546-C0974EB0B46F}">
  <ds:schemaRefs>
    <ds:schemaRef ds:uri="http://www.w3.org/XML/1998/namespace"/>
    <ds:schemaRef ds:uri="http://purl.org/dc/elements/1.1/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3680</TotalTime>
  <Words>521</Words>
  <Application>Microsoft Office PowerPoint</Application>
  <PresentationFormat>On-screen Show (4:3)</PresentationFormat>
  <Paragraphs>93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RFQ-569 Selection Criteria</vt:lpstr>
      <vt:lpstr>RFQ-569 Scope of Services</vt:lpstr>
      <vt:lpstr>RFQ-569 Scope of Services (cont’d)</vt:lpstr>
      <vt:lpstr>RFQ-569 Photos</vt:lpstr>
      <vt:lpstr>RFQ-569 Drawings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Conni McMillian</cp:lastModifiedBy>
  <cp:revision>66</cp:revision>
  <cp:lastPrinted>2016-11-28T22:29:29Z</cp:lastPrinted>
  <dcterms:created xsi:type="dcterms:W3CDTF">2016-11-28T16:12:23Z</dcterms:created>
  <dcterms:modified xsi:type="dcterms:W3CDTF">2017-11-29T22:58:56Z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0x01010067E754A497B9BD41AC2523E827D10014</vt:lpwstr>
  </property>
  <property fmtid="{D5CDD505-2E9C-101B-9397-08002B2CF9AE}" pid="3" name="GS_AddingInProgress">
    <vt:lpwstr>False</vt:lpwstr>
  </property>
</Properties>
</file>