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20"/>
  </p:notesMasterIdLst>
  <p:handoutMasterIdLst>
    <p:handoutMasterId r:id="rId21"/>
  </p:handoutMasterIdLst>
  <p:sldIdLst>
    <p:sldId id="271" r:id="rId7"/>
    <p:sldId id="272" r:id="rId8"/>
    <p:sldId id="274" r:id="rId9"/>
    <p:sldId id="275" r:id="rId10"/>
    <p:sldId id="276" r:id="rId11"/>
    <p:sldId id="273" r:id="rId12"/>
    <p:sldId id="277" r:id="rId13"/>
    <p:sldId id="278" r:id="rId14"/>
    <p:sldId id="279" r:id="rId15"/>
    <p:sldId id="280" r:id="rId16"/>
    <p:sldId id="281" r:id="rId17"/>
    <p:sldId id="282" r:id="rId18"/>
    <p:sldId id="26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709"/>
  </p:normalViewPr>
  <p:slideViewPr>
    <p:cSldViewPr snapToGrid="0" snapToObjects="1">
      <p:cViewPr varScale="1">
        <p:scale>
          <a:sx n="110" d="100"/>
          <a:sy n="110" d="100"/>
        </p:scale>
        <p:origin x="159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1489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RFQ-546 Removal and Replacement </a:t>
            </a:r>
            <a:r>
              <a:rPr lang="en-US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Ramp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7 Speed Gate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Alvin J. Jackson, PE  |  Project Manager   |  Project &amp; Construction Management (PCM)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5281"/>
          </a:xfrm>
        </p:spPr>
        <p:txBody>
          <a:bodyPr/>
          <a:lstStyle/>
          <a:p>
            <a:r>
              <a:rPr lang="en-US" dirty="0" smtClean="0"/>
              <a:t>RFQ-546 Photos </a:t>
            </a:r>
            <a:r>
              <a:rPr lang="en-US" sz="2800" dirty="0" smtClean="0"/>
              <a:t>(cont’d)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304707"/>
            <a:ext cx="7886700" cy="46644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16" y="1180407"/>
            <a:ext cx="4034466" cy="2839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58" y="3376169"/>
            <a:ext cx="3912123" cy="293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7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65126"/>
            <a:ext cx="7886700" cy="815281"/>
          </a:xfrm>
        </p:spPr>
        <p:txBody>
          <a:bodyPr/>
          <a:lstStyle/>
          <a:p>
            <a:r>
              <a:rPr lang="en-US" dirty="0" err="1" smtClean="0"/>
              <a:t>RFQ</a:t>
            </a:r>
            <a:r>
              <a:rPr lang="en-US" dirty="0" smtClean="0"/>
              <a:t>-546 Drawings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215450"/>
            <a:ext cx="7886700" cy="46644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550952"/>
              </p:ext>
            </p:extLst>
          </p:nvPr>
        </p:nvGraphicFramePr>
        <p:xfrm>
          <a:off x="640080" y="1180408"/>
          <a:ext cx="7863840" cy="5090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9326818" imgH="6034916" progId="Acrobat.Document.2015">
                  <p:embed/>
                </p:oleObj>
              </mc:Choice>
              <mc:Fallback>
                <p:oleObj name="Acrobat Document" r:id="rId3" imgW="9326818" imgH="6034916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0080" y="1180408"/>
                        <a:ext cx="7863840" cy="5090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68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65126"/>
            <a:ext cx="7886700" cy="815281"/>
          </a:xfrm>
        </p:spPr>
        <p:txBody>
          <a:bodyPr/>
          <a:lstStyle/>
          <a:p>
            <a:r>
              <a:rPr lang="en-US" dirty="0" err="1" smtClean="0"/>
              <a:t>RFQ</a:t>
            </a:r>
            <a:r>
              <a:rPr lang="en-US" dirty="0" smtClean="0"/>
              <a:t>-546 Drawing </a:t>
            </a:r>
            <a:r>
              <a:rPr lang="en-US" sz="2800" dirty="0" smtClean="0"/>
              <a:t>(cont’d)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215450"/>
            <a:ext cx="7886700" cy="46644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167789"/>
              </p:ext>
            </p:extLst>
          </p:nvPr>
        </p:nvGraphicFramePr>
        <p:xfrm>
          <a:off x="682625" y="1100956"/>
          <a:ext cx="7778750" cy="503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3" imgW="9326818" imgH="6034916" progId="Acrobat.Document.2015">
                  <p:embed/>
                </p:oleObj>
              </mc:Choice>
              <mc:Fallback>
                <p:oleObj name="Acrobat Document" r:id="rId3" imgW="9326818" imgH="6034916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2625" y="1100956"/>
                        <a:ext cx="7778750" cy="503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341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7124700" y="657533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</a:t>
            </a:r>
            <a:r>
              <a:rPr lang="en-US" sz="825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4</a:t>
            </a:r>
            <a:endParaRPr lang="en-US" sz="825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712437" y="2195211"/>
            <a:ext cx="3495675" cy="3556000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Alvin J. Jackson, PE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/>
              <a:t>713.670.2895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/>
              <a:t>email@poha.com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Janiece M. Longoria</a:t>
            </a:r>
          </a:p>
          <a:p>
            <a:pPr algn="ctr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Port Commission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196" y="354387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RFQ-546 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95196" y="1561176"/>
            <a:ext cx="747309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000" dirty="0" smtClean="0">
                <a:cs typeface="Arial"/>
              </a:rPr>
              <a:t>Introductions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endParaRPr lang="en-US" sz="2000" dirty="0">
              <a:cs typeface="Arial"/>
            </a:endParaRP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000" dirty="0" smtClean="0">
                <a:cs typeface="Arial"/>
              </a:rPr>
              <a:t>Procurement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endParaRPr lang="en-US" sz="2000" dirty="0">
              <a:cs typeface="Arial"/>
            </a:endParaRP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000" dirty="0">
                <a:cs typeface="Arial"/>
              </a:rPr>
              <a:t>Selection </a:t>
            </a:r>
            <a:r>
              <a:rPr lang="en-US" sz="2000" dirty="0" smtClean="0">
                <a:cs typeface="Arial"/>
              </a:rPr>
              <a:t>Criteria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endParaRPr lang="en-US" sz="2000" dirty="0">
              <a:cs typeface="Arial"/>
            </a:endParaRP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000" dirty="0" smtClean="0">
                <a:cs typeface="Arial"/>
              </a:rPr>
              <a:t>Scope of Services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endParaRPr lang="en-US" sz="2000" dirty="0" smtClean="0">
              <a:cs typeface="Arial"/>
            </a:endParaRP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000" dirty="0" smtClean="0">
                <a:cs typeface="Arial"/>
              </a:rPr>
              <a:t>Photos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endParaRPr lang="en-US" sz="2000" dirty="0">
              <a:cs typeface="Arial"/>
            </a:endParaRP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000" dirty="0" smtClean="0">
                <a:cs typeface="Arial"/>
              </a:rPr>
              <a:t>Questions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endParaRPr lang="en-US" sz="2000" dirty="0">
              <a:cs typeface="Arial"/>
            </a:endParaRPr>
          </a:p>
          <a:p>
            <a:pPr>
              <a:buClr>
                <a:srgbClr val="003675"/>
              </a:buClr>
              <a:buSzPct val="80000"/>
            </a:pPr>
            <a:r>
              <a:rPr lang="en-US" sz="2000" dirty="0">
                <a:cs typeface="Arial"/>
              </a:rPr>
              <a:t>All attendees must sign in and indicate attendance for site visit and TWIC cardholders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5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196" y="269999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RFQ-546 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95196" y="1561176"/>
            <a:ext cx="81057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cs typeface="Arial"/>
              </a:rPr>
              <a:t>PHA Personnel:</a:t>
            </a:r>
          </a:p>
          <a:p>
            <a:r>
              <a:rPr lang="en-US" sz="2000" dirty="0" smtClean="0">
                <a:cs typeface="Arial"/>
              </a:rPr>
              <a:t>Alvin </a:t>
            </a:r>
            <a:r>
              <a:rPr lang="en-US" sz="2000" dirty="0">
                <a:cs typeface="Arial"/>
              </a:rPr>
              <a:t>Jackson, P.E., - Project </a:t>
            </a:r>
            <a:r>
              <a:rPr lang="en-US" sz="2000" dirty="0" smtClean="0">
                <a:cs typeface="Arial"/>
              </a:rPr>
              <a:t>Manager</a:t>
            </a:r>
          </a:p>
          <a:p>
            <a:endParaRPr lang="en-US" sz="2000" dirty="0">
              <a:cs typeface="Arial"/>
            </a:endParaRPr>
          </a:p>
          <a:p>
            <a:r>
              <a:rPr lang="en-US" sz="2000" dirty="0">
                <a:cs typeface="Arial"/>
              </a:rPr>
              <a:t>Pedro Gonzales – Small Business </a:t>
            </a:r>
            <a:r>
              <a:rPr lang="en-US" sz="2000" dirty="0" smtClean="0">
                <a:cs typeface="Arial"/>
              </a:rPr>
              <a:t>Development</a:t>
            </a:r>
          </a:p>
          <a:p>
            <a:endParaRPr lang="en-US" sz="2000" dirty="0">
              <a:cs typeface="Arial"/>
            </a:endParaRPr>
          </a:p>
          <a:p>
            <a:r>
              <a:rPr lang="en-US" sz="2000" dirty="0">
                <a:cs typeface="Arial"/>
              </a:rPr>
              <a:t>Yvette Camel-Smith – Director of Procurement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48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196" y="269999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RFQ-546 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19128" y="1561176"/>
            <a:ext cx="810574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Arial" pitchFamily="34" charset="0"/>
                <a:cs typeface="Arial" pitchFamily="34" charset="0"/>
              </a:rPr>
              <a:t>Procurement: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Request for Qualifications (RFQ)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due November 15,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2017 no later than 11:00 A.M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Five (5) hard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copies packaged in one sealed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envelope</a:t>
            </a:r>
          </a:p>
          <a:p>
            <a:pPr>
              <a:buFont typeface="Arial" pitchFamily="34" charset="0"/>
              <a:buChar char="•"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Facsimile copies are not acceptable</a:t>
            </a:r>
          </a:p>
          <a:p>
            <a:pPr>
              <a:buFont typeface="Arial" pitchFamily="34" charset="0"/>
              <a:buChar char="•"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/>
              <a:t>All responses to the RFQ will be dated and the time received recorded upon</a:t>
            </a:r>
          </a:p>
          <a:p>
            <a:pPr algn="just"/>
            <a:r>
              <a:rPr lang="en-US" dirty="0" smtClean="0"/>
              <a:t>receipt. PHA will not be responsible for late or incomplete responses due to</a:t>
            </a:r>
          </a:p>
          <a:p>
            <a:pPr algn="just"/>
            <a:r>
              <a:rPr lang="en-US" dirty="0" smtClean="0"/>
              <a:t>mistakes or delays of the Respondent or carrier used by the Respondent or</a:t>
            </a:r>
          </a:p>
          <a:p>
            <a:pPr algn="just"/>
            <a:r>
              <a:rPr lang="en-US" dirty="0" smtClean="0"/>
              <a:t>weather delays. A postmark is not sufficient. </a:t>
            </a:r>
          </a:p>
          <a:p>
            <a:pPr algn="just"/>
            <a:r>
              <a:rPr lang="en-US" b="1" dirty="0" smtClean="0"/>
              <a:t>LATE SUBMITTALS WILL NOT BE EVALUATED.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83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5281"/>
          </a:xfrm>
        </p:spPr>
        <p:txBody>
          <a:bodyPr/>
          <a:lstStyle/>
          <a:p>
            <a:r>
              <a:rPr lang="en-US" dirty="0" smtClean="0"/>
              <a:t>RFQ-546 Selection Criteria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304707"/>
            <a:ext cx="7886700" cy="4664438"/>
          </a:xfrm>
        </p:spPr>
        <p:txBody>
          <a:bodyPr/>
          <a:lstStyle/>
          <a:p>
            <a:r>
              <a:rPr lang="en-US" dirty="0" smtClean="0"/>
              <a:t>Most Highly Qualified Provider</a:t>
            </a:r>
          </a:p>
          <a:p>
            <a:r>
              <a:rPr lang="en-US" dirty="0" smtClean="0"/>
              <a:t>Using Criteria and Relative Weight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87087" y="2859578"/>
            <a:ext cx="5457652" cy="3375574"/>
          </a:xfrm>
        </p:spPr>
        <p:txBody>
          <a:bodyPr/>
          <a:lstStyle/>
          <a:p>
            <a:pPr marL="914400" lvl="1" indent="-514350" algn="ctr">
              <a:buNone/>
            </a:pPr>
            <a:r>
              <a:rPr lang="en-US" sz="2000" b="1" u="sng" dirty="0" smtClean="0"/>
              <a:t>CRITERIA</a:t>
            </a:r>
            <a:r>
              <a:rPr lang="en-US" sz="2000" u="sng" dirty="0" smtClean="0"/>
              <a:t> </a:t>
            </a:r>
          </a:p>
          <a:p>
            <a:pPr marL="914400" lvl="1" indent="-514350" algn="ctr">
              <a:buNone/>
            </a:pPr>
            <a:endParaRPr lang="en-US" sz="2000" u="sng" dirty="0" smtClean="0"/>
          </a:p>
          <a:p>
            <a:pPr marL="914400" lvl="1" indent="-514350">
              <a:buAutoNum type="alphaUcPeriod"/>
            </a:pPr>
            <a:r>
              <a:rPr lang="en-US" sz="2000" dirty="0" smtClean="0"/>
              <a:t>RESPONDENT’S REPUTATIONS AND QUALITY OF SERVICES</a:t>
            </a:r>
          </a:p>
          <a:p>
            <a:pPr marL="914400" lvl="1" indent="-514350">
              <a:buAutoNum type="alphaUcPeriod"/>
            </a:pPr>
            <a:endParaRPr lang="en-US" sz="2000" dirty="0" smtClean="0"/>
          </a:p>
          <a:p>
            <a:pPr marL="914400" lvl="1" indent="-514350">
              <a:buAutoNum type="alphaUcPeriod"/>
            </a:pPr>
            <a:r>
              <a:rPr lang="en-US" sz="2000" dirty="0" smtClean="0"/>
              <a:t>PRESONNEL QUALIFICATIONS AND EXPERIENCE</a:t>
            </a:r>
          </a:p>
          <a:p>
            <a:pPr marL="914400" lvl="1" indent="-514350">
              <a:buAutoNum type="alphaUcPeriod"/>
            </a:pPr>
            <a:endParaRPr lang="en-US" sz="2000" dirty="0" smtClean="0"/>
          </a:p>
          <a:p>
            <a:pPr marL="914400" lvl="1" indent="-514350">
              <a:buAutoNum type="alphaUcPeriod"/>
            </a:pPr>
            <a:r>
              <a:rPr lang="en-US" sz="2000" dirty="0" smtClean="0"/>
              <a:t>OVERALL COMPLIANCE WITH PORT AUTHORITY POLICIES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044739" y="2983878"/>
            <a:ext cx="2675312" cy="3126973"/>
          </a:xfrm>
        </p:spPr>
        <p:txBody>
          <a:bodyPr/>
          <a:lstStyle/>
          <a:p>
            <a:pPr marL="342900" lvl="1" indent="-342900">
              <a:buClr>
                <a:schemeClr val="hlink"/>
              </a:buClr>
              <a:buSzPct val="90000"/>
              <a:buNone/>
            </a:pPr>
            <a:r>
              <a:rPr lang="en-US" sz="2000" b="1" u="sng" dirty="0" smtClean="0"/>
              <a:t>RELATIVE WEIGHT </a:t>
            </a:r>
          </a:p>
          <a:p>
            <a:pPr lvl="2"/>
            <a:endParaRPr lang="en-US" dirty="0" smtClean="0"/>
          </a:p>
          <a:p>
            <a:pPr lvl="2">
              <a:buNone/>
            </a:pPr>
            <a:r>
              <a:rPr lang="en-US" u="sng" dirty="0"/>
              <a:t>4</a:t>
            </a:r>
            <a:r>
              <a:rPr lang="en-US" u="sng" dirty="0" smtClean="0"/>
              <a:t>5%</a:t>
            </a: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r>
              <a:rPr lang="en-US" u="sng" dirty="0" smtClean="0"/>
              <a:t>50%</a:t>
            </a: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u="sng" dirty="0" smtClean="0"/>
          </a:p>
          <a:p>
            <a:pPr lvl="2">
              <a:buNone/>
            </a:pPr>
            <a:r>
              <a:rPr lang="en-US" u="sng" dirty="0"/>
              <a:t>5</a:t>
            </a:r>
            <a:r>
              <a:rPr lang="en-US" u="sng" dirty="0" smtClean="0"/>
              <a:t>%</a:t>
            </a:r>
          </a:p>
          <a:p>
            <a:pPr lvl="2"/>
            <a:endParaRPr lang="en-US" dirty="0" smtClean="0"/>
          </a:p>
          <a:p>
            <a:pPr marL="914400" lvl="2" indent="0">
              <a:buNone/>
            </a:pPr>
            <a:r>
              <a:rPr lang="en-US" b="1" dirty="0" smtClean="0"/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5281"/>
          </a:xfrm>
        </p:spPr>
        <p:txBody>
          <a:bodyPr/>
          <a:lstStyle/>
          <a:p>
            <a:r>
              <a:rPr lang="en-US" dirty="0" smtClean="0"/>
              <a:t>RFQ-546 Scope of Services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304707"/>
            <a:ext cx="7886700" cy="46644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80767" y="1616780"/>
            <a:ext cx="8034583" cy="4040291"/>
          </a:xfrm>
        </p:spPr>
        <p:txBody>
          <a:bodyPr/>
          <a:lstStyle/>
          <a:p>
            <a:pPr algn="just"/>
            <a:r>
              <a:rPr lang="en-US" sz="1800" dirty="0" smtClean="0"/>
              <a:t>Prepare </a:t>
            </a:r>
            <a:r>
              <a:rPr lang="en-US" sz="1800" dirty="0"/>
              <a:t>demolition plans to disconnect all power, conduit, access control, </a:t>
            </a:r>
            <a:r>
              <a:rPr lang="en-US" sz="1800" dirty="0" smtClean="0"/>
              <a:t>card readers</a:t>
            </a:r>
            <a:r>
              <a:rPr lang="en-US" sz="1800" dirty="0"/>
              <a:t>, and cameras, including the demolition of the foundation to grade </a:t>
            </a:r>
            <a:r>
              <a:rPr lang="en-US" sz="1800" dirty="0" smtClean="0"/>
              <a:t>and removal </a:t>
            </a:r>
            <a:r>
              <a:rPr lang="en-US" sz="1800" dirty="0"/>
              <a:t>of the speed gate to controller</a:t>
            </a:r>
            <a:r>
              <a:rPr lang="en-US" sz="1800" dirty="0" smtClean="0"/>
              <a:t>.</a:t>
            </a:r>
          </a:p>
          <a:p>
            <a:endParaRPr lang="en-US" sz="1800" dirty="0"/>
          </a:p>
          <a:p>
            <a:pPr algn="just"/>
            <a:r>
              <a:rPr lang="en-US" sz="1800" dirty="0" smtClean="0"/>
              <a:t>Design </a:t>
            </a:r>
            <a:r>
              <a:rPr lang="en-US" sz="1800" dirty="0"/>
              <a:t>plans to include a new drill shaft foundation for the new speed gate </a:t>
            </a:r>
            <a:r>
              <a:rPr lang="en-US" sz="1800" dirty="0" smtClean="0"/>
              <a:t>and reconnection </a:t>
            </a:r>
            <a:r>
              <a:rPr lang="en-US" sz="1800" dirty="0"/>
              <a:t>of the existing conduits to all the access infrastructure, lighting, </a:t>
            </a:r>
            <a:r>
              <a:rPr lang="en-US" sz="1800" dirty="0" smtClean="0"/>
              <a:t>card reader</a:t>
            </a:r>
            <a:r>
              <a:rPr lang="en-US" sz="1800" dirty="0"/>
              <a:t>, ground loops, power, cameras, and the main control panel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pPr algn="just"/>
            <a:r>
              <a:rPr lang="en-US" sz="1800" dirty="0" smtClean="0"/>
              <a:t>Coordinate </a:t>
            </a:r>
            <a:r>
              <a:rPr lang="en-US" sz="1800" dirty="0"/>
              <a:t>design plans with PHA’s Information Technology department </a:t>
            </a:r>
            <a:r>
              <a:rPr lang="en-US" sz="1800" dirty="0" smtClean="0"/>
              <a:t>such that </a:t>
            </a:r>
            <a:r>
              <a:rPr lang="en-US" sz="1800" dirty="0"/>
              <a:t>all access control programming, interfacing, and connectivity with </a:t>
            </a:r>
            <a:r>
              <a:rPr lang="en-US" sz="1800" dirty="0" smtClean="0"/>
              <a:t>the security </a:t>
            </a:r>
            <a:r>
              <a:rPr lang="en-US" sz="1800" dirty="0"/>
              <a:t>network can be implemented with that department’s personnel or </a:t>
            </a:r>
            <a:r>
              <a:rPr lang="en-US" sz="1800" dirty="0" smtClean="0"/>
              <a:t>its contractor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342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5281"/>
          </a:xfrm>
        </p:spPr>
        <p:txBody>
          <a:bodyPr/>
          <a:lstStyle/>
          <a:p>
            <a:r>
              <a:rPr lang="en-US" dirty="0" smtClean="0"/>
              <a:t>RFQ-546 Scope of Services </a:t>
            </a:r>
            <a:r>
              <a:rPr lang="en-US" sz="2800" dirty="0" smtClean="0"/>
              <a:t>(cont’d)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304707"/>
            <a:ext cx="7886700" cy="46644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80767" y="1616780"/>
            <a:ext cx="8034583" cy="4040291"/>
          </a:xfrm>
        </p:spPr>
        <p:txBody>
          <a:bodyPr/>
          <a:lstStyle/>
          <a:p>
            <a:pPr algn="just"/>
            <a:r>
              <a:rPr lang="en-US" sz="1800" dirty="0"/>
              <a:t>PHA will provide the original geotechnical report. The original design </a:t>
            </a:r>
            <a:r>
              <a:rPr lang="en-US" sz="1800" dirty="0" smtClean="0"/>
              <a:t>documents that </a:t>
            </a:r>
            <a:r>
              <a:rPr lang="en-US" sz="1800" dirty="0"/>
              <a:t>installed the existing gate including foundation and infrastructure</a:t>
            </a:r>
            <a:r>
              <a:rPr lang="en-US" sz="1800" dirty="0" smtClean="0"/>
              <a:t>.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dirty="0"/>
              <a:t>Preparation of all construction-related documents, including assistance </a:t>
            </a:r>
            <a:r>
              <a:rPr lang="en-US" sz="1800" dirty="0" smtClean="0"/>
              <a:t>in preparing </a:t>
            </a:r>
            <a:r>
              <a:rPr lang="en-US" sz="1800" dirty="0"/>
              <a:t>competitive sealed proposals (CSP), competitive sealed bids (CSB), </a:t>
            </a:r>
            <a:r>
              <a:rPr lang="en-US" sz="1800" dirty="0" smtClean="0"/>
              <a:t>or any </a:t>
            </a:r>
            <a:r>
              <a:rPr lang="en-US" sz="1800" dirty="0"/>
              <a:t>other solicitation packages for any related PHA construction projects</a:t>
            </a:r>
            <a:r>
              <a:rPr lang="en-US" sz="1800" dirty="0" smtClean="0"/>
              <a:t>.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dirty="0"/>
              <a:t>Proposal- and construction-phase services in support of pre-proposal, preconstruction</a:t>
            </a:r>
            <a:r>
              <a:rPr lang="en-US" sz="1800" dirty="0" smtClean="0"/>
              <a:t>, and </a:t>
            </a:r>
            <a:r>
              <a:rPr lang="en-US" sz="1800" dirty="0"/>
              <a:t>other meetings; review of submittals and shop drawings</a:t>
            </a:r>
            <a:r>
              <a:rPr lang="en-US" sz="1800" dirty="0" smtClean="0"/>
              <a:t>; responses </a:t>
            </a:r>
            <a:r>
              <a:rPr lang="en-US" sz="1800" dirty="0"/>
              <a:t>to Requests for Information (RFI); assistance with change orders; </a:t>
            </a:r>
            <a:r>
              <a:rPr lang="en-US" sz="1800" dirty="0" smtClean="0"/>
              <a:t>and documentation </a:t>
            </a:r>
            <a:r>
              <a:rPr lang="en-US" sz="1800" dirty="0"/>
              <a:t>of as-built archives.</a:t>
            </a:r>
          </a:p>
        </p:txBody>
      </p:sp>
    </p:spTree>
    <p:extLst>
      <p:ext uri="{BB962C8B-B14F-4D97-AF65-F5344CB8AC3E}">
        <p14:creationId xmlns:p14="http://schemas.microsoft.com/office/powerpoint/2010/main" val="273360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5281"/>
          </a:xfrm>
        </p:spPr>
        <p:txBody>
          <a:bodyPr/>
          <a:lstStyle/>
          <a:p>
            <a:r>
              <a:rPr lang="en-US" dirty="0" smtClean="0"/>
              <a:t>RFQ-546 Photos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304707"/>
            <a:ext cx="7886700" cy="46644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52" y="1180407"/>
            <a:ext cx="4201209" cy="28392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97" y="3167406"/>
            <a:ext cx="4188447" cy="292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54A497B9BD41AC2523E827D10014" ma:contentTypeVersion="0" ma:contentTypeDescription="Create a new document." ma:contentTypeScope="" ma:versionID="f4b3bb479b7273dca3b65cfc9a564b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A1ED13-83AF-49C8-A7EE-70120E3B5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887B976-D5B5-40FB-9546-C0974EB0B46F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3652</TotalTime>
  <Words>507</Words>
  <Application>Microsoft Office PowerPoint</Application>
  <PresentationFormat>On-screen Show (4:3)</PresentationFormat>
  <Paragraphs>95</Paragraphs>
  <Slides>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RFQ-546 Selection Criteria</vt:lpstr>
      <vt:lpstr>RFQ-546 Scope of Services</vt:lpstr>
      <vt:lpstr>RFQ-546 Scope of Services (cont’d)</vt:lpstr>
      <vt:lpstr>RFQ-546 Photos</vt:lpstr>
      <vt:lpstr>RFQ-546 Photos (cont’d)</vt:lpstr>
      <vt:lpstr>RFQ-546 Drawings</vt:lpstr>
      <vt:lpstr>RFQ-546 Drawing (cont’d)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Angela D. Drisdale</cp:lastModifiedBy>
  <cp:revision>60</cp:revision>
  <cp:lastPrinted>2016-11-28T22:29:29Z</cp:lastPrinted>
  <dcterms:created xsi:type="dcterms:W3CDTF">2016-11-28T16:12:23Z</dcterms:created>
  <dcterms:modified xsi:type="dcterms:W3CDTF">2017-11-08T18:27:32Z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0x01010067E754A497B9BD41AC2523E827D10014</vt:lpwstr>
  </property>
  <property fmtid="{D5CDD505-2E9C-101B-9397-08002B2CF9AE}" pid="3" name="GS_AddingInProgress">
    <vt:lpwstr>True</vt:lpwstr>
  </property>
</Properties>
</file>