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4"/>
    <p:sldMasterId id="2147483672" r:id="rId5"/>
    <p:sldMasterId id="2147483684" r:id="rId6"/>
  </p:sldMasterIdLst>
  <p:notesMasterIdLst>
    <p:notesMasterId r:id="rId16"/>
  </p:notesMasterIdLst>
  <p:handoutMasterIdLst>
    <p:handoutMasterId r:id="rId17"/>
  </p:handoutMasterIdLst>
  <p:sldIdLst>
    <p:sldId id="271" r:id="rId7"/>
    <p:sldId id="273" r:id="rId8"/>
    <p:sldId id="274" r:id="rId9"/>
    <p:sldId id="277" r:id="rId10"/>
    <p:sldId id="287" r:id="rId11"/>
    <p:sldId id="278" r:id="rId12"/>
    <p:sldId id="280" r:id="rId13"/>
    <p:sldId id="286" r:id="rId14"/>
    <p:sldId id="263"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469"/>
    <a:srgbClr val="A51C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87" autoAdjust="0"/>
    <p:restoredTop sz="94709"/>
  </p:normalViewPr>
  <p:slideViewPr>
    <p:cSldViewPr snapToGrid="0" snapToObjects="1">
      <p:cViewPr varScale="1">
        <p:scale>
          <a:sx n="64" d="100"/>
          <a:sy n="64" d="100"/>
        </p:scale>
        <p:origin x="888" y="4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792BFA-B74B-463B-AA3A-42CFB5FC8F5C}" type="datetimeFigureOut">
              <a:rPr lang="en-US" smtClean="0"/>
              <a:t>1/29/2021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1F2799-D21C-493C-B781-1A1B61E20A33}" type="slidenum">
              <a:rPr lang="en-US" smtClean="0"/>
              <a:t>‹#›</a:t>
            </a:fld>
            <a:endParaRPr lang="en-US" dirty="0"/>
          </a:p>
        </p:txBody>
      </p:sp>
    </p:spTree>
    <p:extLst>
      <p:ext uri="{BB962C8B-B14F-4D97-AF65-F5344CB8AC3E}">
        <p14:creationId xmlns:p14="http://schemas.microsoft.com/office/powerpoint/2010/main" val="327920379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974377-948D-4C0B-94B2-FF3F32B127D3}" type="datetimeFigureOut">
              <a:rPr lang="en-US" smtClean="0"/>
              <a:t>1/29/2021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B0138D-3943-4173-ABD4-EFF93AE2F9E4}" type="slidenum">
              <a:rPr lang="en-US" smtClean="0"/>
              <a:t>‹#›</a:t>
            </a:fld>
            <a:endParaRPr lang="en-US" dirty="0"/>
          </a:p>
        </p:txBody>
      </p:sp>
    </p:spTree>
    <p:extLst>
      <p:ext uri="{BB962C8B-B14F-4D97-AF65-F5344CB8AC3E}">
        <p14:creationId xmlns:p14="http://schemas.microsoft.com/office/powerpoint/2010/main" val="104068569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5423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lgn="ctr">
              <a:defRPr sz="3200" b="1"/>
            </a:lvl1pPr>
          </a:lstStyle>
          <a:p>
            <a:r>
              <a:rPr lang="en-US" dirty="0"/>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8042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908619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4248117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4213379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4190704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3762475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048092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1663681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347131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479846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115337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lgn="l">
              <a:defRPr sz="3600" b="1"/>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983067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1748978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2628591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28554086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1527344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12858608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9141232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23016678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3671655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8718574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55834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lvl1pPr algn="l">
              <a:defRPr sz="3600" b="1"/>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3165679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78CCC-2F52-48BA-9D82-D1DDC82E33E4}" type="slidenum">
              <a:rPr lang="en-US" smtClean="0"/>
              <a:t>‹#›</a:t>
            </a:fld>
            <a:endParaRPr lang="en-US" dirty="0"/>
          </a:p>
        </p:txBody>
      </p:sp>
    </p:spTree>
    <p:extLst>
      <p:ext uri="{BB962C8B-B14F-4D97-AF65-F5344CB8AC3E}">
        <p14:creationId xmlns:p14="http://schemas.microsoft.com/office/powerpoint/2010/main" val="2031395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576085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b="1"/>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472109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sz="3600" b="1"/>
            </a:lvl1pPr>
          </a:lstStyle>
          <a:p>
            <a:r>
              <a:rPr lang="en-US" dirty="0"/>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542787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343025" cy="5811838"/>
          </a:xfrm>
          <a:prstGeom prst="rect">
            <a:avLst/>
          </a:prstGeom>
        </p:spPr>
        <p:txBody>
          <a:bodyPr vert="eaVert"/>
          <a:lstStyle>
            <a:lvl1pPr>
              <a:defRPr sz="3600" b="1"/>
            </a:lvl1pPr>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3113179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2069663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842882-04B5-E040-9EC8-B755C527F58A}" type="slidenum">
              <a:rPr lang="en-US" smtClean="0"/>
              <a:t>‹#›</a:t>
            </a:fld>
            <a:endParaRPr lang="en-US" dirty="0"/>
          </a:p>
        </p:txBody>
      </p:sp>
    </p:spTree>
    <p:extLst>
      <p:ext uri="{BB962C8B-B14F-4D97-AF65-F5344CB8AC3E}">
        <p14:creationId xmlns:p14="http://schemas.microsoft.com/office/powerpoint/2010/main" val="1775986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068286" y="269999"/>
            <a:ext cx="831874" cy="816591"/>
          </a:xfrm>
          <a:prstGeom prst="rect">
            <a:avLst/>
          </a:prstGeom>
        </p:spPr>
      </p:pic>
      <p:sp>
        <p:nvSpPr>
          <p:cNvPr id="8" name="Rectangle 7"/>
          <p:cNvSpPr/>
          <p:nvPr userDrawn="1"/>
        </p:nvSpPr>
        <p:spPr>
          <a:xfrm>
            <a:off x="0" y="6492240"/>
            <a:ext cx="9144000" cy="365760"/>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570818360"/>
      </p:ext>
    </p:extLst>
  </p:cSld>
  <p:clrMap bg1="lt1" tx1="dk1" bg2="lt2" tx2="dk2" accent1="accent1" accent2="accent2" accent3="accent3" accent4="accent4" accent5="accent5" accent6="accent6" hlink="hlink" folHlink="folHlink"/>
  <p:sldLayoutIdLst>
    <p:sldLayoutId id="2147483699" r:id="rId1"/>
    <p:sldLayoutId id="2147483701" r:id="rId2"/>
    <p:sldLayoutId id="2147483702" r:id="rId3"/>
    <p:sldLayoutId id="2147483705" r:id="rId4"/>
    <p:sldLayoutId id="2147483706" r:id="rId5"/>
    <p:sldLayoutId id="2147483707" r:id="rId6"/>
    <p:sldLayoutId id="2147483708" r:id="rId7"/>
    <p:sldLayoutId id="2147483704" r:id="rId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42882-04B5-E040-9EC8-B755C527F58A}" type="slidenum">
              <a:rPr lang="en-US" smtClean="0"/>
              <a:t>‹#›</a:t>
            </a:fld>
            <a:endParaRPr lang="en-US" dirty="0"/>
          </a:p>
        </p:txBody>
      </p:sp>
    </p:spTree>
    <p:extLst>
      <p:ext uri="{BB962C8B-B14F-4D97-AF65-F5344CB8AC3E}">
        <p14:creationId xmlns:p14="http://schemas.microsoft.com/office/powerpoint/2010/main" val="27143829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78CCC-2F52-48BA-9D82-D1DDC82E33E4}" type="slidenum">
              <a:rPr lang="en-US" smtClean="0"/>
              <a:t>‹#›</a:t>
            </a:fld>
            <a:endParaRPr lang="en-US" dirty="0"/>
          </a:p>
        </p:txBody>
      </p:sp>
    </p:spTree>
    <p:extLst>
      <p:ext uri="{BB962C8B-B14F-4D97-AF65-F5344CB8AC3E}">
        <p14:creationId xmlns:p14="http://schemas.microsoft.com/office/powerpoint/2010/main" val="36338395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mailto:Procurementproposals@porthouston.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3209" r="9147" b="28838"/>
          <a:stretch/>
        </p:blipFill>
        <p:spPr>
          <a:xfrm>
            <a:off x="0" y="3023856"/>
            <a:ext cx="9144000" cy="3892991"/>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41598" r="-472" b="-967"/>
          <a:stretch/>
        </p:blipFill>
        <p:spPr>
          <a:xfrm>
            <a:off x="0" y="3384913"/>
            <a:ext cx="9187199" cy="361233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4921" y="385396"/>
            <a:ext cx="2143974" cy="2104586"/>
          </a:xfrm>
          <a:prstGeom prst="rect">
            <a:avLst/>
          </a:prstGeom>
        </p:spPr>
      </p:pic>
      <p:sp>
        <p:nvSpPr>
          <p:cNvPr id="8" name="Rectangle 7"/>
          <p:cNvSpPr/>
          <p:nvPr/>
        </p:nvSpPr>
        <p:spPr>
          <a:xfrm>
            <a:off x="0" y="2876190"/>
            <a:ext cx="9144000" cy="742592"/>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271425" y="2868690"/>
            <a:ext cx="8148917" cy="1077218"/>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RFQ-1717 Investment Banking Services</a:t>
            </a:r>
          </a:p>
          <a:p>
            <a:pPr algn="ctr"/>
            <a:r>
              <a:rPr lang="en-US" sz="2400" b="1" dirty="0">
                <a:solidFill>
                  <a:schemeClr val="bg1"/>
                </a:solidFill>
                <a:latin typeface="Arial" panose="020B0604020202020204" pitchFamily="34" charset="0"/>
                <a:cs typeface="Arial" panose="020B0604020202020204" pitchFamily="34" charset="0"/>
              </a:rPr>
              <a:t>and RFQ- 1718 Public Finance &amp; Bond Counsel</a:t>
            </a:r>
          </a:p>
          <a:p>
            <a:pPr algn="ct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2941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Arial" panose="020B0604020202020204" pitchFamily="34" charset="0"/>
                <a:cs typeface="Arial" panose="020B0604020202020204" pitchFamily="34" charset="0"/>
              </a:rPr>
              <a:t>RFQ-1717 and RFQ 1718 </a:t>
            </a:r>
            <a:r>
              <a:rPr lang="en-US" sz="2800" dirty="0">
                <a:solidFill>
                  <a:schemeClr val="bg1"/>
                </a:solidFill>
                <a:latin typeface="Arial" panose="020B0604020202020204" pitchFamily="34" charset="0"/>
                <a:cs typeface="Arial" panose="020B0604020202020204" pitchFamily="34" charset="0"/>
              </a:rPr>
              <a:t>R</a:t>
            </a:r>
            <a:r>
              <a:rPr lang="en-US" sz="1200" dirty="0">
                <a:solidFill>
                  <a:schemeClr val="bg1"/>
                </a:solidFill>
                <a:latin typeface="Arial" panose="020B0604020202020204" pitchFamily="34" charset="0"/>
                <a:cs typeface="Arial" panose="020B0604020202020204" pitchFamily="34" charset="0"/>
              </a:rPr>
              <a:t>TNET COVERAGE </a:t>
            </a:r>
          </a:p>
        </p:txBody>
      </p:sp>
      <p:sp>
        <p:nvSpPr>
          <p:cNvPr id="3" name="Content Placeholder 2"/>
          <p:cNvSpPr>
            <a:spLocks noGrp="1"/>
          </p:cNvSpPr>
          <p:nvPr>
            <p:ph sz="half" idx="1"/>
          </p:nvPr>
        </p:nvSpPr>
        <p:spPr>
          <a:xfrm>
            <a:off x="628650" y="1348033"/>
            <a:ext cx="8025156" cy="4828930"/>
          </a:xfrm>
        </p:spPr>
        <p:txBody>
          <a:bodyPr/>
          <a:lstStyle/>
          <a:p>
            <a:pPr marL="0" indent="0">
              <a:buNone/>
            </a:pPr>
            <a:r>
              <a:rPr lang="en-US" dirty="0"/>
              <a:t>AGENDA</a:t>
            </a:r>
          </a:p>
          <a:p>
            <a:pPr marL="514350" indent="-514350">
              <a:buFont typeface="+mj-lt"/>
              <a:buAutoNum type="arabicPeriod"/>
            </a:pPr>
            <a:r>
              <a:rPr lang="en-US" dirty="0"/>
              <a:t>Introductions</a:t>
            </a:r>
          </a:p>
          <a:p>
            <a:pPr marL="514350" indent="-514350">
              <a:buFont typeface="+mj-lt"/>
              <a:buAutoNum type="arabicPeriod"/>
            </a:pPr>
            <a:r>
              <a:rPr lang="en-US" dirty="0"/>
              <a:t>Procurement Services</a:t>
            </a:r>
          </a:p>
          <a:p>
            <a:pPr marL="514350" indent="-514350">
              <a:buFont typeface="+mj-lt"/>
              <a:buAutoNum type="arabicPeriod"/>
            </a:pPr>
            <a:r>
              <a:rPr lang="en-US" dirty="0"/>
              <a:t>Selection Criteria</a:t>
            </a:r>
          </a:p>
          <a:p>
            <a:pPr marL="514350" indent="-514350">
              <a:buFont typeface="+mj-lt"/>
              <a:buAutoNum type="arabicPeriod"/>
            </a:pPr>
            <a:r>
              <a:rPr lang="en-US" dirty="0"/>
              <a:t>Scope of Work</a:t>
            </a:r>
          </a:p>
          <a:p>
            <a:pPr marL="514350" indent="-514350">
              <a:buFont typeface="+mj-lt"/>
              <a:buAutoNum type="arabicPeriod"/>
            </a:pPr>
            <a:r>
              <a:rPr lang="en-US" dirty="0"/>
              <a:t>Questions</a:t>
            </a:r>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5B95CE33-7597-4AE1-A496-E7608535E5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9E41480-AD98-47A1-8CF3-971CC93E37AE}"/>
              </a:ext>
            </a:extLst>
          </p:cNvPr>
          <p:cNvSpPr>
            <a:spLocks noGrp="1"/>
          </p:cNvSpPr>
          <p:nvPr>
            <p:ph type="sldNum" sz="quarter" idx="12"/>
          </p:nvPr>
        </p:nvSpPr>
        <p:spPr>
          <a:xfrm>
            <a:off x="8123582" y="6492874"/>
            <a:ext cx="391767" cy="228602"/>
          </a:xfrm>
        </p:spPr>
        <p:txBody>
          <a:bodyPr/>
          <a:lstStyle/>
          <a:p>
            <a:fld id="{BE842882-04B5-E040-9EC8-B755C527F58A}" type="slidenum">
              <a:rPr lang="en-US" smtClean="0"/>
              <a:t>2</a:t>
            </a:fld>
            <a:endParaRPr lang="en-US" dirty="0"/>
          </a:p>
        </p:txBody>
      </p:sp>
    </p:spTree>
    <p:extLst>
      <p:ext uri="{BB962C8B-B14F-4D97-AF65-F5344CB8AC3E}">
        <p14:creationId xmlns:p14="http://schemas.microsoft.com/office/powerpoint/2010/main" val="4173004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290063" cy="1325563"/>
          </a:xfrm>
        </p:spPr>
        <p:txBody>
          <a:bodyPr/>
          <a:lstStyle/>
          <a:p>
            <a:r>
              <a:rPr lang="en-US" sz="2800" dirty="0">
                <a:latin typeface="Arial" panose="020B0604020202020204" pitchFamily="34" charset="0"/>
                <a:cs typeface="Arial" panose="020B0604020202020204" pitchFamily="34" charset="0"/>
              </a:rPr>
              <a:t>RFQ-1717 and RFQ 1718</a:t>
            </a:r>
            <a:endParaRPr lang="en-US" sz="2800" dirty="0"/>
          </a:p>
        </p:txBody>
      </p:sp>
      <p:sp>
        <p:nvSpPr>
          <p:cNvPr id="3" name="Content Placeholder 2"/>
          <p:cNvSpPr>
            <a:spLocks noGrp="1"/>
          </p:cNvSpPr>
          <p:nvPr>
            <p:ph sz="half" idx="1"/>
          </p:nvPr>
        </p:nvSpPr>
        <p:spPr>
          <a:xfrm>
            <a:off x="628650" y="1121790"/>
            <a:ext cx="8091144" cy="5055173"/>
          </a:xfrm>
        </p:spPr>
        <p:txBody>
          <a:bodyPr/>
          <a:lstStyle/>
          <a:p>
            <a:pPr marL="0" indent="0">
              <a:buNone/>
            </a:pPr>
            <a:r>
              <a:rPr lang="en-US" u="sng" dirty="0"/>
              <a:t>PHA Personnel:</a:t>
            </a:r>
          </a:p>
          <a:p>
            <a:pPr marL="0" indent="0">
              <a:buNone/>
            </a:pPr>
            <a:r>
              <a:rPr lang="en-US" dirty="0"/>
              <a:t>Roland Gonzalez – Director, Treasury</a:t>
            </a:r>
          </a:p>
          <a:p>
            <a:pPr marL="0" indent="0">
              <a:buNone/>
            </a:pPr>
            <a:r>
              <a:rPr lang="en-US" dirty="0"/>
              <a:t>David Jochnau – Director, Financial Planning</a:t>
            </a:r>
          </a:p>
          <a:p>
            <a:pPr marL="0" indent="0">
              <a:buNone/>
            </a:pPr>
            <a:r>
              <a:rPr lang="en-US" dirty="0"/>
              <a:t>Curtis Duncan – Controller </a:t>
            </a:r>
          </a:p>
          <a:p>
            <a:pPr marL="0" indent="0">
              <a:buNone/>
            </a:pPr>
            <a:r>
              <a:rPr lang="en-US" dirty="0"/>
              <a:t>David McNamara – Deputy Chief Counsel</a:t>
            </a:r>
          </a:p>
          <a:p>
            <a:pPr marL="0" indent="0">
              <a:buNone/>
            </a:pPr>
            <a:r>
              <a:rPr lang="en-US" dirty="0"/>
              <a:t>Yvette Camel-Smith – Director, Procurement </a:t>
            </a:r>
          </a:p>
          <a:p>
            <a:pPr marL="0" indent="0">
              <a:buNone/>
            </a:pPr>
            <a:r>
              <a:rPr lang="en-US" dirty="0"/>
              <a:t>Dean Ainuddin – Manager, Contracts</a:t>
            </a:r>
          </a:p>
          <a:p>
            <a:pPr marL="0" indent="0">
              <a:buNone/>
            </a:pPr>
            <a:r>
              <a:rPr lang="en-US" dirty="0"/>
              <a:t>Conni McMillan – Contract Administrator</a:t>
            </a:r>
          </a:p>
          <a:p>
            <a:pPr marL="0" indent="0">
              <a:buNone/>
            </a:pPr>
            <a:r>
              <a:rPr lang="en-US" dirty="0"/>
              <a:t>LeeAnn Hakim – </a:t>
            </a:r>
            <a:r>
              <a:rPr lang="en-US"/>
              <a:t>Administrative Assistant</a:t>
            </a:r>
            <a:endParaRPr lang="en-US" dirty="0"/>
          </a:p>
        </p:txBody>
      </p:sp>
      <p:sp>
        <p:nvSpPr>
          <p:cNvPr id="4" name="Footer Placeholder 3">
            <a:extLst>
              <a:ext uri="{FF2B5EF4-FFF2-40B4-BE49-F238E27FC236}">
                <a16:creationId xmlns:a16="http://schemas.microsoft.com/office/drawing/2014/main" id="{87C94209-A473-4227-9275-AE3DCC7E047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02A2DDA-8CC9-4F17-A111-1AE53F57A1E4}"/>
              </a:ext>
            </a:extLst>
          </p:cNvPr>
          <p:cNvSpPr>
            <a:spLocks noGrp="1"/>
          </p:cNvSpPr>
          <p:nvPr>
            <p:ph type="sldNum" sz="quarter" idx="12"/>
          </p:nvPr>
        </p:nvSpPr>
        <p:spPr>
          <a:xfrm>
            <a:off x="8136834" y="6492874"/>
            <a:ext cx="378515" cy="228602"/>
          </a:xfrm>
        </p:spPr>
        <p:txBody>
          <a:bodyPr/>
          <a:lstStyle/>
          <a:p>
            <a:fld id="{BE842882-04B5-E040-9EC8-B755C527F58A}" type="slidenum">
              <a:rPr lang="en-US" smtClean="0"/>
              <a:t>3</a:t>
            </a:fld>
            <a:endParaRPr lang="en-US" dirty="0"/>
          </a:p>
        </p:txBody>
      </p:sp>
    </p:spTree>
    <p:extLst>
      <p:ext uri="{BB962C8B-B14F-4D97-AF65-F5344CB8AC3E}">
        <p14:creationId xmlns:p14="http://schemas.microsoft.com/office/powerpoint/2010/main" val="628197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Arial" panose="020B0604020202020204" pitchFamily="34" charset="0"/>
                <a:cs typeface="Arial" panose="020B0604020202020204" pitchFamily="34" charset="0"/>
              </a:rPr>
              <a:t>RFQ-1717 and RFQ 1718</a:t>
            </a:r>
            <a:endParaRPr lang="en-US" sz="2800" dirty="0"/>
          </a:p>
        </p:txBody>
      </p:sp>
      <p:sp>
        <p:nvSpPr>
          <p:cNvPr id="3" name="Content Placeholder 2"/>
          <p:cNvSpPr>
            <a:spLocks noGrp="1"/>
          </p:cNvSpPr>
          <p:nvPr>
            <p:ph sz="half" idx="1"/>
          </p:nvPr>
        </p:nvSpPr>
        <p:spPr>
          <a:xfrm>
            <a:off x="628650" y="1180730"/>
            <a:ext cx="8185412" cy="4996233"/>
          </a:xfrm>
        </p:spPr>
        <p:txBody>
          <a:bodyPr/>
          <a:lstStyle/>
          <a:p>
            <a:pPr marL="0" indent="0">
              <a:buNone/>
            </a:pPr>
            <a:r>
              <a:rPr lang="en-US" u="sng" dirty="0"/>
              <a:t>Procurement:</a:t>
            </a:r>
          </a:p>
          <a:p>
            <a:r>
              <a:rPr lang="en-US" dirty="0"/>
              <a:t>Responses for both projects are due on January 27, 2021 no later than 11:00 A.M.</a:t>
            </a:r>
          </a:p>
          <a:p>
            <a:r>
              <a:rPr lang="en-US" dirty="0"/>
              <a:t>Responses to the RFQ received after 11:00 A.M. on the Response Due Date will not be considered. </a:t>
            </a:r>
          </a:p>
          <a:p>
            <a:r>
              <a:rPr lang="en-US" dirty="0"/>
              <a:t>Respondents MUST submit their responses “Electronically” via email to: </a:t>
            </a:r>
            <a:r>
              <a:rPr lang="en-US" dirty="0">
                <a:hlinkClick r:id="rId2"/>
              </a:rPr>
              <a:t>Procurementproposals@porthouston.</a:t>
            </a:r>
            <a:r>
              <a:rPr lang="en-US">
                <a:hlinkClick r:id="rId2"/>
              </a:rPr>
              <a:t>com</a:t>
            </a:r>
            <a:r>
              <a:rPr lang="en-US"/>
              <a:t>.</a:t>
            </a:r>
            <a:endParaRPr lang="en-US" dirty="0"/>
          </a:p>
        </p:txBody>
      </p:sp>
      <p:sp>
        <p:nvSpPr>
          <p:cNvPr id="4" name="Footer Placeholder 3">
            <a:extLst>
              <a:ext uri="{FF2B5EF4-FFF2-40B4-BE49-F238E27FC236}">
                <a16:creationId xmlns:a16="http://schemas.microsoft.com/office/drawing/2014/main" id="{7911B1F4-7E19-4D6F-AC3C-68B9DA1ADB9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B7F43B2-D112-4B4B-952C-2551ED55CB77}"/>
              </a:ext>
            </a:extLst>
          </p:cNvPr>
          <p:cNvSpPr>
            <a:spLocks noGrp="1"/>
          </p:cNvSpPr>
          <p:nvPr>
            <p:ph type="sldNum" sz="quarter" idx="12"/>
          </p:nvPr>
        </p:nvSpPr>
        <p:spPr>
          <a:xfrm>
            <a:off x="8242852" y="6492874"/>
            <a:ext cx="272498" cy="228602"/>
          </a:xfrm>
        </p:spPr>
        <p:txBody>
          <a:bodyPr/>
          <a:lstStyle/>
          <a:p>
            <a:fld id="{BE842882-04B5-E040-9EC8-B755C527F58A}" type="slidenum">
              <a:rPr lang="en-US" smtClean="0"/>
              <a:t>4</a:t>
            </a:fld>
            <a:endParaRPr lang="en-US" dirty="0"/>
          </a:p>
        </p:txBody>
      </p:sp>
    </p:spTree>
    <p:extLst>
      <p:ext uri="{BB962C8B-B14F-4D97-AF65-F5344CB8AC3E}">
        <p14:creationId xmlns:p14="http://schemas.microsoft.com/office/powerpoint/2010/main" val="3163631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Arial" panose="020B0604020202020204" pitchFamily="34" charset="0"/>
                <a:cs typeface="Arial" panose="020B0604020202020204" pitchFamily="34" charset="0"/>
              </a:rPr>
              <a:t>RFQ-1717 and RFQ 1718</a:t>
            </a:r>
            <a:endParaRPr lang="en-US" sz="2800" dirty="0"/>
          </a:p>
        </p:txBody>
      </p:sp>
      <p:sp>
        <p:nvSpPr>
          <p:cNvPr id="3" name="Content Placeholder 2"/>
          <p:cNvSpPr>
            <a:spLocks noGrp="1"/>
          </p:cNvSpPr>
          <p:nvPr>
            <p:ph sz="half" idx="1"/>
          </p:nvPr>
        </p:nvSpPr>
        <p:spPr>
          <a:xfrm>
            <a:off x="628650" y="1180730"/>
            <a:ext cx="8185412" cy="4996233"/>
          </a:xfrm>
        </p:spPr>
        <p:txBody>
          <a:bodyPr/>
          <a:lstStyle/>
          <a:p>
            <a:pPr marL="0" indent="0">
              <a:buNone/>
            </a:pPr>
            <a:r>
              <a:rPr lang="en-US" dirty="0"/>
              <a:t>Communication with Port Authority</a:t>
            </a:r>
          </a:p>
          <a:p>
            <a:r>
              <a:rPr lang="en-US" sz="1800" b="0" i="0" u="none" strike="noStrike" baseline="0" dirty="0">
                <a:solidFill>
                  <a:srgbClr val="000000"/>
                </a:solidFill>
                <a:latin typeface="Times New Roman" panose="02020603050405020304" pitchFamily="18" charset="0"/>
              </a:rPr>
              <a:t>Communication with the Port Authority shall be through the Port Authority’s BuySpeed eProcurement System (“BuySpeed”). Respondent questions and the Port Authority’s responses will be posted on BuySpeed. BuySpeed is accessible at: </a:t>
            </a:r>
            <a:r>
              <a:rPr lang="en-US" sz="1800" b="0" i="0" u="none" strike="noStrike" baseline="0" dirty="0">
                <a:solidFill>
                  <a:srgbClr val="0562C1"/>
                </a:solidFill>
                <a:latin typeface="Times New Roman" panose="02020603050405020304" pitchFamily="18" charset="0"/>
              </a:rPr>
              <a:t>https://buyspeed.poha.com/bso/login.jsp</a:t>
            </a:r>
            <a:r>
              <a:rPr lang="en-US" sz="1800" b="0" i="0" u="none" strike="noStrike" baseline="0" dirty="0">
                <a:solidFill>
                  <a:srgbClr val="000000"/>
                </a:solidFill>
                <a:latin typeface="Times New Roman" panose="02020603050405020304" pitchFamily="18" charset="0"/>
              </a:rPr>
              <a:t>. </a:t>
            </a:r>
          </a:p>
          <a:p>
            <a:r>
              <a:rPr lang="en-US" sz="1800" b="0" i="0" u="none" strike="noStrike" baseline="0" dirty="0">
                <a:solidFill>
                  <a:srgbClr val="000000"/>
                </a:solidFill>
                <a:latin typeface="Times New Roman" panose="02020603050405020304" pitchFamily="18" charset="0"/>
              </a:rPr>
              <a:t>The Port Authority reserves the right to contact any Respondent for clarification after responses have been received. Except as provided in the Standards for Employee Interaction with Interested Parties and/or in accordance with the Procurement Policy approved by the Port Commission, Interested Parties shall not communicate with Port Authority employees or Port Commissioners regarding this RFQ and potential responses during the period commencing on public issuance of a solicitation and ending when the Port Authority posts public notice of the agenda for the meeting during which the solicitation is scheduled for Port Commission action. </a:t>
            </a:r>
          </a:p>
          <a:p>
            <a:endParaRPr lang="en-US" sz="1800" b="0" i="0" u="none" strike="noStrike" baseline="0" dirty="0">
              <a:solidFill>
                <a:srgbClr val="000000"/>
              </a:solidFill>
              <a:latin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a16="http://schemas.microsoft.com/office/drawing/2014/main" id="{7911B1F4-7E19-4D6F-AC3C-68B9DA1ADB9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B7F43B2-D112-4B4B-952C-2551ED55CB77}"/>
              </a:ext>
            </a:extLst>
          </p:cNvPr>
          <p:cNvSpPr>
            <a:spLocks noGrp="1"/>
          </p:cNvSpPr>
          <p:nvPr>
            <p:ph type="sldNum" sz="quarter" idx="12"/>
          </p:nvPr>
        </p:nvSpPr>
        <p:spPr>
          <a:xfrm>
            <a:off x="8242852" y="6492874"/>
            <a:ext cx="272498" cy="228602"/>
          </a:xfrm>
        </p:spPr>
        <p:txBody>
          <a:bodyPr/>
          <a:lstStyle/>
          <a:p>
            <a:fld id="{BE842882-04B5-E040-9EC8-B755C527F58A}" type="slidenum">
              <a:rPr lang="en-US" smtClean="0"/>
              <a:t>5</a:t>
            </a:fld>
            <a:endParaRPr lang="en-US" dirty="0"/>
          </a:p>
        </p:txBody>
      </p:sp>
    </p:spTree>
    <p:extLst>
      <p:ext uri="{BB962C8B-B14F-4D97-AF65-F5344CB8AC3E}">
        <p14:creationId xmlns:p14="http://schemas.microsoft.com/office/powerpoint/2010/main" val="3406559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dirty="0">
                <a:latin typeface="Arial" panose="020B0604020202020204" pitchFamily="34" charset="0"/>
                <a:cs typeface="Arial" panose="020B0604020202020204" pitchFamily="34" charset="0"/>
              </a:rPr>
              <a:t>RFQ-1717 and RFQ 1718</a:t>
            </a:r>
            <a:endParaRPr lang="en-US" sz="2800" dirty="0"/>
          </a:p>
        </p:txBody>
      </p:sp>
      <p:sp>
        <p:nvSpPr>
          <p:cNvPr id="3" name="Content Placeholder 2"/>
          <p:cNvSpPr>
            <a:spLocks noGrp="1"/>
          </p:cNvSpPr>
          <p:nvPr>
            <p:ph idx="1"/>
          </p:nvPr>
        </p:nvSpPr>
        <p:spPr>
          <a:xfrm>
            <a:off x="628650" y="1322773"/>
            <a:ext cx="7982690" cy="4854190"/>
          </a:xfrm>
        </p:spPr>
        <p:txBody>
          <a:bodyPr/>
          <a:lstStyle/>
          <a:p>
            <a:pPr marL="0" indent="0">
              <a:buNone/>
            </a:pPr>
            <a:endParaRPr lang="en-US" sz="800" u="sng" dirty="0"/>
          </a:p>
          <a:p>
            <a:pPr marL="0" indent="0">
              <a:buNone/>
            </a:pPr>
            <a:r>
              <a:rPr lang="en-US" u="sng" dirty="0"/>
              <a:t>Selection Criteria for RFQ-1717 &amp; RFQ- 1718</a:t>
            </a:r>
          </a:p>
          <a:p>
            <a:pPr marL="457200" indent="-457200">
              <a:buFont typeface="+mj-lt"/>
              <a:buAutoNum type="arabicPeriod"/>
            </a:pPr>
            <a:r>
              <a:rPr lang="en-US" sz="2400" dirty="0"/>
              <a:t>Firm Qualification &amp; Experience - 40% weight</a:t>
            </a:r>
          </a:p>
          <a:p>
            <a:pPr marL="457200" indent="-457200">
              <a:buFont typeface="+mj-lt"/>
              <a:buAutoNum type="arabicPeriod"/>
            </a:pPr>
            <a:r>
              <a:rPr lang="en-US" sz="2400" dirty="0"/>
              <a:t>Personnel Qualification &amp; Experience - 40% weight</a:t>
            </a:r>
          </a:p>
          <a:p>
            <a:pPr marL="457200" indent="-457200">
              <a:buFont typeface="+mj-lt"/>
              <a:buAutoNum type="arabicPeriod"/>
            </a:pPr>
            <a:r>
              <a:rPr lang="en-US" sz="2400" dirty="0"/>
              <a:t>Quality of Response - 20% weight</a:t>
            </a:r>
          </a:p>
          <a:p>
            <a:pPr marL="0" indent="0">
              <a:buNone/>
            </a:pPr>
            <a:endParaRPr lang="en-US" sz="2400" dirty="0"/>
          </a:p>
        </p:txBody>
      </p:sp>
      <p:sp>
        <p:nvSpPr>
          <p:cNvPr id="4" name="Slide Number Placeholder 4">
            <a:extLst>
              <a:ext uri="{FF2B5EF4-FFF2-40B4-BE49-F238E27FC236}">
                <a16:creationId xmlns:a16="http://schemas.microsoft.com/office/drawing/2014/main" id="{02C0E16B-BF4A-4FAC-90E9-526F704F01D3}"/>
              </a:ext>
            </a:extLst>
          </p:cNvPr>
          <p:cNvSpPr txBox="1">
            <a:spLocks/>
          </p:cNvSpPr>
          <p:nvPr/>
        </p:nvSpPr>
        <p:spPr>
          <a:xfrm>
            <a:off x="8123582" y="6492874"/>
            <a:ext cx="391767" cy="22860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842882-04B5-E040-9EC8-B755C527F58A}" type="slidenum">
              <a:rPr lang="en-US" smtClean="0"/>
              <a:pPr/>
              <a:t>6</a:t>
            </a:fld>
            <a:endParaRPr lang="en-US" dirty="0"/>
          </a:p>
        </p:txBody>
      </p:sp>
    </p:spTree>
    <p:extLst>
      <p:ext uri="{BB962C8B-B14F-4D97-AF65-F5344CB8AC3E}">
        <p14:creationId xmlns:p14="http://schemas.microsoft.com/office/powerpoint/2010/main" val="3648516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Arial" panose="020B0604020202020204" pitchFamily="34" charset="0"/>
                <a:cs typeface="Arial" panose="020B0604020202020204" pitchFamily="34" charset="0"/>
              </a:rPr>
              <a:t>RFQ-1717 and RFQ 1718</a:t>
            </a:r>
            <a:endParaRPr lang="en-US" sz="2800" dirty="0"/>
          </a:p>
        </p:txBody>
      </p:sp>
      <p:sp>
        <p:nvSpPr>
          <p:cNvPr id="3" name="Content Placeholder 2"/>
          <p:cNvSpPr>
            <a:spLocks noGrp="1"/>
          </p:cNvSpPr>
          <p:nvPr>
            <p:ph sz="half" idx="1"/>
          </p:nvPr>
        </p:nvSpPr>
        <p:spPr>
          <a:xfrm>
            <a:off x="628649" y="1109710"/>
            <a:ext cx="8006303" cy="5067254"/>
          </a:xfrm>
        </p:spPr>
        <p:txBody>
          <a:bodyPr/>
          <a:lstStyle/>
          <a:p>
            <a:pPr marL="0" indent="0">
              <a:buNone/>
            </a:pPr>
            <a:r>
              <a:rPr lang="en-US" dirty="0"/>
              <a:t>General Scope of Services:</a:t>
            </a:r>
          </a:p>
          <a:p>
            <a:pPr marL="0" indent="0" algn="just">
              <a:buNone/>
            </a:pPr>
            <a:r>
              <a:rPr lang="en-US" sz="1600" b="1" dirty="0"/>
              <a:t>RFQ-1717 Investment Banking Services: </a:t>
            </a:r>
          </a:p>
          <a:p>
            <a:pPr algn="just"/>
            <a:r>
              <a:rPr lang="en-US" sz="1600" dirty="0"/>
              <a:t>Assist the Port Authority by p</a:t>
            </a:r>
            <a:r>
              <a:rPr lang="en-US" sz="1800" b="0" i="0" u="none" strike="noStrike" baseline="0" dirty="0">
                <a:solidFill>
                  <a:srgbClr val="000000"/>
                </a:solidFill>
                <a:latin typeface="Times New Roman" panose="02020603050405020304" pitchFamily="18" charset="0"/>
              </a:rPr>
              <a:t>roviding specialized underwriting services, particularly for bonds supported by revenues, and with the experience, capabilities and qualified available staff to fulfill the Port Authority’s financing needs. </a:t>
            </a:r>
          </a:p>
          <a:p>
            <a:pPr algn="just"/>
            <a:r>
              <a:rPr lang="en-US" sz="1800" dirty="0">
                <a:solidFill>
                  <a:srgbClr val="000000"/>
                </a:solidFill>
                <a:latin typeface="Times New Roman" panose="02020603050405020304" pitchFamily="18" charset="0"/>
              </a:rPr>
              <a:t>Assist the Port Authority in the area of Public Finance and Bond Underwriting and serve as financial advisor with regard to current or future potential bond refunding or issuance opportunities, the issuance of other debt obligations and/or other financing transactions. </a:t>
            </a:r>
          </a:p>
          <a:p>
            <a:pPr marL="0" indent="0" algn="just">
              <a:buNone/>
            </a:pPr>
            <a:endParaRPr lang="en-US" sz="1600" dirty="0"/>
          </a:p>
          <a:p>
            <a:pPr marL="0" indent="0" algn="just">
              <a:buNone/>
            </a:pPr>
            <a:endParaRPr lang="en-US" dirty="0"/>
          </a:p>
          <a:p>
            <a:pPr marL="0" indent="0" algn="just">
              <a:buNone/>
            </a:pPr>
            <a:endParaRPr lang="en-US" dirty="0"/>
          </a:p>
        </p:txBody>
      </p:sp>
      <p:sp>
        <p:nvSpPr>
          <p:cNvPr id="4" name="Footer Placeholder 3">
            <a:extLst>
              <a:ext uri="{FF2B5EF4-FFF2-40B4-BE49-F238E27FC236}">
                <a16:creationId xmlns:a16="http://schemas.microsoft.com/office/drawing/2014/main" id="{47D8B3B2-CC78-4B51-80B3-07E230CED06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8D57B61-FFDC-457F-87FD-4AC7A32ED76A}"/>
              </a:ext>
            </a:extLst>
          </p:cNvPr>
          <p:cNvSpPr>
            <a:spLocks noGrp="1"/>
          </p:cNvSpPr>
          <p:nvPr>
            <p:ph type="sldNum" sz="quarter" idx="12"/>
          </p:nvPr>
        </p:nvSpPr>
        <p:spPr>
          <a:xfrm>
            <a:off x="8282608" y="6492874"/>
            <a:ext cx="232741" cy="228602"/>
          </a:xfrm>
        </p:spPr>
        <p:txBody>
          <a:bodyPr/>
          <a:lstStyle/>
          <a:p>
            <a:fld id="{BE842882-04B5-E040-9EC8-B755C527F58A}" type="slidenum">
              <a:rPr lang="en-US" smtClean="0"/>
              <a:t>7</a:t>
            </a:fld>
            <a:endParaRPr lang="en-US" dirty="0"/>
          </a:p>
        </p:txBody>
      </p:sp>
    </p:spTree>
    <p:extLst>
      <p:ext uri="{BB962C8B-B14F-4D97-AF65-F5344CB8AC3E}">
        <p14:creationId xmlns:p14="http://schemas.microsoft.com/office/powerpoint/2010/main" val="177925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Arial" panose="020B0604020202020204" pitchFamily="34" charset="0"/>
                <a:cs typeface="Arial" panose="020B0604020202020204" pitchFamily="34" charset="0"/>
              </a:rPr>
              <a:t>RFQ-1717 and RFQ 1718</a:t>
            </a:r>
            <a:endParaRPr lang="en-US" sz="2800" dirty="0"/>
          </a:p>
        </p:txBody>
      </p:sp>
      <p:sp>
        <p:nvSpPr>
          <p:cNvPr id="3" name="Content Placeholder 2"/>
          <p:cNvSpPr>
            <a:spLocks noGrp="1"/>
          </p:cNvSpPr>
          <p:nvPr>
            <p:ph sz="half" idx="1"/>
          </p:nvPr>
        </p:nvSpPr>
        <p:spPr>
          <a:xfrm>
            <a:off x="628649" y="1269507"/>
            <a:ext cx="8006303" cy="4907456"/>
          </a:xfrm>
        </p:spPr>
        <p:txBody>
          <a:bodyPr/>
          <a:lstStyle/>
          <a:p>
            <a:pPr marL="0" indent="0">
              <a:buNone/>
            </a:pPr>
            <a:r>
              <a:rPr lang="en-US" dirty="0"/>
              <a:t>General Scope of Services:</a:t>
            </a:r>
          </a:p>
          <a:p>
            <a:pPr marL="0" indent="0">
              <a:buNone/>
            </a:pPr>
            <a:r>
              <a:rPr lang="en-US" sz="1600" b="1" dirty="0"/>
              <a:t>Public Finance and Bond Counsel:</a:t>
            </a:r>
          </a:p>
          <a:p>
            <a:r>
              <a:rPr lang="en-US" sz="1600" dirty="0">
                <a:latin typeface="+mj-lt"/>
                <a:ea typeface="Times New Roman" panose="02020603050405020304" pitchFamily="18" charset="0"/>
              </a:rPr>
              <a:t>Assist the Port Authority </a:t>
            </a:r>
            <a:r>
              <a:rPr lang="en-US" sz="1600" dirty="0">
                <a:latin typeface="+mj-lt"/>
              </a:rPr>
              <a:t>by providing </a:t>
            </a:r>
            <a:r>
              <a:rPr lang="en-US" sz="1800" b="0" i="0" u="none" strike="noStrike" baseline="0" dirty="0">
                <a:solidFill>
                  <a:srgbClr val="000000"/>
                </a:solidFill>
                <a:latin typeface="Times New Roman" panose="02020603050405020304" pitchFamily="18" charset="0"/>
              </a:rPr>
              <a:t>specialized bond counsel and public finance legal services, particularly in connection with revolving credit facilities, bank loans, equipment financing, and other financing arrangements supported by revenues, and with the experience, capabilities and qualified available staff to fulfill the Port Authority’s public finance legal services needs as outside counsel </a:t>
            </a:r>
            <a:r>
              <a:rPr lang="en-US" sz="1600" dirty="0">
                <a:latin typeface="+mj-lt"/>
              </a:rPr>
              <a:t>matters;</a:t>
            </a:r>
          </a:p>
          <a:p>
            <a:r>
              <a:rPr lang="en-US" sz="1600" dirty="0">
                <a:latin typeface="+mj-lt"/>
              </a:rPr>
              <a:t>Assist the Port Authority </a:t>
            </a:r>
            <a:r>
              <a:rPr lang="en-US" sz="1800" b="0" i="0" u="none" strike="noStrike" baseline="0" dirty="0">
                <a:solidFill>
                  <a:srgbClr val="000000"/>
                </a:solidFill>
                <a:latin typeface="Times New Roman" panose="02020603050405020304" pitchFamily="18" charset="0"/>
              </a:rPr>
              <a:t>in the issuance of debt obligations, including preparation and oversight of proceedings, obtaining required approvals, and preparing all key financing documents. Counsel(s) will be responsible for ensuring that the Port Authority meets all legal requirements and authorizations of the finance offering. Additionally, these legal professionals shall assist with disclosing and analyzing all relevant legal proceedings that have or may have a bearing on the validity of the offering, and shall interpret relevant regulations and laws and assist in structuring the issue. </a:t>
            </a:r>
            <a:endParaRPr lang="en-US" sz="1600" dirty="0">
              <a:latin typeface="+mj-lt"/>
            </a:endParaRPr>
          </a:p>
          <a:p>
            <a:endParaRPr lang="en-US" sz="1600" dirty="0">
              <a:latin typeface="+mj-lt"/>
            </a:endParaRPr>
          </a:p>
          <a:p>
            <a:endParaRPr lang="en-US"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p:txBody>
      </p:sp>
      <p:sp>
        <p:nvSpPr>
          <p:cNvPr id="4" name="Footer Placeholder 3">
            <a:extLst>
              <a:ext uri="{FF2B5EF4-FFF2-40B4-BE49-F238E27FC236}">
                <a16:creationId xmlns:a16="http://schemas.microsoft.com/office/drawing/2014/main" id="{3136CC76-C562-4900-80D4-C1366618D33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532C64E-8421-4326-8301-3BE67CDEE1A1}"/>
              </a:ext>
            </a:extLst>
          </p:cNvPr>
          <p:cNvSpPr>
            <a:spLocks noGrp="1"/>
          </p:cNvSpPr>
          <p:nvPr>
            <p:ph type="sldNum" sz="quarter" idx="12"/>
          </p:nvPr>
        </p:nvSpPr>
        <p:spPr>
          <a:xfrm>
            <a:off x="8295860" y="6492874"/>
            <a:ext cx="219490" cy="228602"/>
          </a:xfrm>
        </p:spPr>
        <p:txBody>
          <a:bodyPr/>
          <a:lstStyle/>
          <a:p>
            <a:fld id="{BE842882-04B5-E040-9EC8-B755C527F58A}" type="slidenum">
              <a:rPr lang="en-US" smtClean="0"/>
              <a:t>8</a:t>
            </a:fld>
            <a:endParaRPr lang="en-US" dirty="0"/>
          </a:p>
        </p:txBody>
      </p:sp>
    </p:spTree>
    <p:extLst>
      <p:ext uri="{BB962C8B-B14F-4D97-AF65-F5344CB8AC3E}">
        <p14:creationId xmlns:p14="http://schemas.microsoft.com/office/powerpoint/2010/main" val="2855819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4467" b="15968"/>
          <a:stretch/>
        </p:blipFill>
        <p:spPr>
          <a:xfrm>
            <a:off x="0" y="-13447"/>
            <a:ext cx="9144000" cy="687144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286" y="138728"/>
            <a:ext cx="831874" cy="816591"/>
          </a:xfrm>
          <a:prstGeom prst="rect">
            <a:avLst/>
          </a:prstGeom>
        </p:spPr>
      </p:pic>
      <p:sp>
        <p:nvSpPr>
          <p:cNvPr id="6" name="Rectangle 5"/>
          <p:cNvSpPr/>
          <p:nvPr/>
        </p:nvSpPr>
        <p:spPr>
          <a:xfrm flipV="1">
            <a:off x="0" y="6494786"/>
            <a:ext cx="9144000" cy="374123"/>
          </a:xfrm>
          <a:prstGeom prst="rect">
            <a:avLst/>
          </a:prstGeom>
          <a:solidFill>
            <a:srgbClr val="A51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p:nvSpPr>
        <p:spPr>
          <a:xfrm>
            <a:off x="2339788" y="1040096"/>
            <a:ext cx="4195483" cy="5024527"/>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p:cNvSpPr txBox="1"/>
          <p:nvPr/>
        </p:nvSpPr>
        <p:spPr>
          <a:xfrm>
            <a:off x="2699206" y="1146363"/>
            <a:ext cx="4054499" cy="715581"/>
          </a:xfrm>
          <a:prstGeom prst="rect">
            <a:avLst/>
          </a:prstGeom>
          <a:noFill/>
        </p:spPr>
        <p:txBody>
          <a:bodyPr wrap="square" rtlCol="0">
            <a:spAutoFit/>
          </a:bodyPr>
          <a:lstStyle/>
          <a:p>
            <a:r>
              <a:rPr lang="en-US" sz="4050" b="1" dirty="0">
                <a:latin typeface="Helvetica Neue Condensed" charset="0"/>
                <a:ea typeface="Helvetica Neue Condensed" charset="0"/>
                <a:cs typeface="Helvetica Neue Condensed" charset="0"/>
              </a:rPr>
              <a:t>THANK YOU</a:t>
            </a:r>
          </a:p>
        </p:txBody>
      </p:sp>
      <p:sp>
        <p:nvSpPr>
          <p:cNvPr id="11" name="Content Placeholder 2"/>
          <p:cNvSpPr txBox="1">
            <a:spLocks/>
          </p:cNvSpPr>
          <p:nvPr/>
        </p:nvSpPr>
        <p:spPr>
          <a:xfrm>
            <a:off x="2712437" y="2195211"/>
            <a:ext cx="3495675" cy="3556000"/>
          </a:xfrm>
          <a:prstGeom prst="rect">
            <a:avLst/>
          </a:prstGeom>
          <a:noFill/>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A51C36"/>
                </a:solidFill>
              </a:rPr>
              <a:t>Procurement Services</a:t>
            </a:r>
          </a:p>
          <a:p>
            <a:pPr marL="0" indent="0" algn="ctr">
              <a:buFont typeface="Arial" panose="020B0604020202020204" pitchFamily="34" charset="0"/>
              <a:buNone/>
            </a:pPr>
            <a:endParaRPr lang="en-US" sz="2300" dirty="0"/>
          </a:p>
          <a:p>
            <a:pPr marL="0" indent="0" algn="ctr">
              <a:buFont typeface="Arial" panose="020B0604020202020204" pitchFamily="34" charset="0"/>
              <a:buNone/>
            </a:pPr>
            <a:endParaRPr lang="en-US" sz="2200" dirty="0"/>
          </a:p>
          <a:p>
            <a:pPr marL="0" indent="0" algn="ctr">
              <a:buFont typeface="Arial" panose="020B0604020202020204" pitchFamily="34" charset="0"/>
              <a:buNone/>
            </a:pPr>
            <a:r>
              <a:rPr lang="en-US" b="1" dirty="0">
                <a:solidFill>
                  <a:srgbClr val="A51C36"/>
                </a:solidFill>
              </a:rPr>
              <a:t>Questions?</a:t>
            </a:r>
          </a:p>
          <a:p>
            <a:pPr marL="0" indent="0" algn="ctr">
              <a:buFont typeface="Arial" panose="020B0604020202020204" pitchFamily="34" charset="0"/>
              <a:buNone/>
            </a:pPr>
            <a:r>
              <a:rPr lang="en-US" sz="2200" dirty="0"/>
              <a:t>713.670.2461</a:t>
            </a:r>
          </a:p>
          <a:p>
            <a:pPr marL="0" indent="0" algn="ctr">
              <a:buFont typeface="Arial" panose="020B0604020202020204" pitchFamily="34" charset="0"/>
              <a:buNone/>
            </a:pPr>
            <a:r>
              <a:rPr lang="en-US" sz="2200" dirty="0"/>
              <a:t>procurement@porthouston.com</a:t>
            </a:r>
          </a:p>
          <a:p>
            <a:pPr marL="0" indent="0" algn="ctr">
              <a:buFont typeface="Arial" panose="020B0604020202020204" pitchFamily="34" charset="0"/>
              <a:buNone/>
            </a:pPr>
            <a:endParaRPr lang="en-US" sz="2100" b="1" dirty="0">
              <a:solidFill>
                <a:schemeClr val="tx1">
                  <a:lumMod val="65000"/>
                  <a:lumOff val="35000"/>
                </a:schemeClr>
              </a:solidFill>
            </a:endParaRPr>
          </a:p>
          <a:p>
            <a:pPr marL="0" indent="0" algn="ctr">
              <a:buFont typeface="Arial" panose="020B0604020202020204" pitchFamily="34" charset="0"/>
              <a:buNone/>
            </a:pPr>
            <a:r>
              <a:rPr lang="en-US" b="1" dirty="0">
                <a:solidFill>
                  <a:srgbClr val="A51C36"/>
                </a:solidFill>
              </a:rPr>
              <a:t>www.PortHouston.com</a:t>
            </a:r>
          </a:p>
          <a:p>
            <a:pPr marL="0" indent="0" algn="ctr">
              <a:buFont typeface="Arial" panose="020B0604020202020204" pitchFamily="34" charset="0"/>
              <a:buNone/>
            </a:pPr>
            <a:r>
              <a:rPr lang="en-US" sz="2100" dirty="0"/>
              <a:t>111 East Loop North</a:t>
            </a:r>
          </a:p>
          <a:p>
            <a:pPr marL="0" indent="0" algn="ctr">
              <a:buFont typeface="Arial" panose="020B0604020202020204" pitchFamily="34" charset="0"/>
              <a:buNone/>
            </a:pPr>
            <a:r>
              <a:rPr lang="en-US" sz="2100" dirty="0"/>
              <a:t>Houston, TX 77029</a:t>
            </a:r>
          </a:p>
          <a:p>
            <a:endParaRPr lang="en-US" dirty="0"/>
          </a:p>
        </p:txBody>
      </p:sp>
    </p:spTree>
    <p:extLst>
      <p:ext uri="{BB962C8B-B14F-4D97-AF65-F5344CB8AC3E}">
        <p14:creationId xmlns:p14="http://schemas.microsoft.com/office/powerpoint/2010/main" val="343114157"/>
      </p:ext>
    </p:extLst>
  </p:cSld>
  <p:clrMapOvr>
    <a:masterClrMapping/>
  </p:clrMapOvr>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7E754A497B9BD41AC2523E827D10014" ma:contentTypeVersion="0" ma:contentTypeDescription="Create a new document." ma:contentTypeScope="" ma:versionID="f4b3bb479b7273dca3b65cfc9a564bfd">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87B976-D5B5-40FB-9546-C0974EB0B46F}">
  <ds:schemaRefs>
    <ds:schemaRef ds:uri="http://schemas.microsoft.com/office/2006/documentManagement/types"/>
    <ds:schemaRef ds:uri="http://schemas.microsoft.com/office/2006/metadata/properties"/>
    <ds:schemaRef ds:uri="http://schemas.openxmlformats.org/package/2006/metadata/core-properties"/>
    <ds:schemaRef ds:uri="http://purl.org/dc/dcmitype/"/>
    <ds:schemaRef ds:uri="http://schemas.microsoft.com/office/infopath/2007/PartnerControls"/>
    <ds:schemaRef ds:uri="http://purl.org/dc/elements/1.1/"/>
    <ds:schemaRef ds:uri="http://www.w3.org/XML/1998/namespace"/>
    <ds:schemaRef ds:uri="http://purl.org/dc/terms/"/>
  </ds:schemaRefs>
</ds:datastoreItem>
</file>

<file path=customXml/itemProps2.xml><?xml version="1.0" encoding="utf-8"?>
<ds:datastoreItem xmlns:ds="http://schemas.openxmlformats.org/officeDocument/2006/customXml" ds:itemID="{9FAFDAA1-9DC0-46DE-ADC9-FD04BC970BF7}">
  <ds:schemaRefs>
    <ds:schemaRef ds:uri="http://schemas.microsoft.com/sharepoint/v3/contenttype/forms"/>
  </ds:schemaRefs>
</ds:datastoreItem>
</file>

<file path=customXml/itemProps3.xml><?xml version="1.0" encoding="utf-8"?>
<ds:datastoreItem xmlns:ds="http://schemas.openxmlformats.org/officeDocument/2006/customXml" ds:itemID="{1BA1ED13-83AF-49C8-A7EE-70120E3B5C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3974</TotalTime>
  <Words>632</Words>
  <Application>Microsoft Office PowerPoint</Application>
  <PresentationFormat>On-screen Show (4:3)</PresentationFormat>
  <Paragraphs>68</Paragraphs>
  <Slides>9</Slides>
  <Notes>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9</vt:i4>
      </vt:variant>
    </vt:vector>
  </HeadingPairs>
  <TitlesOfParts>
    <vt:vector size="17" baseType="lpstr">
      <vt:lpstr>Arial</vt:lpstr>
      <vt:lpstr>Calibri</vt:lpstr>
      <vt:lpstr>Calibri Light</vt:lpstr>
      <vt:lpstr>Helvetica Neue Condensed</vt:lpstr>
      <vt:lpstr>Times New Roman</vt:lpstr>
      <vt:lpstr>2_Office Theme</vt:lpstr>
      <vt:lpstr>1_Office Theme</vt:lpstr>
      <vt:lpstr>Custom Design</vt:lpstr>
      <vt:lpstr>PowerPoint Presentation</vt:lpstr>
      <vt:lpstr>RFQ-1717 and RFQ 1718 RTNET COVERAGE </vt:lpstr>
      <vt:lpstr>RFQ-1717 and RFQ 1718</vt:lpstr>
      <vt:lpstr>RFQ-1717 and RFQ 1718</vt:lpstr>
      <vt:lpstr>RFQ-1717 and RFQ 1718</vt:lpstr>
      <vt:lpstr>RFQ-1717 and RFQ 1718</vt:lpstr>
      <vt:lpstr>RFQ-1717 and RFQ 1718</vt:lpstr>
      <vt:lpstr>RFQ-1717 and RFQ 1718</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Gina Manlove</dc:creator>
  <cp:lastModifiedBy>Conni McMillian</cp:lastModifiedBy>
  <cp:revision>95</cp:revision>
  <cp:lastPrinted>2016-11-28T22:29:29Z</cp:lastPrinted>
  <dcterms:created xsi:type="dcterms:W3CDTF">2016-11-28T16:12:23Z</dcterms:created>
  <dcterms:modified xsi:type="dcterms:W3CDTF">2021-01-30T00:58:00Z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0x01010067E754A497B9BD41AC2523E827D10014</vt:lpwstr>
  </property>
  <property fmtid="{D5CDD505-2E9C-101B-9397-08002B2CF9AE}" pid="3" name="GS_AddingInProgress">
    <vt:lpwstr>True</vt:lpwstr>
  </property>
</Properties>
</file>