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4"/>
    <p:sldMasterId id="2147483672" r:id="rId5"/>
    <p:sldMasterId id="2147483684" r:id="rId6"/>
  </p:sldMasterIdLst>
  <p:notesMasterIdLst>
    <p:notesMasterId r:id="rId27"/>
  </p:notesMasterIdLst>
  <p:handoutMasterIdLst>
    <p:handoutMasterId r:id="rId28"/>
  </p:handoutMasterIdLst>
  <p:sldIdLst>
    <p:sldId id="271" r:id="rId7"/>
    <p:sldId id="383" r:id="rId8"/>
    <p:sldId id="272" r:id="rId9"/>
    <p:sldId id="273" r:id="rId10"/>
    <p:sldId id="279" r:id="rId11"/>
    <p:sldId id="277" r:id="rId12"/>
    <p:sldId id="387" r:id="rId13"/>
    <p:sldId id="362" r:id="rId14"/>
    <p:sldId id="363" r:id="rId15"/>
    <p:sldId id="346" r:id="rId16"/>
    <p:sldId id="314" r:id="rId17"/>
    <p:sldId id="384" r:id="rId18"/>
    <p:sldId id="364" r:id="rId19"/>
    <p:sldId id="347" r:id="rId20"/>
    <p:sldId id="351" r:id="rId21"/>
    <p:sldId id="386" r:id="rId22"/>
    <p:sldId id="365" r:id="rId23"/>
    <p:sldId id="385" r:id="rId24"/>
    <p:sldId id="382" r:id="rId25"/>
    <p:sldId id="263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469"/>
    <a:srgbClr val="A51C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8" autoAdjust="0"/>
    <p:restoredTop sz="94709"/>
  </p:normalViewPr>
  <p:slideViewPr>
    <p:cSldViewPr snapToGrid="0" snapToObjects="1">
      <p:cViewPr varScale="1">
        <p:scale>
          <a:sx n="127" d="100"/>
          <a:sy n="127" d="100"/>
        </p:scale>
        <p:origin x="1368" y="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92BFA-B74B-463B-AA3A-42CFB5FC8F5C}" type="datetimeFigureOut">
              <a:rPr lang="en-US" smtClean="0"/>
              <a:t>11/4/2020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F2799-D21C-493C-B781-1A1B61E20A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2037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74377-948D-4C0B-94B2-FF3F32B127D3}" type="datetimeFigureOut">
              <a:rPr lang="en-US" smtClean="0"/>
              <a:t>11/4/2020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0138D-3943-4173-ABD4-EFF93AE2F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6856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423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042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619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117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379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704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475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092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681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31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846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37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067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978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91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408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344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860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123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667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655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8574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345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5679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395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08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10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78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343025" cy="5811838"/>
          </a:xfrm>
          <a:prstGeom prst="rect">
            <a:avLst/>
          </a:prstGeom>
        </p:spPr>
        <p:txBody>
          <a:bodyPr vert="eaVert"/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179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663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986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57081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5" r:id="rId4"/>
    <p:sldLayoutId id="2147483706" r:id="rId5"/>
    <p:sldLayoutId id="2147483707" r:id="rId6"/>
    <p:sldLayoutId id="2147483708" r:id="rId7"/>
    <p:sldLayoutId id="2147483704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38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83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hyperlink" Target="mailto:smallbusiness@porthouston.com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procurement@porthouston.com" TargetMode="External"/><Relationship Id="rId5" Type="http://schemas.openxmlformats.org/officeDocument/2006/relationships/hyperlink" Target="http://myedmondsnews.com/2018/04/live-in-edmonds-what-do-you-call-yourself/" TargetMode="Externa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mailto:procurement@porthouston.com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209" r="9147" b="28838"/>
          <a:stretch/>
        </p:blipFill>
        <p:spPr>
          <a:xfrm>
            <a:off x="0" y="3023856"/>
            <a:ext cx="9144000" cy="3892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72" b="-1656"/>
          <a:stretch/>
        </p:blipFill>
        <p:spPr>
          <a:xfrm>
            <a:off x="0" y="3384913"/>
            <a:ext cx="9187199" cy="3612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921" y="385396"/>
            <a:ext cx="2143974" cy="21045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876190"/>
            <a:ext cx="9144000" cy="742592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841986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Introductory Meeting for RFQ-1662 Design of Trenchless Tunneling at Turning Basin Terminal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Jessica Shambra  |  Project Manager   |  Project &amp; Construction Management (PCM)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941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489649F-8406-4D93-8871-3B2CD8448E1A}"/>
              </a:ext>
            </a:extLst>
          </p:cNvPr>
          <p:cNvSpPr txBox="1">
            <a:spLocks/>
          </p:cNvSpPr>
          <p:nvPr/>
        </p:nvSpPr>
        <p:spPr>
          <a:xfrm>
            <a:off x="351589" y="290622"/>
            <a:ext cx="7615617" cy="479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prstClr val="black"/>
                </a:solidFill>
              </a:rPr>
              <a:t>Rehabilitation of Container Yard 3 at Barbours Cut Terminal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4E092B-AB93-4964-9C5D-2923FEA1CD1B}"/>
              </a:ext>
            </a:extLst>
          </p:cNvPr>
          <p:cNvSpPr txBox="1"/>
          <p:nvPr/>
        </p:nvSpPr>
        <p:spPr>
          <a:xfrm>
            <a:off x="607772" y="706574"/>
            <a:ext cx="5093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Site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Contractor to Lease space outside Terminal for Laydown Yard &amp; Batch Plant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A4883D-6F5F-4C15-88D0-A1F9BC59E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39" y="1627778"/>
            <a:ext cx="8658971" cy="466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0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D7F5B-0E1A-4D0D-B5BA-49F5367E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816" y="905954"/>
            <a:ext cx="7342528" cy="479563"/>
          </a:xfrm>
        </p:spPr>
        <p:txBody>
          <a:bodyPr/>
          <a:lstStyle/>
          <a:p>
            <a:pPr algn="l"/>
            <a:r>
              <a:rPr lang="en-US" sz="2400" dirty="0"/>
              <a:t>Major Project Components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4E092B-AB93-4964-9C5D-2923FEA1CD1B}"/>
              </a:ext>
            </a:extLst>
          </p:cNvPr>
          <p:cNvSpPr txBox="1"/>
          <p:nvPr/>
        </p:nvSpPr>
        <p:spPr>
          <a:xfrm>
            <a:off x="607773" y="1485739"/>
            <a:ext cx="76146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Demo and Reconstruct Container Yard 3 – 10 acres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Install trench drains, junction boxes and small diameter RCP 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Install 8” &amp; 12” water 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Install 2” sanitary sewer force main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Install 3 high mast lights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Install 48 RTG tie-downs for rubber tire gantry cranes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Install electrical ductbanks from Container Yard 2 to 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Install communications ductbanks from Container Yard 2 to 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Install 18” jointed reinforced (JRC) pavement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Install 18” roller compacted concrete (RCC) pavement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755E799-E268-401E-9C25-045CC4EF5956}"/>
              </a:ext>
            </a:extLst>
          </p:cNvPr>
          <p:cNvSpPr txBox="1">
            <a:spLocks/>
          </p:cNvSpPr>
          <p:nvPr/>
        </p:nvSpPr>
        <p:spPr>
          <a:xfrm>
            <a:off x="351589" y="290622"/>
            <a:ext cx="7615617" cy="479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prstClr val="black"/>
                </a:solidFill>
              </a:rPr>
              <a:t>Rehabilitation of Container Yard 3 at Barbours Cut Terminal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542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489649F-8406-4D93-8871-3B2CD8448E1A}"/>
              </a:ext>
            </a:extLst>
          </p:cNvPr>
          <p:cNvSpPr txBox="1">
            <a:spLocks/>
          </p:cNvSpPr>
          <p:nvPr/>
        </p:nvSpPr>
        <p:spPr>
          <a:xfrm>
            <a:off x="327736" y="290620"/>
            <a:ext cx="7671276" cy="479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prstClr val="black"/>
                </a:solidFill>
              </a:rPr>
              <a:t>Rehabilitation of Container Yard 3 at Barbours Cut Terminal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4E092B-AB93-4964-9C5D-2923FEA1CD1B}"/>
              </a:ext>
            </a:extLst>
          </p:cNvPr>
          <p:cNvSpPr txBox="1"/>
          <p:nvPr/>
        </p:nvSpPr>
        <p:spPr>
          <a:xfrm>
            <a:off x="607773" y="1205850"/>
            <a:ext cx="39642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Demo Pavement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47,000 SY Concrete </a:t>
            </a:r>
            <a:r>
              <a:rPr lang="en-US" dirty="0" err="1"/>
              <a:t>Pvmt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850 SY Asphalt </a:t>
            </a:r>
            <a:r>
              <a:rPr lang="en-US" dirty="0" err="1"/>
              <a:t>Pvmt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Demo 980 LF of Trench Drain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 descr="A picture containing outdoor, side, traffic, street&#10;&#10;Description automatically generated">
            <a:extLst>
              <a:ext uri="{FF2B5EF4-FFF2-40B4-BE49-F238E27FC236}">
                <a16:creationId xmlns:a16="http://schemas.microsoft.com/office/drawing/2014/main" id="{CF9BDA78-8374-43F7-A859-A5A765B4DBF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3761" y="2948556"/>
            <a:ext cx="3720063" cy="2790047"/>
          </a:xfrm>
          <a:prstGeom prst="rect">
            <a:avLst/>
          </a:prstGeom>
        </p:spPr>
      </p:pic>
      <p:pic>
        <p:nvPicPr>
          <p:cNvPr id="10" name="Picture 9" descr="A pile of dirt&#10;&#10;Description automatically generated">
            <a:extLst>
              <a:ext uri="{FF2B5EF4-FFF2-40B4-BE49-F238E27FC236}">
                <a16:creationId xmlns:a16="http://schemas.microsoft.com/office/drawing/2014/main" id="{A26389FA-62F2-4E65-846C-7711ABBF080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0" y="1208595"/>
            <a:ext cx="3871709" cy="29037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C7B285-DDF6-4E97-8452-CA512D79CB6C}"/>
              </a:ext>
            </a:extLst>
          </p:cNvPr>
          <p:cNvSpPr txBox="1"/>
          <p:nvPr/>
        </p:nvSpPr>
        <p:spPr>
          <a:xfrm>
            <a:off x="4541286" y="4165067"/>
            <a:ext cx="42210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Remove existing utilities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8” &amp;  12” Water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2” Sanitary Sewer Force Main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Underground electric and fiber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Cut below subgrade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24 RTG Tie-Down Anchors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4 HMP Foundations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1889CF-6AD1-4061-A2F2-E482FE81920A}"/>
              </a:ext>
            </a:extLst>
          </p:cNvPr>
          <p:cNvSpPr txBox="1"/>
          <p:nvPr/>
        </p:nvSpPr>
        <p:spPr>
          <a:xfrm>
            <a:off x="496458" y="687036"/>
            <a:ext cx="2540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Major Elements</a:t>
            </a:r>
          </a:p>
        </p:txBody>
      </p:sp>
    </p:spTree>
    <p:extLst>
      <p:ext uri="{BB962C8B-B14F-4D97-AF65-F5344CB8AC3E}">
        <p14:creationId xmlns:p14="http://schemas.microsoft.com/office/powerpoint/2010/main" val="2604261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54E092B-AB93-4964-9C5D-2923FEA1CD1B}"/>
              </a:ext>
            </a:extLst>
          </p:cNvPr>
          <p:cNvSpPr txBox="1"/>
          <p:nvPr/>
        </p:nvSpPr>
        <p:spPr>
          <a:xfrm>
            <a:off x="607773" y="1110442"/>
            <a:ext cx="4910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Junction Boxes &amp; Trench Drains</a:t>
            </a:r>
          </a:p>
        </p:txBody>
      </p:sp>
      <p:pic>
        <p:nvPicPr>
          <p:cNvPr id="10" name="Picture 9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15178553-444A-4B23-90F3-885798ECAC5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99587" y="3263032"/>
            <a:ext cx="3502491" cy="262686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365CC4E-ECAE-49DC-A088-CFD579E9DDC5}"/>
              </a:ext>
            </a:extLst>
          </p:cNvPr>
          <p:cNvSpPr txBox="1">
            <a:spLocks/>
          </p:cNvSpPr>
          <p:nvPr/>
        </p:nvSpPr>
        <p:spPr>
          <a:xfrm>
            <a:off x="375442" y="290625"/>
            <a:ext cx="7583812" cy="479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prstClr val="black"/>
                </a:solidFill>
              </a:rPr>
              <a:t>Rehabilitation of Container Yard 3 at Barbours Cut Terminal</a:t>
            </a:r>
            <a:endParaRPr lang="en-US" sz="2000" dirty="0"/>
          </a:p>
        </p:txBody>
      </p:sp>
      <p:pic>
        <p:nvPicPr>
          <p:cNvPr id="16" name="Picture 15" descr="A picture containing outdoor, track, car, parked&#10;&#10;Description automatically generated">
            <a:extLst>
              <a:ext uri="{FF2B5EF4-FFF2-40B4-BE49-F238E27FC236}">
                <a16:creationId xmlns:a16="http://schemas.microsoft.com/office/drawing/2014/main" id="{849B6DC3-AA35-459B-B1A4-EA0827F862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977" y="1592253"/>
            <a:ext cx="2895814" cy="3460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13CADE-FFAE-485D-9E19-BCA03C749CC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58908" y="1796286"/>
            <a:ext cx="4476247" cy="33571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7C21859-F182-4D18-B03F-238AD3F86466}"/>
              </a:ext>
            </a:extLst>
          </p:cNvPr>
          <p:cNvSpPr txBox="1"/>
          <p:nvPr/>
        </p:nvSpPr>
        <p:spPr>
          <a:xfrm>
            <a:off x="496458" y="687036"/>
            <a:ext cx="2540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Major Elements</a:t>
            </a:r>
          </a:p>
        </p:txBody>
      </p:sp>
    </p:spTree>
    <p:extLst>
      <p:ext uri="{BB962C8B-B14F-4D97-AF65-F5344CB8AC3E}">
        <p14:creationId xmlns:p14="http://schemas.microsoft.com/office/powerpoint/2010/main" val="1663878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489649F-8406-4D93-8871-3B2CD8448E1A}"/>
              </a:ext>
            </a:extLst>
          </p:cNvPr>
          <p:cNvSpPr txBox="1">
            <a:spLocks/>
          </p:cNvSpPr>
          <p:nvPr/>
        </p:nvSpPr>
        <p:spPr>
          <a:xfrm>
            <a:off x="375442" y="290625"/>
            <a:ext cx="7583812" cy="479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prstClr val="black"/>
                </a:solidFill>
              </a:rPr>
              <a:t>Rehabilitation of Container Yard 3 at Barbours Cut Terminal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4E092B-AB93-4964-9C5D-2923FEA1CD1B}"/>
              </a:ext>
            </a:extLst>
          </p:cNvPr>
          <p:cNvSpPr txBox="1"/>
          <p:nvPr/>
        </p:nvSpPr>
        <p:spPr>
          <a:xfrm>
            <a:off x="5100255" y="1078630"/>
            <a:ext cx="3224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Mast Pole Foundation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F7C2FB-43BB-4960-932F-3E45D1903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80" y="1473046"/>
            <a:ext cx="3051299" cy="48582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83C73C-8781-4016-92B8-87881AF5C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488" y="1490785"/>
            <a:ext cx="4439692" cy="48961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BA1F37-4420-4533-8674-9B15B67BD476}"/>
              </a:ext>
            </a:extLst>
          </p:cNvPr>
          <p:cNvSpPr txBox="1"/>
          <p:nvPr/>
        </p:nvSpPr>
        <p:spPr>
          <a:xfrm>
            <a:off x="510604" y="1174045"/>
            <a:ext cx="2773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RTG Tie-Down Anchor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27AC8F-653F-4421-9311-FC7CE626417C}"/>
              </a:ext>
            </a:extLst>
          </p:cNvPr>
          <p:cNvSpPr/>
          <p:nvPr/>
        </p:nvSpPr>
        <p:spPr>
          <a:xfrm>
            <a:off x="2878373" y="5406887"/>
            <a:ext cx="826936" cy="262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F46A9A-13EB-4996-A718-7135F677EAA0}"/>
              </a:ext>
            </a:extLst>
          </p:cNvPr>
          <p:cNvSpPr/>
          <p:nvPr/>
        </p:nvSpPr>
        <p:spPr>
          <a:xfrm>
            <a:off x="3212342" y="6078511"/>
            <a:ext cx="445261" cy="33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outdoor, beach, building, kite&#10;&#10;Description automatically generated">
            <a:extLst>
              <a:ext uri="{FF2B5EF4-FFF2-40B4-BE49-F238E27FC236}">
                <a16:creationId xmlns:a16="http://schemas.microsoft.com/office/drawing/2014/main" id="{9C2A093B-35A9-4012-B37D-8BEAB87B69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3482677" y="3871659"/>
            <a:ext cx="2111626" cy="19327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810D387-7772-4460-A93D-A5159AEC138C}"/>
              </a:ext>
            </a:extLst>
          </p:cNvPr>
          <p:cNvSpPr txBox="1"/>
          <p:nvPr/>
        </p:nvSpPr>
        <p:spPr>
          <a:xfrm>
            <a:off x="496458" y="687036"/>
            <a:ext cx="2540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Major Elements</a:t>
            </a:r>
          </a:p>
        </p:txBody>
      </p:sp>
    </p:spTree>
    <p:extLst>
      <p:ext uri="{BB962C8B-B14F-4D97-AF65-F5344CB8AC3E}">
        <p14:creationId xmlns:p14="http://schemas.microsoft.com/office/powerpoint/2010/main" val="1700959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54E092B-AB93-4964-9C5D-2923FEA1CD1B}"/>
              </a:ext>
            </a:extLst>
          </p:cNvPr>
          <p:cNvSpPr txBox="1"/>
          <p:nvPr/>
        </p:nvSpPr>
        <p:spPr>
          <a:xfrm>
            <a:off x="607773" y="1158147"/>
            <a:ext cx="4910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Electric and Communications Ductbank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17C70B-DFF5-4C48-98E6-845F49674299}"/>
              </a:ext>
            </a:extLst>
          </p:cNvPr>
          <p:cNvSpPr txBox="1"/>
          <p:nvPr/>
        </p:nvSpPr>
        <p:spPr>
          <a:xfrm>
            <a:off x="496458" y="687036"/>
            <a:ext cx="2540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Major Elements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E977D8-C237-4C5B-B0D6-6FCA8C165E68}"/>
              </a:ext>
            </a:extLst>
          </p:cNvPr>
          <p:cNvSpPr txBox="1">
            <a:spLocks/>
          </p:cNvSpPr>
          <p:nvPr/>
        </p:nvSpPr>
        <p:spPr>
          <a:xfrm>
            <a:off x="327736" y="288685"/>
            <a:ext cx="7671276" cy="479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prstClr val="black"/>
                </a:solidFill>
              </a:rPr>
              <a:t>Rehabilitation of Container Yard 3 at Barbours Cut Terminal</a:t>
            </a:r>
            <a:endParaRPr lang="en-US" sz="2000" dirty="0"/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E3AA80-DBA4-4ECA-96B3-F11EBF387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09" y="1788211"/>
            <a:ext cx="5204122" cy="457962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B09A7CA-DC6D-44B8-8CE0-605950C6F1C7}"/>
              </a:ext>
            </a:extLst>
          </p:cNvPr>
          <p:cNvSpPr/>
          <p:nvPr/>
        </p:nvSpPr>
        <p:spPr>
          <a:xfrm>
            <a:off x="2817170" y="5033176"/>
            <a:ext cx="776820" cy="1334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DAD467-07C8-4A7F-BEB0-5DEAA65952A2}"/>
              </a:ext>
            </a:extLst>
          </p:cNvPr>
          <p:cNvSpPr/>
          <p:nvPr/>
        </p:nvSpPr>
        <p:spPr>
          <a:xfrm>
            <a:off x="2817170" y="4393666"/>
            <a:ext cx="848381" cy="464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2A00A3-4CEB-4D5B-9C95-04A9D9CE3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167" y="3617843"/>
            <a:ext cx="6007684" cy="274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15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54E092B-AB93-4964-9C5D-2923FEA1CD1B}"/>
              </a:ext>
            </a:extLst>
          </p:cNvPr>
          <p:cNvSpPr txBox="1"/>
          <p:nvPr/>
        </p:nvSpPr>
        <p:spPr>
          <a:xfrm>
            <a:off x="607773" y="1158147"/>
            <a:ext cx="4910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Fiber Routing Plan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17C70B-DFF5-4C48-98E6-845F49674299}"/>
              </a:ext>
            </a:extLst>
          </p:cNvPr>
          <p:cNvSpPr txBox="1"/>
          <p:nvPr/>
        </p:nvSpPr>
        <p:spPr>
          <a:xfrm>
            <a:off x="496458" y="687036"/>
            <a:ext cx="2540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Major Elements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E977D8-C237-4C5B-B0D6-6FCA8C165E68}"/>
              </a:ext>
            </a:extLst>
          </p:cNvPr>
          <p:cNvSpPr txBox="1">
            <a:spLocks/>
          </p:cNvSpPr>
          <p:nvPr/>
        </p:nvSpPr>
        <p:spPr>
          <a:xfrm>
            <a:off x="327736" y="288685"/>
            <a:ext cx="7671276" cy="479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prstClr val="black"/>
                </a:solidFill>
              </a:rPr>
              <a:t>Rehabilitation of Container Yard 3 at Barbours Cut Terminal</a:t>
            </a:r>
            <a:endParaRPr lang="en-US" sz="2000" dirty="0"/>
          </a:p>
          <a:p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4E9DB3-24C7-49B9-B742-416140758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39" y="1679283"/>
            <a:ext cx="5514689" cy="37084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2BE2AD-033E-4ECF-B15D-3ABA61DA5A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7277" y="1681859"/>
            <a:ext cx="3315430" cy="36604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57FAAB-2184-4CB3-BAAF-7B4B5D09BD6D}"/>
              </a:ext>
            </a:extLst>
          </p:cNvPr>
          <p:cNvSpPr txBox="1"/>
          <p:nvPr/>
        </p:nvSpPr>
        <p:spPr>
          <a:xfrm>
            <a:off x="5737610" y="4776190"/>
            <a:ext cx="1256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Secondary Lane Boss </a:t>
            </a:r>
            <a:r>
              <a:rPr lang="en-US" sz="1200" dirty="0" err="1">
                <a:solidFill>
                  <a:srgbClr val="FF0000"/>
                </a:solidFill>
              </a:rPr>
              <a:t>Bldg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56DE55-91D0-4299-ACDB-D9D9A034F4DA}"/>
              </a:ext>
            </a:extLst>
          </p:cNvPr>
          <p:cNvSpPr txBox="1"/>
          <p:nvPr/>
        </p:nvSpPr>
        <p:spPr>
          <a:xfrm>
            <a:off x="1237623" y="2578111"/>
            <a:ext cx="1334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Container Yard 3</a:t>
            </a:r>
          </a:p>
        </p:txBody>
      </p:sp>
    </p:spTree>
    <p:extLst>
      <p:ext uri="{BB962C8B-B14F-4D97-AF65-F5344CB8AC3E}">
        <p14:creationId xmlns:p14="http://schemas.microsoft.com/office/powerpoint/2010/main" val="3796243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489649F-8406-4D93-8871-3B2CD8448E1A}"/>
              </a:ext>
            </a:extLst>
          </p:cNvPr>
          <p:cNvSpPr txBox="1">
            <a:spLocks/>
          </p:cNvSpPr>
          <p:nvPr/>
        </p:nvSpPr>
        <p:spPr>
          <a:xfrm>
            <a:off x="327736" y="288685"/>
            <a:ext cx="7671276" cy="479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prstClr val="black"/>
                </a:solidFill>
              </a:rPr>
              <a:t>Rehabilitation of Container Yard 3 at Barbours Cut Terminal</a:t>
            </a:r>
            <a:endParaRPr lang="en-US" sz="2000" dirty="0"/>
          </a:p>
          <a:p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4E092B-AB93-4964-9C5D-2923FEA1CD1B}"/>
              </a:ext>
            </a:extLst>
          </p:cNvPr>
          <p:cNvSpPr txBox="1"/>
          <p:nvPr/>
        </p:nvSpPr>
        <p:spPr>
          <a:xfrm>
            <a:off x="4452729" y="1778349"/>
            <a:ext cx="4635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Jointed Reinforced Concrete (JRC) Paving</a:t>
            </a:r>
          </a:p>
        </p:txBody>
      </p:sp>
      <p:pic>
        <p:nvPicPr>
          <p:cNvPr id="4" name="Picture 3" descr="A picture containing building, holding, brick, person&#10;&#10;Description automatically generated">
            <a:extLst>
              <a:ext uri="{FF2B5EF4-FFF2-40B4-BE49-F238E27FC236}">
                <a16:creationId xmlns:a16="http://schemas.microsoft.com/office/drawing/2014/main" id="{AE69238C-D24E-44DC-8AB7-A8C36CDC43B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48276" y="2688450"/>
            <a:ext cx="3959087" cy="29693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C0BDF5-F49E-4838-9209-DADE9872A853}"/>
              </a:ext>
            </a:extLst>
          </p:cNvPr>
          <p:cNvSpPr txBox="1"/>
          <p:nvPr/>
        </p:nvSpPr>
        <p:spPr>
          <a:xfrm>
            <a:off x="285797" y="1056098"/>
            <a:ext cx="457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Roller Compacted Concrete (RCC) Paving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287C92-4A2A-4823-B819-8B176692130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895" y="1452772"/>
            <a:ext cx="3989340" cy="29920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229930-FC93-4A23-BEFB-6DE2D80336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1602" y="4023789"/>
            <a:ext cx="3618890" cy="240980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84D4210-47D2-40BA-AC3F-4BAD9D71508C}"/>
              </a:ext>
            </a:extLst>
          </p:cNvPr>
          <p:cNvSpPr txBox="1"/>
          <p:nvPr/>
        </p:nvSpPr>
        <p:spPr>
          <a:xfrm>
            <a:off x="496458" y="687036"/>
            <a:ext cx="2540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Major Elements</a:t>
            </a:r>
          </a:p>
        </p:txBody>
      </p:sp>
    </p:spTree>
    <p:extLst>
      <p:ext uri="{BB962C8B-B14F-4D97-AF65-F5344CB8AC3E}">
        <p14:creationId xmlns:p14="http://schemas.microsoft.com/office/powerpoint/2010/main" val="2590713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54E092B-AB93-4964-9C5D-2923FEA1CD1B}"/>
              </a:ext>
            </a:extLst>
          </p:cNvPr>
          <p:cNvSpPr txBox="1"/>
          <p:nvPr/>
        </p:nvSpPr>
        <p:spPr>
          <a:xfrm>
            <a:off x="491765" y="1260507"/>
            <a:ext cx="4910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Pavement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17C70B-DFF5-4C48-98E6-845F49674299}"/>
              </a:ext>
            </a:extLst>
          </p:cNvPr>
          <p:cNvSpPr txBox="1"/>
          <p:nvPr/>
        </p:nvSpPr>
        <p:spPr>
          <a:xfrm>
            <a:off x="496458" y="687036"/>
            <a:ext cx="2540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Major Elements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E977D8-C237-4C5B-B0D6-6FCA8C165E68}"/>
              </a:ext>
            </a:extLst>
          </p:cNvPr>
          <p:cNvSpPr txBox="1">
            <a:spLocks/>
          </p:cNvSpPr>
          <p:nvPr/>
        </p:nvSpPr>
        <p:spPr>
          <a:xfrm>
            <a:off x="327736" y="288685"/>
            <a:ext cx="7671276" cy="479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prstClr val="black"/>
                </a:solidFill>
              </a:rPr>
              <a:t>Rehabilitation of Container Yard 3 at Barbours Cut Terminal</a:t>
            </a:r>
            <a:endParaRPr lang="en-US" sz="2000" dirty="0"/>
          </a:p>
          <a:p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520A0A-516D-4801-9514-FA9E0C842A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238" y="3609590"/>
            <a:ext cx="3698724" cy="27833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05F200-6A5A-485A-8FD8-E09B65EDF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866" y="3574892"/>
            <a:ext cx="3698724" cy="2818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4F0A0C-DB9C-48C4-B0EA-99938B85A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826" y="1583165"/>
            <a:ext cx="5681764" cy="18498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59D09D-AE2E-4868-9076-A2DCA230B3D0}"/>
              </a:ext>
            </a:extLst>
          </p:cNvPr>
          <p:cNvSpPr/>
          <p:nvPr/>
        </p:nvSpPr>
        <p:spPr>
          <a:xfrm>
            <a:off x="7862131" y="3349951"/>
            <a:ext cx="461473" cy="179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CC2E91-BDE2-43DE-AF72-14F1FD200661}"/>
              </a:ext>
            </a:extLst>
          </p:cNvPr>
          <p:cNvSpPr txBox="1"/>
          <p:nvPr/>
        </p:nvSpPr>
        <p:spPr>
          <a:xfrm>
            <a:off x="496458" y="1583165"/>
            <a:ext cx="18395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16,300 SY JRC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30,700 SY RCC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281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31542-BE63-4951-B92F-5B4EDDC48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960" y="1175801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Questions &amp; Answers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2EBB91-9A1E-46FA-8F8B-6F82EE08494C}"/>
              </a:ext>
            </a:extLst>
          </p:cNvPr>
          <p:cNvSpPr/>
          <p:nvPr/>
        </p:nvSpPr>
        <p:spPr>
          <a:xfrm>
            <a:off x="639130" y="4758869"/>
            <a:ext cx="39328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2971800" algn="ctr"/>
                <a:tab pos="5943600" algn="r"/>
              </a:tabLst>
            </a:pPr>
            <a:r>
              <a:rPr lang="en-US" b="1" dirty="0">
                <a:ea typeface="Calibri" panose="020F0502020204030204" pitchFamily="34" charset="0"/>
                <a:cs typeface="Arial" panose="020B0604020202020204" pitchFamily="34" charset="0"/>
              </a:rPr>
              <a:t>Port Houston</a:t>
            </a:r>
          </a:p>
          <a:p>
            <a:pPr algn="ctr">
              <a:tabLst>
                <a:tab pos="2971800" algn="ctr"/>
                <a:tab pos="5943600" algn="r"/>
              </a:tabLst>
            </a:pPr>
            <a: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ea typeface="Calibri" panose="020F0502020204030204" pitchFamily="34" charset="0"/>
                <a:cs typeface="Arial" panose="020B0604020202020204" pitchFamily="34" charset="0"/>
              </a:rPr>
              <a:t>Small Business Program</a:t>
            </a:r>
            <a:r>
              <a:rPr lang="en-US" dirty="0"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</a:p>
          <a:p>
            <a:pPr algn="ctr">
              <a:tabLst>
                <a:tab pos="2971800" algn="ctr"/>
                <a:tab pos="5943600" algn="r"/>
              </a:tabLst>
            </a:pPr>
            <a:r>
              <a:rPr lang="en-US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ea typeface="Calibri" panose="020F0502020204030204" pitchFamily="34" charset="0"/>
                <a:cs typeface="Arial" panose="020B0604020202020204" pitchFamily="34" charset="0"/>
              </a:rPr>
              <a:t>Phone: 713-670-2400</a:t>
            </a:r>
            <a:endParaRPr lang="en-US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u="sng" dirty="0">
                <a:solidFill>
                  <a:srgbClr val="0563C1"/>
                </a:solidFill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smallbusiness@porthouston.com</a:t>
            </a:r>
            <a:endParaRPr lang="en-US" dirty="0"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F77EDC1-86B7-4963-B7F7-0F16FC5D6BC5}"/>
                  </a:ext>
                </a:extLst>
              </p:cNvPr>
              <p:cNvSpPr txBox="1"/>
              <p:nvPr/>
            </p:nvSpPr>
            <p:spPr>
              <a:xfrm>
                <a:off x="4262966" y="2974019"/>
                <a:ext cx="40668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F77EDC1-86B7-4963-B7F7-0F16FC5D6B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2966" y="2974019"/>
                <a:ext cx="406688" cy="276999"/>
              </a:xfrm>
              <a:prstGeom prst="rect">
                <a:avLst/>
              </a:prstGeom>
              <a:blipFill>
                <a:blip r:embed="rId3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657C3BB3-1B9E-4209-BAFF-B76F91B524E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778711" y="1578034"/>
            <a:ext cx="3162670" cy="31626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755CD2-B064-4055-A89E-BEAB65486332}"/>
              </a:ext>
            </a:extLst>
          </p:cNvPr>
          <p:cNvSpPr/>
          <p:nvPr/>
        </p:nvSpPr>
        <p:spPr>
          <a:xfrm>
            <a:off x="0" y="6482151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ACF061-1AB7-4FA1-848E-2DA7022D6EC4}"/>
              </a:ext>
            </a:extLst>
          </p:cNvPr>
          <p:cNvSpPr/>
          <p:nvPr/>
        </p:nvSpPr>
        <p:spPr>
          <a:xfrm>
            <a:off x="4923042" y="4758869"/>
            <a:ext cx="37802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2971800" algn="ctr"/>
                <a:tab pos="5943600" algn="r"/>
              </a:tabLst>
            </a:pPr>
            <a:r>
              <a:rPr lang="en-US" b="1" dirty="0">
                <a:latin typeface="Arial" panose="020B0604020202020204" pitchFamily="34" charset="0"/>
              </a:rPr>
              <a:t>Port Houston</a:t>
            </a:r>
          </a:p>
          <a:p>
            <a:pPr algn="ctr">
              <a:tabLst>
                <a:tab pos="2971800" algn="ctr"/>
                <a:tab pos="5943600" algn="r"/>
              </a:tabLst>
            </a:pPr>
            <a:r>
              <a:rPr lang="en-US" b="1" dirty="0">
                <a:latin typeface="Arial" panose="020B0604020202020204" pitchFamily="34" charset="0"/>
              </a:rPr>
              <a:t>Procurement Services</a:t>
            </a:r>
          </a:p>
          <a:p>
            <a:pPr algn="ctr">
              <a:tabLst>
                <a:tab pos="2971800" algn="ctr"/>
                <a:tab pos="5943600" algn="r"/>
              </a:tabLst>
            </a:pPr>
            <a:r>
              <a:rPr lang="en-US" b="1" dirty="0">
                <a:latin typeface="Arial" panose="020B0604020202020204" pitchFamily="34" charset="0"/>
              </a:rPr>
              <a:t>Phone: 713-670-2464</a:t>
            </a:r>
          </a:p>
          <a:p>
            <a:pPr algn="ctr">
              <a:tabLst>
                <a:tab pos="2971800" algn="ctr"/>
                <a:tab pos="5943600" algn="r"/>
              </a:tabLst>
            </a:pPr>
            <a:r>
              <a:rPr lang="en-US" b="1" dirty="0">
                <a:latin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hlinkClick r:id="rId6"/>
              </a:rPr>
              <a:t>procurement@porthouston.com</a:t>
            </a:r>
            <a:endParaRPr lang="en-US" b="1" dirty="0"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5585D3-CD12-4DE0-BE90-CC7CA8DC595D}"/>
              </a:ext>
            </a:extLst>
          </p:cNvPr>
          <p:cNvSpPr txBox="1"/>
          <p:nvPr/>
        </p:nvSpPr>
        <p:spPr>
          <a:xfrm>
            <a:off x="8198224" y="6581001"/>
            <a:ext cx="945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Slide 13</a:t>
            </a:r>
          </a:p>
        </p:txBody>
      </p:sp>
    </p:spTree>
    <p:extLst>
      <p:ext uri="{BB962C8B-B14F-4D97-AF65-F5344CB8AC3E}">
        <p14:creationId xmlns:p14="http://schemas.microsoft.com/office/powerpoint/2010/main" val="515213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791" y="365126"/>
            <a:ext cx="8263559" cy="524917"/>
          </a:xfrm>
        </p:spPr>
        <p:txBody>
          <a:bodyPr/>
          <a:lstStyle/>
          <a:p>
            <a:pPr algn="ctr"/>
            <a:r>
              <a:rPr lang="en-US" sz="2800" dirty="0"/>
              <a:t>Preliminary Meeting House Rules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51848"/>
            <a:ext cx="8025156" cy="482893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Attendees will begin the meeting in listen-only mode.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There will be a Q&amp;A session at the end of today’s presentation.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If you have any questions during the presentation, you may submit your Questions through the WebEx chat feature and they will be addressed at the end of the presentation.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This session is being recorded and will be sent out to all registered attendees.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986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3447"/>
            <a:ext cx="9144000" cy="6871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86" y="138728"/>
            <a:ext cx="831874" cy="8165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V="1">
            <a:off x="0" y="6494786"/>
            <a:ext cx="9144000" cy="374123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/>
          <p:cNvSpPr/>
          <p:nvPr/>
        </p:nvSpPr>
        <p:spPr>
          <a:xfrm>
            <a:off x="2339788" y="1040096"/>
            <a:ext cx="4195483" cy="502452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2699206" y="1146363"/>
            <a:ext cx="40544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THANK YOU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339788" y="2195211"/>
            <a:ext cx="4195483" cy="3556000"/>
          </a:xfrm>
          <a:prstGeom prst="rect">
            <a:avLst/>
          </a:prstGeom>
          <a:noFill/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600" b="1" dirty="0">
                <a:solidFill>
                  <a:srgbClr val="A51C36"/>
                </a:solidFill>
              </a:rPr>
              <a:t>Derek Garrett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/>
              <a:t>Project Manager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/>
              <a:t>Port Houston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b="1" dirty="0">
              <a:solidFill>
                <a:srgbClr val="A51C36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A51C36"/>
                </a:solidFill>
              </a:rPr>
              <a:t>www.PortHouston.com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/>
              <a:t>111 East Loop North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/>
              <a:t>Houston, TX 77029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14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82151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TextBox 4"/>
          <p:cNvSpPr txBox="1"/>
          <p:nvPr/>
        </p:nvSpPr>
        <p:spPr>
          <a:xfrm>
            <a:off x="7124700" y="6566928"/>
            <a:ext cx="177545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25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WELCOME MESSAGE  | 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537729" y="1394779"/>
            <a:ext cx="1703931" cy="2102259"/>
            <a:chOff x="4683362" y="793161"/>
            <a:chExt cx="2098211" cy="2588712"/>
          </a:xfrm>
        </p:grpSpPr>
        <p:pic>
          <p:nvPicPr>
            <p:cNvPr id="11" name="Picture 10" descr="Corgey_Dean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8474" y="793161"/>
              <a:ext cx="1620125" cy="225197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683362" y="3116576"/>
              <a:ext cx="2098211" cy="2652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Dean E. Corgey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592792" y="3695784"/>
            <a:ext cx="1888796" cy="2077513"/>
            <a:chOff x="6426258" y="793158"/>
            <a:chExt cx="2277387" cy="2504935"/>
          </a:xfrm>
        </p:grpSpPr>
        <p:pic>
          <p:nvPicPr>
            <p:cNvPr id="14" name="Picture 13" descr="DonCarlos_Stephen.jpg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6661089" y="793158"/>
              <a:ext cx="1588298" cy="220508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426258" y="3038324"/>
              <a:ext cx="2277387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Stephen H. DonCarlos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539625" y="1394779"/>
            <a:ext cx="1595120" cy="2094892"/>
            <a:chOff x="1420093" y="3485699"/>
            <a:chExt cx="1920985" cy="2522857"/>
          </a:xfrm>
        </p:grpSpPr>
        <p:pic>
          <p:nvPicPr>
            <p:cNvPr id="17" name="Picture 16" descr="Fitzgerald_Clyde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5743" y="3485699"/>
              <a:ext cx="1586393" cy="220508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20093" y="5749099"/>
              <a:ext cx="1920985" cy="2594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Clyde Fitzgerald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635657" y="3674473"/>
            <a:ext cx="1313216" cy="2080242"/>
            <a:chOff x="4957125" y="3485392"/>
            <a:chExt cx="1586393" cy="2512979"/>
          </a:xfrm>
        </p:grpSpPr>
        <p:pic>
          <p:nvPicPr>
            <p:cNvPr id="23" name="Picture 22" descr="Mease_Roy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7125" y="3485392"/>
              <a:ext cx="1583111" cy="220052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957125" y="5738110"/>
              <a:ext cx="1586393" cy="2602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Roy D. Mease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814574" y="4596391"/>
            <a:ext cx="24356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Rick Campos</a:t>
            </a:r>
          </a:p>
          <a:p>
            <a:pPr algn="ctr"/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Chairman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6977" y="432338"/>
            <a:ext cx="618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Port Commission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BBFF40B4-957E-4A2A-AE94-67204F066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9213" y="1388822"/>
            <a:ext cx="2435657" cy="304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148AFFB-4D8F-4AC4-A64C-153CB79C5F1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7663" y="3712757"/>
            <a:ext cx="1317286" cy="18265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CF9E6E9-3A48-482D-A6B2-6ADE613B4D49}"/>
              </a:ext>
            </a:extLst>
          </p:cNvPr>
          <p:cNvSpPr/>
          <p:nvPr/>
        </p:nvSpPr>
        <p:spPr>
          <a:xfrm>
            <a:off x="7325925" y="5646993"/>
            <a:ext cx="23165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Wendy Montoya </a:t>
            </a:r>
          </a:p>
          <a:p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Cloonan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3CB3E59-CA5A-4864-AE00-6D0EA6154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7662" y="1394779"/>
            <a:ext cx="1317287" cy="182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9382287-26C1-4E38-A172-4F439228B434}"/>
              </a:ext>
            </a:extLst>
          </p:cNvPr>
          <p:cNvSpPr txBox="1"/>
          <p:nvPr/>
        </p:nvSpPr>
        <p:spPr>
          <a:xfrm>
            <a:off x="7214869" y="3293097"/>
            <a:ext cx="159512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Cheryl D.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Creuzot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748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39027"/>
            <a:ext cx="8025156" cy="482893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AGENDA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Introductions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Procurement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Project Scope Review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Questions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9ACD04B-CF78-4A3D-A3F0-4DFCAAF34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443295" cy="603596"/>
          </a:xfrm>
        </p:spPr>
        <p:txBody>
          <a:bodyPr/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RFQ-1662 Design of Trenchless Tunneling at Turning Basin  Terminal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73004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9974" y="1319753"/>
            <a:ext cx="8185412" cy="4351338"/>
          </a:xfrm>
        </p:spPr>
        <p:txBody>
          <a:bodyPr anchor="t"/>
          <a:lstStyle/>
          <a:p>
            <a:pPr marL="0" indent="0">
              <a:buNone/>
            </a:pPr>
            <a:r>
              <a:rPr lang="en-US" b="1" u="sng" dirty="0"/>
              <a:t>Procurement:</a:t>
            </a:r>
          </a:p>
          <a:p>
            <a:r>
              <a:rPr lang="en-US" dirty="0"/>
              <a:t>No Contact Period-no communication between interested vendors and PHA staff upon the release of the solicitation</a:t>
            </a:r>
          </a:p>
          <a:p>
            <a:pPr lvl="1"/>
            <a:r>
              <a:rPr lang="en-US" dirty="0"/>
              <a:t>Technical questions should be submitted via BuySpeed</a:t>
            </a:r>
          </a:p>
          <a:p>
            <a:pPr lvl="1"/>
            <a:r>
              <a:rPr lang="en-US" dirty="0"/>
              <a:t>Proposal submittal questions should be submitted to: </a:t>
            </a:r>
            <a:r>
              <a:rPr lang="en-US" dirty="0">
                <a:hlinkClick r:id="rId2"/>
              </a:rPr>
              <a:t>procurement@porthouston.com</a:t>
            </a:r>
            <a:r>
              <a:rPr lang="en-US" dirty="0"/>
              <a:t> </a:t>
            </a:r>
          </a:p>
          <a:p>
            <a:r>
              <a:rPr lang="en-US" dirty="0"/>
              <a:t>Do not be late!  Responses are due no later than 11 a.m. on the date specified!</a:t>
            </a:r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0FBF8AF-DD35-451E-9D6F-0BBF2D55A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443295" cy="603596"/>
          </a:xfrm>
        </p:spPr>
        <p:txBody>
          <a:bodyPr/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RFQ-1662 Design of Trenchless Tunneling at Turning Basin  Terminal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53300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9974" y="1319753"/>
            <a:ext cx="8185412" cy="4351338"/>
          </a:xfrm>
        </p:spPr>
        <p:txBody>
          <a:bodyPr anchor="t"/>
          <a:lstStyle/>
          <a:p>
            <a:pPr marL="0" indent="0">
              <a:buNone/>
            </a:pPr>
            <a:r>
              <a:rPr lang="en-US" b="1" u="sng" dirty="0"/>
              <a:t>Procurement Continued:</a:t>
            </a:r>
          </a:p>
          <a:p>
            <a:r>
              <a:rPr lang="en-US" dirty="0"/>
              <a:t>Proposers submit their proposals electronically via email to: </a:t>
            </a:r>
          </a:p>
          <a:p>
            <a:pPr marL="0" indent="0">
              <a:buNone/>
            </a:pPr>
            <a:r>
              <a:rPr lang="en-US" dirty="0"/>
              <a:t>   Procurementproposals@porthouston.com</a:t>
            </a:r>
          </a:p>
          <a:p>
            <a:r>
              <a:rPr lang="en-US" dirty="0"/>
              <a:t>Proposals Due-December 2, 2020</a:t>
            </a:r>
          </a:p>
          <a:p>
            <a:r>
              <a:rPr lang="en-US" dirty="0"/>
              <a:t>Anticipated Award Date-January 26, 2020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CEFFC21-5234-464F-853C-2565F49E7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443295" cy="603596"/>
          </a:xfrm>
        </p:spPr>
        <p:txBody>
          <a:bodyPr/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RFQ-1662 Design of Trenchless Tunneling at Turning Basin  Terminal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63631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9974" y="1319753"/>
            <a:ext cx="8185412" cy="4351338"/>
          </a:xfrm>
        </p:spPr>
        <p:txBody>
          <a:bodyPr anchor="t"/>
          <a:lstStyle/>
          <a:p>
            <a:pPr marL="0" indent="0">
              <a:buNone/>
            </a:pPr>
            <a:r>
              <a:rPr lang="en-US" b="1" u="sng" dirty="0"/>
              <a:t>Evaluation Criteria: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CEFFC21-5234-464F-853C-2565F49E7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443295" cy="603596"/>
          </a:xfrm>
        </p:spPr>
        <p:txBody>
          <a:bodyPr/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RFQ-1662 Design of Trenchless Tunneling at Turning Basin  Terminal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94721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489649F-8406-4D93-8871-3B2CD8448E1A}"/>
              </a:ext>
            </a:extLst>
          </p:cNvPr>
          <p:cNvSpPr txBox="1">
            <a:spLocks/>
          </p:cNvSpPr>
          <p:nvPr/>
        </p:nvSpPr>
        <p:spPr>
          <a:xfrm>
            <a:off x="295932" y="290626"/>
            <a:ext cx="7734887" cy="479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prstClr val="black"/>
                </a:solidFill>
              </a:rPr>
              <a:t>Rehabilitation of Container Yard 3 at Barbours Cut Terminal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1D01D2-10C8-4A46-8370-F671BCF25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46" y="1546311"/>
            <a:ext cx="8787061" cy="47790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5639C1-17AB-4035-8769-F1A91DA89444}"/>
              </a:ext>
            </a:extLst>
          </p:cNvPr>
          <p:cNvSpPr txBox="1"/>
          <p:nvPr/>
        </p:nvSpPr>
        <p:spPr>
          <a:xfrm>
            <a:off x="3333784" y="3121573"/>
            <a:ext cx="1182413" cy="246221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Container Yard 3</a:t>
            </a: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A2902814-09E0-4294-B0F3-2A92B74BDB69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4516197" y="3230837"/>
            <a:ext cx="588366" cy="369613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11482F0-855B-4F10-97A2-6E3E804B5EBC}"/>
              </a:ext>
            </a:extLst>
          </p:cNvPr>
          <p:cNvSpPr txBox="1"/>
          <p:nvPr/>
        </p:nvSpPr>
        <p:spPr>
          <a:xfrm>
            <a:off x="4571376" y="5099598"/>
            <a:ext cx="1215991" cy="246221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Barbours Cut Blvd</a:t>
            </a:r>
          </a:p>
        </p:txBody>
      </p:sp>
      <p:cxnSp>
        <p:nvCxnSpPr>
          <p:cNvPr id="19" name="Connector: Elbow 10">
            <a:extLst>
              <a:ext uri="{FF2B5EF4-FFF2-40B4-BE49-F238E27FC236}">
                <a16:creationId xmlns:a16="http://schemas.microsoft.com/office/drawing/2014/main" id="{E7BC63D0-369B-48B9-8F38-FEBE26F89EB9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5787367" y="4479925"/>
            <a:ext cx="295933" cy="742784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ED54864-179A-4204-AD25-DFD73FB457C2}"/>
              </a:ext>
            </a:extLst>
          </p:cNvPr>
          <p:cNvSpPr txBox="1"/>
          <p:nvPr/>
        </p:nvSpPr>
        <p:spPr>
          <a:xfrm>
            <a:off x="607774" y="975267"/>
            <a:ext cx="35905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Project 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708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489649F-8406-4D93-8871-3B2CD8448E1A}"/>
              </a:ext>
            </a:extLst>
          </p:cNvPr>
          <p:cNvSpPr txBox="1">
            <a:spLocks/>
          </p:cNvSpPr>
          <p:nvPr/>
        </p:nvSpPr>
        <p:spPr>
          <a:xfrm>
            <a:off x="327736" y="290620"/>
            <a:ext cx="7671276" cy="479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prstClr val="black"/>
                </a:solidFill>
              </a:rPr>
              <a:t>Rehabilitation of Container Yard 3 at Barbours Cut Terminal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4E092B-AB93-4964-9C5D-2923FEA1CD1B}"/>
              </a:ext>
            </a:extLst>
          </p:cNvPr>
          <p:cNvSpPr txBox="1"/>
          <p:nvPr/>
        </p:nvSpPr>
        <p:spPr>
          <a:xfrm>
            <a:off x="607774" y="975267"/>
            <a:ext cx="35905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Project Limits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4" name="Picture 13" descr="Diagram, engineering drawing&#10;&#10;Description automatically generated">
            <a:extLst>
              <a:ext uri="{FF2B5EF4-FFF2-40B4-BE49-F238E27FC236}">
                <a16:creationId xmlns:a16="http://schemas.microsoft.com/office/drawing/2014/main" id="{9F42D6D2-12CF-46C7-B078-1D4AD8B300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974" y="1488385"/>
            <a:ext cx="8817997" cy="48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68996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9EDF89D6BE064389B093E9459DA5F4" ma:contentTypeVersion="11" ma:contentTypeDescription="Create a new document." ma:contentTypeScope="" ma:versionID="8e6d5908751c4619f1da1a4c654b3f40">
  <xsd:schema xmlns:xsd="http://www.w3.org/2001/XMLSchema" xmlns:xs="http://www.w3.org/2001/XMLSchema" xmlns:p="http://schemas.microsoft.com/office/2006/metadata/properties" xmlns:ns3="75b218ac-de7a-4728-a502-fed778a566c7" xmlns:ns4="e2fe2728-ccfb-4ad2-b5ca-f92e5a86e8d6" targetNamespace="http://schemas.microsoft.com/office/2006/metadata/properties" ma:root="true" ma:fieldsID="9230e7f5a80ff16ce7e65131efe8d41b" ns3:_="" ns4:_="">
    <xsd:import namespace="75b218ac-de7a-4728-a502-fed778a566c7"/>
    <xsd:import namespace="e2fe2728-ccfb-4ad2-b5ca-f92e5a86e8d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b218ac-de7a-4728-a502-fed778a566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fe2728-ccfb-4ad2-b5ca-f92e5a86e8d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887B976-D5B5-40FB-9546-C0974EB0B46F}">
  <ds:schemaRefs>
    <ds:schemaRef ds:uri="http://schemas.microsoft.com/office/2006/metadata/properties"/>
    <ds:schemaRef ds:uri="http://purl.org/dc/elements/1.1/"/>
    <ds:schemaRef ds:uri="e2fe2728-ccfb-4ad2-b5ca-f92e5a86e8d6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75b218ac-de7a-4728-a502-fed778a566c7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FAFDAA1-9DC0-46DE-ADC9-FD04BC970BF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0A264AA-56D0-4C0F-BA6C-15567BDA68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b218ac-de7a-4728-a502-fed778a566c7"/>
    <ds:schemaRef ds:uri="e2fe2728-ccfb-4ad2-b5ca-f92e5a86e8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15036</TotalTime>
  <Words>637</Words>
  <Application>Microsoft Office PowerPoint</Application>
  <PresentationFormat>On-screen Show (4:3)</PresentationFormat>
  <Paragraphs>116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Helvetica Neue</vt:lpstr>
      <vt:lpstr>Helvetica Neue Condensed</vt:lpstr>
      <vt:lpstr>2_Office Theme</vt:lpstr>
      <vt:lpstr>1_Office Theme</vt:lpstr>
      <vt:lpstr>Custom Design</vt:lpstr>
      <vt:lpstr>PowerPoint Presentation</vt:lpstr>
      <vt:lpstr>Preliminary Meeting House Rules </vt:lpstr>
      <vt:lpstr>PowerPoint Presentation</vt:lpstr>
      <vt:lpstr>RFQ-1662 Design of Trenchless Tunneling at Turning Basin  Terminal</vt:lpstr>
      <vt:lpstr>RFQ-1662 Design of Trenchless Tunneling at Turning Basin  Terminal</vt:lpstr>
      <vt:lpstr>RFQ-1662 Design of Trenchless Tunneling at Turning Basin  Terminal</vt:lpstr>
      <vt:lpstr>RFQ-1662 Design of Trenchless Tunneling at Turning Basin  Terminal</vt:lpstr>
      <vt:lpstr>PowerPoint Presentation</vt:lpstr>
      <vt:lpstr>PowerPoint Presentation</vt:lpstr>
      <vt:lpstr>PowerPoint Presentation</vt:lpstr>
      <vt:lpstr>Major Project Components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 &amp; Answers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Gina Manlove</dc:creator>
  <cp:lastModifiedBy>Conni McMillian</cp:lastModifiedBy>
  <cp:revision>180</cp:revision>
  <cp:lastPrinted>2016-11-28T22:29:29Z</cp:lastPrinted>
  <dcterms:created xsi:type="dcterms:W3CDTF">2016-11-28T16:12:23Z</dcterms:created>
  <dcterms:modified xsi:type="dcterms:W3CDTF">2020-11-04T22:37:20Z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0x010100E29EDF89D6BE064389B093E9459DA5F4</vt:lpwstr>
  </property>
  <property fmtid="{D5CDD505-2E9C-101B-9397-08002B2CF9AE}" pid="3" name="GS_AddingInProgress">
    <vt:lpwstr>False</vt:lpwstr>
  </property>
  <property fmtid="{D5CDD505-2E9C-101B-9397-08002B2CF9AE}" pid="4" name="Order">
    <vt:r8>7300</vt:r8>
  </property>
</Properties>
</file>