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689" r:id="rId4"/>
    <p:sldId id="697" r:id="rId5"/>
    <p:sldId id="698" r:id="rId6"/>
    <p:sldId id="693" r:id="rId7"/>
    <p:sldId id="258" r:id="rId8"/>
    <p:sldId id="699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3767"/>
    <a:srgbClr val="A51D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2949" autoAdjust="0"/>
  </p:normalViewPr>
  <p:slideViewPr>
    <p:cSldViewPr snapToGrid="0">
      <p:cViewPr varScale="1">
        <p:scale>
          <a:sx n="104" d="100"/>
          <a:sy n="104" d="100"/>
        </p:scale>
        <p:origin x="792" y="102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6A2B-AE58-48D1-8530-5F309B6DF276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476DA-76CE-491A-AC47-3FD62CAA79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976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476DA-76CE-491A-AC47-3FD62CAA798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32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B0138D-3943-4173-ABD4-EFF93AE2F9E4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C15530-F8E4-4D41-8BD3-553D1E2249C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dirty="0"/>
              <a:t>1/14/2020</a:t>
            </a:r>
          </a:p>
        </p:txBody>
      </p:sp>
    </p:spTree>
    <p:extLst>
      <p:ext uri="{BB962C8B-B14F-4D97-AF65-F5344CB8AC3E}">
        <p14:creationId xmlns:p14="http://schemas.microsoft.com/office/powerpoint/2010/main" val="3859664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7476DA-76CE-491A-AC47-3FD62CAA798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018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476DA-76CE-491A-AC47-3FD62CAA798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719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8F8EA-86B1-4A85-A12E-7CDC33FA9D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E97149-44C6-47C6-BD60-190EA62D00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4CDDB-9420-4899-ACE2-4FC25DA63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7649-83AD-44E9-8F99-BD4E9A572E1C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FA7E9-FD32-406E-8417-4D6A78AC9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9335F-E731-4E61-9E98-C562773F2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0E91-3F40-4B82-B7D6-4DF5539439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21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B66EB-B9A0-4216-ACEB-FE7637610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49C230-36EB-4E27-8839-FD60CEEBE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2B203-DEDB-49CB-9EE7-C40E010A1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7649-83AD-44E9-8F99-BD4E9A572E1C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FF612-77A4-43E6-8854-6EACE18C5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3EBAD-A744-4F72-9AB6-BC857ED88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0E91-3F40-4B82-B7D6-4DF5539439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5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10A429-1D4A-4EE9-91B7-6BB043D651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80B00A-2816-4CA6-9AB2-AEF82D4BA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EA55D-61A9-4146-9F40-15D4F9068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7649-83AD-44E9-8F99-BD4E9A572E1C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4959A-18E3-42CC-B44F-C11606AFC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C03FC-6CF9-48FC-830A-4F5BF0F1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0E91-3F40-4B82-B7D6-4DF5539439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98607-775F-416F-A8CC-5C7523627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1B376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CB7B5-71B2-4CA9-A4AB-22F87C4F8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4950"/>
            <a:ext cx="10515600" cy="4672013"/>
          </a:xfrm>
        </p:spPr>
        <p:txBody>
          <a:bodyPr/>
          <a:lstStyle>
            <a:lvl1pPr>
              <a:buClrTx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Tx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Tx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Tx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Tx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28237-DEFF-43FA-A531-531DEB8DB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7649-83AD-44E9-8F99-BD4E9A572E1C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62F62-ABEE-417B-9CE7-09C5CEBFB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79E9D-3D6B-4345-8375-D2BEA0C6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0E91-3F40-4B82-B7D6-4DF55394396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D01F81-2EE3-465B-AC6C-22015EB8BA14}"/>
              </a:ext>
            </a:extLst>
          </p:cNvPr>
          <p:cNvSpPr txBox="1"/>
          <p:nvPr userDrawn="1"/>
        </p:nvSpPr>
        <p:spPr>
          <a:xfrm>
            <a:off x="0" y="6356350"/>
            <a:ext cx="12192000" cy="502920"/>
          </a:xfrm>
          <a:prstGeom prst="rect">
            <a:avLst/>
          </a:prstGeom>
          <a:solidFill>
            <a:srgbClr val="A51D35"/>
          </a:solidFill>
          <a:ln>
            <a:solidFill>
              <a:srgbClr val="A51D35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CCCDD98-3109-4C16-999E-7DF5C72E49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793" y="365125"/>
            <a:ext cx="2275387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1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054E8-8EB5-4BFA-8EEF-83EF6E030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92F7C-BCAD-4814-A514-28E2D59AC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F43D4-E93D-4EE3-B24B-9E6B52B12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7649-83AD-44E9-8F99-BD4E9A572E1C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A54BA-AF9F-4145-B5DF-B86AA075E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1B139-1BAD-4A85-9E2B-60D2743D8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0E91-3F40-4B82-B7D6-4DF5539439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6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D4E86-ABB9-40CE-997A-E43D62AFB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C041C-7892-4591-BDDB-92210A2306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AF90F9-FE45-4D1E-8DA4-6DF88F58C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F435A1-AB86-4581-B171-355427F1C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7649-83AD-44E9-8F99-BD4E9A572E1C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FA87E-D6FD-45FA-A990-8B651FEB5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F7DA4-C2CA-4964-9B2F-7C19EACE3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0E91-3F40-4B82-B7D6-4DF5539439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64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41C1F-574C-42BB-865D-B1871636F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35871-DBA2-4CB5-A674-DEEEFE38F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FD1F8E-0DAD-417A-AF27-CC9DF5633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D3362B-EF0F-4094-8AEA-F227C19C03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ECAE2-2CFA-4977-9E61-767AD6418F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816AAF-F99B-4640-8A30-18DCC52C3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7649-83AD-44E9-8F99-BD4E9A572E1C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5C03BE-1404-4F83-95CA-45900CD18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D2848D-56C6-475C-B1D4-1813CFBEA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0E91-3F40-4B82-B7D6-4DF5539439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85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B1709-D51B-4E7D-8C12-B80BA3A5A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497FFB-1330-4919-AC98-DD399E0D9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7649-83AD-44E9-8F99-BD4E9A572E1C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CB613C-DDCB-4636-90D8-7D425CF99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16F02-0ED0-4278-8A98-CA9B03402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0E91-3F40-4B82-B7D6-4DF5539439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91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218F63-4171-4DEB-A1A7-4F8DDE64D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7649-83AD-44E9-8F99-BD4E9A572E1C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134793-485A-4722-8896-7863706D7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01B380-A1F8-43B2-A291-C8DC17ED7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0E91-3F40-4B82-B7D6-4DF5539439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617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C3045-E512-424C-ACF6-635C6A40D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0C74E-ED37-4854-92F9-C306C6E26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4BEDE8-17E0-458F-801E-8E29B9F7B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DF35B1-722A-493E-ACC5-C53AD07BF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7649-83AD-44E9-8F99-BD4E9A572E1C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BED8A-80C7-4EAB-8D78-F3C77F00A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6B000-9FC1-462C-8CC9-47A581D92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0E91-3F40-4B82-B7D6-4DF5539439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8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496BD-234F-4EFF-ADF8-64C9CD55B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205600-FF52-44A2-A570-617E110CF4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02E229-CFE1-4532-803F-D78F82567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B54480-8266-44B2-A9BA-277EC8D4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7649-83AD-44E9-8F99-BD4E9A572E1C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3E5F8D-5119-4997-9F1C-C06D8B789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130817-D731-40D5-A7CE-602B2241E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0E91-3F40-4B82-B7D6-4DF5539439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55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BD3D94-664F-4342-87C1-1997BD39B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6F70A-4EFD-4646-921D-6CC34EA87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C9BA2-1F43-4117-BDBC-97BDEA54BF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F7649-83AD-44E9-8F99-BD4E9A572E1C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E0A62-9174-450B-9BCA-27125A500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CBC53-9284-43B1-AADE-FDC4AE843E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40E91-3F40-4B82-B7D6-4DF5539439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93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nainuddin@porthouston.com" TargetMode="External"/><Relationship Id="rId2" Type="http://schemas.openxmlformats.org/officeDocument/2006/relationships/hyperlink" Target="https://www.expandthehoustonshipchannel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B37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1F454A-53DA-4DE8-ABB3-A000C45AC0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67848" y="1908681"/>
            <a:ext cx="5999762" cy="2748379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4400" dirty="0">
                <a:solidFill>
                  <a:schemeClr val="bg1"/>
                </a:solidFill>
              </a:rPr>
              <a:t>RFQ-1383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sz="3600" b="0" dirty="0">
                <a:solidFill>
                  <a:schemeClr val="bg1"/>
                </a:solidFill>
              </a:rPr>
              <a:t>Professional Engineering and Auditing Services on an          As-Needed Basis to Support the Houston Ship Channel Deepening and Widening Project</a:t>
            </a:r>
            <a:endParaRPr lang="en-US" sz="2800" b="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97C9A2-DF74-493C-BFAB-90637E5962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5311052"/>
            <a:ext cx="5999762" cy="1147863"/>
          </a:xfrm>
        </p:spPr>
        <p:txBody>
          <a:bodyPr anchor="t">
            <a:noAutofit/>
          </a:bodyPr>
          <a:lstStyle/>
          <a:p>
            <a:pPr algn="l"/>
            <a:endParaRPr lang="en-US" sz="2400" b="1" dirty="0">
              <a:solidFill>
                <a:schemeClr val="bg1"/>
              </a:solidFill>
            </a:endParaRPr>
          </a:p>
          <a:p>
            <a:pPr algn="l"/>
            <a:r>
              <a:rPr lang="en-US" sz="2400" b="1" dirty="0">
                <a:solidFill>
                  <a:schemeClr val="bg1"/>
                </a:solidFill>
              </a:rPr>
              <a:t>Channel Improvement | Infrastructure</a:t>
            </a:r>
          </a:p>
          <a:p>
            <a:pPr algn="l"/>
            <a:r>
              <a:rPr lang="en-US" sz="2400" b="1" dirty="0">
                <a:solidFill>
                  <a:schemeClr val="bg1"/>
                </a:solidFill>
              </a:rPr>
              <a:t>January 21, 2020</a:t>
            </a:r>
          </a:p>
        </p:txBody>
      </p:sp>
      <p:sp>
        <p:nvSpPr>
          <p:cNvPr id="24" name="Freeform: Shape 11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F30A00-DD1E-4A47-A627-BC065B384E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720993"/>
            <a:ext cx="4047843" cy="40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74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0DD1B-A97E-459E-B2C6-B203B30D9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81ADB-283E-4ACD-B84E-C200DEEC3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4950"/>
            <a:ext cx="10725150" cy="4853320"/>
          </a:xfrm>
        </p:spPr>
        <p:txBody>
          <a:bodyPr>
            <a:normAutofit fontScale="85000" lnSpcReduction="10000"/>
          </a:bodyPr>
          <a:lstStyle/>
          <a:p>
            <a:r>
              <a:rPr lang="en-US" sz="3600" b="1" dirty="0"/>
              <a:t>PHA is accelerating the HSC project to</a:t>
            </a:r>
            <a:r>
              <a:rPr lang="en-US" sz="3200" dirty="0"/>
              <a:t> allow for an accelerated implementation (by </a:t>
            </a:r>
            <a:r>
              <a:rPr lang="en-US" sz="3200" b="1" dirty="0"/>
              <a:t>January 2021</a:t>
            </a:r>
            <a:r>
              <a:rPr lang="en-US" sz="3200" dirty="0"/>
              <a:t>) of the feasibility study for construction before the anticipated USACE start in </a:t>
            </a:r>
            <a:r>
              <a:rPr lang="en-US" sz="3200" b="1" dirty="0"/>
              <a:t>2024.</a:t>
            </a:r>
            <a:r>
              <a:rPr lang="en-US" sz="3200" dirty="0"/>
              <a:t> </a:t>
            </a:r>
          </a:p>
          <a:p>
            <a:r>
              <a:rPr lang="en-US" sz="3600" b="1" dirty="0"/>
              <a:t>RFQ Scope of Work: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100" dirty="0"/>
              <a:t>Supplement Port Houston staff with a strong USACE (regulatory, design, construction) background and experience level.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100" dirty="0"/>
              <a:t>Detailed third-party design review, in accord with all applicable USACE guidance documentation and regulations.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100" dirty="0"/>
              <a:t>Proactive guidance and strategic advice.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100" dirty="0"/>
              <a:t>Project control oversight, third-party review, and strategic advice on schedule, financial, and deliverables.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100" dirty="0"/>
              <a:t>Provide external (and licensed) auditing of Port Houston’s HSC files.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045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7B7DB771-EB1D-4269-B795-7806BC199083}"/>
              </a:ext>
            </a:extLst>
          </p:cNvPr>
          <p:cNvSpPr/>
          <p:nvPr/>
        </p:nvSpPr>
        <p:spPr>
          <a:xfrm>
            <a:off x="2243470" y="2161155"/>
            <a:ext cx="9516139" cy="11405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97326">
                <a:schemeClr val="bg1"/>
              </a:gs>
              <a:gs pos="54000">
                <a:schemeClr val="bg1">
                  <a:lumMod val="8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B03B24E-2D03-42C0-8756-AB251A6E188E}"/>
              </a:ext>
            </a:extLst>
          </p:cNvPr>
          <p:cNvSpPr/>
          <p:nvPr/>
        </p:nvSpPr>
        <p:spPr>
          <a:xfrm>
            <a:off x="2243471" y="3380172"/>
            <a:ext cx="9516138" cy="86625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85000"/>
                </a:schemeClr>
              </a:gs>
              <a:gs pos="97861">
                <a:schemeClr val="bg1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FA5FC50-B9F9-4E03-BAA5-07181AF45A34}"/>
              </a:ext>
            </a:extLst>
          </p:cNvPr>
          <p:cNvSpPr/>
          <p:nvPr/>
        </p:nvSpPr>
        <p:spPr>
          <a:xfrm>
            <a:off x="2243470" y="4450051"/>
            <a:ext cx="9516138" cy="170354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37000">
                <a:schemeClr val="bg1">
                  <a:lumMod val="85000"/>
                </a:schemeClr>
              </a:gs>
              <a:gs pos="69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90C46F-BB49-4519-9A05-8FC86F5F17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61350" y="6477427"/>
            <a:ext cx="2057400" cy="365125"/>
          </a:xfrm>
        </p:spPr>
        <p:txBody>
          <a:bodyPr/>
          <a:lstStyle/>
          <a:p>
            <a:fld id="{BE842882-04B5-E040-9EC8-B755C527F58A}" type="slidenum">
              <a:rPr lang="en-US" sz="1000"/>
              <a:t>3</a:t>
            </a:fld>
            <a:endParaRPr lang="en-US" sz="1000" dirty="0"/>
          </a:p>
        </p:txBody>
      </p:sp>
      <p:sp>
        <p:nvSpPr>
          <p:cNvPr id="27" name="Arrow: Pentagon 26">
            <a:extLst>
              <a:ext uri="{FF2B5EF4-FFF2-40B4-BE49-F238E27FC236}">
                <a16:creationId xmlns:a16="http://schemas.microsoft.com/office/drawing/2014/main" id="{CDB34C7B-0DC6-47AF-9228-885EB0E6D11C}"/>
              </a:ext>
            </a:extLst>
          </p:cNvPr>
          <p:cNvSpPr/>
          <p:nvPr/>
        </p:nvSpPr>
        <p:spPr>
          <a:xfrm>
            <a:off x="2243470" y="1520681"/>
            <a:ext cx="9516139" cy="538426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284609-883A-4D12-B69C-4680BF8D58D6}"/>
              </a:ext>
            </a:extLst>
          </p:cNvPr>
          <p:cNvSpPr txBox="1"/>
          <p:nvPr/>
        </p:nvSpPr>
        <p:spPr>
          <a:xfrm>
            <a:off x="2911945" y="1618395"/>
            <a:ext cx="1252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OCT ‘19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3BAE70-ADBC-481E-A48D-A509B8EA3874}"/>
              </a:ext>
            </a:extLst>
          </p:cNvPr>
          <p:cNvSpPr txBox="1"/>
          <p:nvPr/>
        </p:nvSpPr>
        <p:spPr>
          <a:xfrm>
            <a:off x="4545175" y="1618395"/>
            <a:ext cx="1147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JAN ‘20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ACA899-E59A-4470-B312-A021C660BBA7}"/>
              </a:ext>
            </a:extLst>
          </p:cNvPr>
          <p:cNvSpPr txBox="1"/>
          <p:nvPr/>
        </p:nvSpPr>
        <p:spPr>
          <a:xfrm>
            <a:off x="6353077" y="1618394"/>
            <a:ext cx="674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APR</a:t>
            </a:r>
            <a:endParaRPr lang="en-US" sz="16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45EE6-A2ED-4DA9-88B3-D55CBFB857FC}"/>
              </a:ext>
            </a:extLst>
          </p:cNvPr>
          <p:cNvSpPr txBox="1"/>
          <p:nvPr/>
        </p:nvSpPr>
        <p:spPr>
          <a:xfrm>
            <a:off x="7496063" y="1618395"/>
            <a:ext cx="549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JUL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84B6175-1D33-4C44-83EF-FEA435F66CCC}"/>
              </a:ext>
            </a:extLst>
          </p:cNvPr>
          <p:cNvSpPr txBox="1"/>
          <p:nvPr/>
        </p:nvSpPr>
        <p:spPr>
          <a:xfrm>
            <a:off x="8514116" y="1618395"/>
            <a:ext cx="674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OCT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F68EAF-2C4D-4465-9F2E-2F1F5C2C4E28}"/>
              </a:ext>
            </a:extLst>
          </p:cNvPr>
          <p:cNvSpPr txBox="1"/>
          <p:nvPr/>
        </p:nvSpPr>
        <p:spPr>
          <a:xfrm>
            <a:off x="9862692" y="1628483"/>
            <a:ext cx="703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2021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0FDF001-73B0-4AD8-85B2-D620ACCABFC3}"/>
              </a:ext>
            </a:extLst>
          </p:cNvPr>
          <p:cNvSpPr txBox="1"/>
          <p:nvPr/>
        </p:nvSpPr>
        <p:spPr>
          <a:xfrm>
            <a:off x="2756899" y="2199397"/>
            <a:ext cx="9570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Agency Technical Review</a:t>
            </a:r>
          </a:p>
          <a:p>
            <a:r>
              <a:rPr lang="en-US" sz="1200" b="1" dirty="0"/>
              <a:t>(To Nov 11)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BBB6092-F9F7-47E5-BA7F-63DED1055EC5}"/>
              </a:ext>
            </a:extLst>
          </p:cNvPr>
          <p:cNvSpPr txBox="1"/>
          <p:nvPr/>
        </p:nvSpPr>
        <p:spPr>
          <a:xfrm>
            <a:off x="3600178" y="2199397"/>
            <a:ext cx="9570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Feasibility Report Complete</a:t>
            </a:r>
          </a:p>
          <a:p>
            <a:r>
              <a:rPr lang="en-US" sz="1200" b="1" dirty="0"/>
              <a:t>(Dec 11)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2CFBA7F-4474-42A5-B780-F89DA600FCFD}"/>
              </a:ext>
            </a:extLst>
          </p:cNvPr>
          <p:cNvSpPr txBox="1"/>
          <p:nvPr/>
        </p:nvSpPr>
        <p:spPr>
          <a:xfrm>
            <a:off x="4347951" y="2199397"/>
            <a:ext cx="2569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HQ Reviews</a:t>
            </a:r>
          </a:p>
          <a:p>
            <a:pPr marL="168275"/>
            <a:r>
              <a:rPr lang="en-US" sz="1200" b="1" dirty="0"/>
              <a:t>Policy Review 6 Weeks</a:t>
            </a:r>
          </a:p>
          <a:p>
            <a:pPr marL="168275"/>
            <a:r>
              <a:rPr lang="en-US" sz="1200" b="1" dirty="0"/>
              <a:t>State &amp; Agencies Review 60 Days</a:t>
            </a:r>
          </a:p>
          <a:p>
            <a:pPr marL="168275"/>
            <a:r>
              <a:rPr lang="en-US" sz="1200" b="1" dirty="0"/>
              <a:t>(Dec to April 2020)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08A3D79-9331-479A-90BD-378A5C53BAE8}"/>
              </a:ext>
            </a:extLst>
          </p:cNvPr>
          <p:cNvSpPr txBox="1"/>
          <p:nvPr/>
        </p:nvSpPr>
        <p:spPr>
          <a:xfrm>
            <a:off x="6535498" y="2199397"/>
            <a:ext cx="1286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Chief’s Report Signed by Apr 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FFC9A9E-7E66-4485-91E1-046453D73EF4}"/>
              </a:ext>
            </a:extLst>
          </p:cNvPr>
          <p:cNvSpPr txBox="1"/>
          <p:nvPr/>
        </p:nvSpPr>
        <p:spPr>
          <a:xfrm>
            <a:off x="8157133" y="2199397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Congressional Authorizations WRDA Fall 2019</a:t>
            </a:r>
          </a:p>
          <a:p>
            <a:r>
              <a:rPr lang="en-US" sz="1200" b="1" dirty="0"/>
              <a:t>New-Start Appropriation TBD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4B89A29-D7E2-4F43-B412-91384B5E4D7D}"/>
              </a:ext>
            </a:extLst>
          </p:cNvPr>
          <p:cNvSpPr txBox="1"/>
          <p:nvPr/>
        </p:nvSpPr>
        <p:spPr>
          <a:xfrm>
            <a:off x="2827754" y="5235906"/>
            <a:ext cx="1774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Funding Models Development – Ongoing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D4E6F3F-3568-49AA-9CDC-697FCBEB52CE}"/>
              </a:ext>
            </a:extLst>
          </p:cNvPr>
          <p:cNvSpPr txBox="1"/>
          <p:nvPr/>
        </p:nvSpPr>
        <p:spPr>
          <a:xfrm>
            <a:off x="2827753" y="5761849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Federal Advocacy -- Ongoing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15FFAA7-F266-4AF5-BB36-EDA4402C4725}"/>
              </a:ext>
            </a:extLst>
          </p:cNvPr>
          <p:cNvSpPr txBox="1"/>
          <p:nvPr/>
        </p:nvSpPr>
        <p:spPr>
          <a:xfrm>
            <a:off x="2794814" y="4592297"/>
            <a:ext cx="300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Approve Advanced Design Work $28 MM*</a:t>
            </a:r>
          </a:p>
          <a:p>
            <a:pPr marL="168275"/>
            <a:r>
              <a:rPr lang="en-US" sz="1200" dirty="0"/>
              <a:t>September – Geotech &amp; Surveys: $5.5 MM</a:t>
            </a:r>
          </a:p>
          <a:p>
            <a:pPr marL="168275"/>
            <a:r>
              <a:rPr lang="en-US" sz="1200" dirty="0"/>
              <a:t>November – Technical Designs: $22 MM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1F2D18B-627D-4C35-AFC1-E1EA348AE744}"/>
              </a:ext>
            </a:extLst>
          </p:cNvPr>
          <p:cNvSpPr txBox="1"/>
          <p:nvPr/>
        </p:nvSpPr>
        <p:spPr>
          <a:xfrm>
            <a:off x="3894249" y="3450655"/>
            <a:ext cx="116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Work in Kind</a:t>
            </a:r>
          </a:p>
          <a:p>
            <a:r>
              <a:rPr lang="en-US" sz="1200" b="1" dirty="0"/>
              <a:t>Agreement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5A0072-598E-4F78-B1BF-40215B933B98}"/>
              </a:ext>
            </a:extLst>
          </p:cNvPr>
          <p:cNvSpPr txBox="1"/>
          <p:nvPr/>
        </p:nvSpPr>
        <p:spPr>
          <a:xfrm>
            <a:off x="4985015" y="3450655"/>
            <a:ext cx="116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Design Review</a:t>
            </a:r>
          </a:p>
          <a:p>
            <a:r>
              <a:rPr lang="en-US" sz="1200" b="1" dirty="0"/>
              <a:t>Agreement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51B2656-3B46-4C3F-97EB-13831E59603D}"/>
              </a:ext>
            </a:extLst>
          </p:cNvPr>
          <p:cNvSpPr txBox="1"/>
          <p:nvPr/>
        </p:nvSpPr>
        <p:spPr>
          <a:xfrm>
            <a:off x="6526235" y="3373711"/>
            <a:ext cx="1169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Advance Construction</a:t>
            </a:r>
          </a:p>
          <a:p>
            <a:r>
              <a:rPr lang="en-US" sz="1200" b="1" dirty="0"/>
              <a:t>Agreement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FB9CB0C-D1E6-4A74-B976-5C191817BEBF}"/>
              </a:ext>
            </a:extLst>
          </p:cNvPr>
          <p:cNvSpPr txBox="1"/>
          <p:nvPr/>
        </p:nvSpPr>
        <p:spPr>
          <a:xfrm>
            <a:off x="8157134" y="3381733"/>
            <a:ext cx="1169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Project Partnership Agreements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4A0C763-065D-4805-A4A8-E8069ECE219F}"/>
              </a:ext>
            </a:extLst>
          </p:cNvPr>
          <p:cNvSpPr txBox="1"/>
          <p:nvPr/>
        </p:nvSpPr>
        <p:spPr>
          <a:xfrm>
            <a:off x="7018095" y="4188441"/>
            <a:ext cx="1607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Procurement Prep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E2AE542-E644-4CFE-85ED-CD4B8CEC5E7F}"/>
              </a:ext>
            </a:extLst>
          </p:cNvPr>
          <p:cNvSpPr txBox="1"/>
          <p:nvPr/>
        </p:nvSpPr>
        <p:spPr>
          <a:xfrm>
            <a:off x="9862692" y="4100228"/>
            <a:ext cx="116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Construction Contracts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A80B15F-F89A-4199-9610-E5BA4E745F30}"/>
              </a:ext>
            </a:extLst>
          </p:cNvPr>
          <p:cNvSpPr txBox="1"/>
          <p:nvPr/>
        </p:nvSpPr>
        <p:spPr>
          <a:xfrm>
            <a:off x="5179197" y="5235906"/>
            <a:ext cx="1254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Funding Agreements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E2DABDE-6D5A-4614-B4E1-B2B249269522}"/>
              </a:ext>
            </a:extLst>
          </p:cNvPr>
          <p:cNvSpPr txBox="1"/>
          <p:nvPr/>
        </p:nvSpPr>
        <p:spPr>
          <a:xfrm>
            <a:off x="3174614" y="4100228"/>
            <a:ext cx="2094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Design Work</a:t>
            </a:r>
          </a:p>
          <a:p>
            <a:r>
              <a:rPr lang="en-US" sz="1200" b="1" dirty="0"/>
              <a:t>PHA-Led, USACE Reviews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85D490D2-A01C-4A3D-8301-7BF43F8B976D}"/>
              </a:ext>
            </a:extLst>
          </p:cNvPr>
          <p:cNvSpPr/>
          <p:nvPr/>
        </p:nvSpPr>
        <p:spPr>
          <a:xfrm>
            <a:off x="709944" y="2161155"/>
            <a:ext cx="1305117" cy="64633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FEDERAL &amp; USACE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79825FA9-41DE-4C7F-A0F0-EE838E84DE13}"/>
              </a:ext>
            </a:extLst>
          </p:cNvPr>
          <p:cNvSpPr/>
          <p:nvPr/>
        </p:nvSpPr>
        <p:spPr>
          <a:xfrm>
            <a:off x="709944" y="3364038"/>
            <a:ext cx="1313312" cy="64633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PORT &amp; USACE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F41D3388-59BB-4B45-B790-9E7C9B6E5C3B}"/>
              </a:ext>
            </a:extLst>
          </p:cNvPr>
          <p:cNvSpPr/>
          <p:nvPr/>
        </p:nvSpPr>
        <p:spPr>
          <a:xfrm>
            <a:off x="701750" y="4432951"/>
            <a:ext cx="1313312" cy="153352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PORT &amp;</a:t>
            </a:r>
          </a:p>
          <a:p>
            <a:pPr algn="ctr"/>
            <a:endParaRPr lang="en-US" b="1" i="1" dirty="0">
              <a:solidFill>
                <a:schemeClr val="tx1"/>
              </a:solidFill>
            </a:endParaRPr>
          </a:p>
          <a:p>
            <a:pPr algn="ctr"/>
            <a:r>
              <a:rPr lang="en-US" b="1" i="1" dirty="0">
                <a:solidFill>
                  <a:schemeClr val="tx1"/>
                </a:solidFill>
              </a:rPr>
              <a:t> PORT-INDUSTRY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433192B-2C8C-4BCA-AD9F-6DC7281E4B98}"/>
              </a:ext>
            </a:extLst>
          </p:cNvPr>
          <p:cNvSpPr txBox="1"/>
          <p:nvPr/>
        </p:nvSpPr>
        <p:spPr>
          <a:xfrm>
            <a:off x="4339547" y="2968839"/>
            <a:ext cx="161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WRDA Preparations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C3F01C89-21ED-41FE-901B-7729E268C8AD}"/>
              </a:ext>
            </a:extLst>
          </p:cNvPr>
          <p:cNvCxnSpPr>
            <a:cxnSpLocks/>
            <a:stCxn id="33" idx="3"/>
          </p:cNvCxnSpPr>
          <p:nvPr/>
        </p:nvCxnSpPr>
        <p:spPr>
          <a:xfrm>
            <a:off x="5956737" y="3107339"/>
            <a:ext cx="3112835" cy="1605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3F245430-686C-40C4-AD6E-BF2CD825B583}"/>
              </a:ext>
            </a:extLst>
          </p:cNvPr>
          <p:cNvCxnSpPr>
            <a:cxnSpLocks/>
          </p:cNvCxnSpPr>
          <p:nvPr/>
        </p:nvCxnSpPr>
        <p:spPr>
          <a:xfrm>
            <a:off x="4910527" y="5901140"/>
            <a:ext cx="5408223" cy="2454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A0E40D0-5BFF-44BF-AA4E-8208C238C935}"/>
              </a:ext>
            </a:extLst>
          </p:cNvPr>
          <p:cNvCxnSpPr>
            <a:cxnSpLocks/>
            <a:stCxn id="35" idx="3"/>
            <a:endCxn id="45" idx="1"/>
          </p:cNvCxnSpPr>
          <p:nvPr/>
        </p:nvCxnSpPr>
        <p:spPr>
          <a:xfrm>
            <a:off x="4602166" y="5466739"/>
            <a:ext cx="577031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AE5084A0-ECF1-4B29-96F7-1257637A9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PHA Accelerated Schedule</a:t>
            </a:r>
          </a:p>
        </p:txBody>
      </p:sp>
    </p:spTree>
    <p:extLst>
      <p:ext uri="{BB962C8B-B14F-4D97-AF65-F5344CB8AC3E}">
        <p14:creationId xmlns:p14="http://schemas.microsoft.com/office/powerpoint/2010/main" val="208867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1F5EC50-5E54-424A-AFA2-D8C212B5B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HSC Design Submittal Schedule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D148D77-C3F8-4971-BF73-2EE71C618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870385" y="90101"/>
            <a:ext cx="4453838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en-US" altLang="en-US" sz="1200" b="1" dirty="0">
                <a:cs typeface="Arial" panose="020B0604020202020204" pitchFamily="34" charset="0"/>
              </a:rPr>
              <a:t>Table 1.</a:t>
            </a:r>
            <a:r>
              <a:rPr lang="en-US" altLang="en-US" sz="1200" dirty="0">
                <a:cs typeface="Arial" panose="020B0604020202020204" pitchFamily="34" charset="0"/>
              </a:rPr>
              <a:t> Design Team Submittal and Review Schedule</a:t>
            </a:r>
            <a:endParaRPr lang="en-US" altLang="en-US" dirty="0"/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046FBD2A-F0E1-48A4-96C2-F97BC9B050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798270"/>
              </p:ext>
            </p:extLst>
          </p:nvPr>
        </p:nvGraphicFramePr>
        <p:xfrm>
          <a:off x="4401880" y="1277157"/>
          <a:ext cx="7495954" cy="54907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8339">
                  <a:extLst>
                    <a:ext uri="{9D8B030D-6E8A-4147-A177-3AD203B41FA5}">
                      <a16:colId xmlns:a16="http://schemas.microsoft.com/office/drawing/2014/main" val="4077540788"/>
                    </a:ext>
                  </a:extLst>
                </a:gridCol>
                <a:gridCol w="5917615">
                  <a:extLst>
                    <a:ext uri="{9D8B030D-6E8A-4147-A177-3AD203B41FA5}">
                      <a16:colId xmlns:a16="http://schemas.microsoft.com/office/drawing/2014/main" val="4147561734"/>
                    </a:ext>
                  </a:extLst>
                </a:gridCol>
              </a:tblGrid>
              <a:tr h="322798">
                <a:tc>
                  <a:txBody>
                    <a:bodyPr/>
                    <a:lstStyle/>
                    <a:p>
                      <a:pPr marL="0" marR="0" indent="12763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Date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ctr">
                    <a:solidFill>
                      <a:srgbClr val="1B37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Milestone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ctr">
                    <a:solidFill>
                      <a:srgbClr val="1B37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484731"/>
                  </a:ext>
                </a:extLst>
              </a:tr>
              <a:tr h="3229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11/13/2019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ctr">
                    <a:solidFill>
                      <a:srgbClr val="1B37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Contract Award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ctr"/>
                </a:tc>
                <a:extLst>
                  <a:ext uri="{0D108BD9-81ED-4DB2-BD59-A6C34878D82A}">
                    <a16:rowId xmlns:a16="http://schemas.microsoft.com/office/drawing/2014/main" val="239805371"/>
                  </a:ext>
                </a:extLst>
              </a:tr>
              <a:tr h="3229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11/20/2019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ctr">
                    <a:solidFill>
                      <a:srgbClr val="1B37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Project Kickoff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ctr"/>
                </a:tc>
                <a:extLst>
                  <a:ext uri="{0D108BD9-81ED-4DB2-BD59-A6C34878D82A}">
                    <a16:rowId xmlns:a16="http://schemas.microsoft.com/office/drawing/2014/main" val="1183121420"/>
                  </a:ext>
                </a:extLst>
              </a:tr>
              <a:tr h="3229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12/11/2019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ctr">
                    <a:solidFill>
                      <a:srgbClr val="1B37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Feasibility Report Submitted to HQ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b"/>
                </a:tc>
                <a:extLst>
                  <a:ext uri="{0D108BD9-81ED-4DB2-BD59-A6C34878D82A}">
                    <a16:rowId xmlns:a16="http://schemas.microsoft.com/office/drawing/2014/main" val="1193086673"/>
                  </a:ext>
                </a:extLst>
              </a:tr>
              <a:tr h="3229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1/13/2020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b">
                    <a:solidFill>
                      <a:srgbClr val="1B37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Feasibility Report Submitted for State &amp; Agency Review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b"/>
                </a:tc>
                <a:extLst>
                  <a:ext uri="{0D108BD9-81ED-4DB2-BD59-A6C34878D82A}">
                    <a16:rowId xmlns:a16="http://schemas.microsoft.com/office/drawing/2014/main" val="1610983774"/>
                  </a:ext>
                </a:extLst>
              </a:tr>
              <a:tr h="3229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2/26/2020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ctr">
                    <a:solidFill>
                      <a:srgbClr val="1B37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35% Design - JV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ctr"/>
                </a:tc>
                <a:extLst>
                  <a:ext uri="{0D108BD9-81ED-4DB2-BD59-A6C34878D82A}">
                    <a16:rowId xmlns:a16="http://schemas.microsoft.com/office/drawing/2014/main" val="23658678"/>
                  </a:ext>
                </a:extLst>
              </a:tr>
              <a:tr h="3229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3/13/2020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ctr">
                    <a:solidFill>
                      <a:srgbClr val="1B37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35% Design – HDR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ctr"/>
                </a:tc>
                <a:extLst>
                  <a:ext uri="{0D108BD9-81ED-4DB2-BD59-A6C34878D82A}">
                    <a16:rowId xmlns:a16="http://schemas.microsoft.com/office/drawing/2014/main" val="3510183285"/>
                  </a:ext>
                </a:extLst>
              </a:tr>
              <a:tr h="3229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4/29/2020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b">
                    <a:solidFill>
                      <a:srgbClr val="1B37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Chief Signs Chief of Engineers Report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b"/>
                </a:tc>
                <a:extLst>
                  <a:ext uri="{0D108BD9-81ED-4DB2-BD59-A6C34878D82A}">
                    <a16:rowId xmlns:a16="http://schemas.microsoft.com/office/drawing/2014/main" val="920779067"/>
                  </a:ext>
                </a:extLst>
              </a:tr>
              <a:tr h="3229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4/29/2020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ctr">
                    <a:solidFill>
                      <a:srgbClr val="1B37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65% Design – JV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ctr"/>
                </a:tc>
                <a:extLst>
                  <a:ext uri="{0D108BD9-81ED-4DB2-BD59-A6C34878D82A}">
                    <a16:rowId xmlns:a16="http://schemas.microsoft.com/office/drawing/2014/main" val="2801415721"/>
                  </a:ext>
                </a:extLst>
              </a:tr>
              <a:tr h="3229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5/13/2020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b">
                    <a:solidFill>
                      <a:srgbClr val="1B37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ASA Signs Record of Decision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b"/>
                </a:tc>
                <a:extLst>
                  <a:ext uri="{0D108BD9-81ED-4DB2-BD59-A6C34878D82A}">
                    <a16:rowId xmlns:a16="http://schemas.microsoft.com/office/drawing/2014/main" val="3285230572"/>
                  </a:ext>
                </a:extLst>
              </a:tr>
              <a:tr h="3229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5/15/2020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ctr">
                    <a:solidFill>
                      <a:srgbClr val="1B37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65% Design – HDR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ctr"/>
                </a:tc>
                <a:extLst>
                  <a:ext uri="{0D108BD9-81ED-4DB2-BD59-A6C34878D82A}">
                    <a16:rowId xmlns:a16="http://schemas.microsoft.com/office/drawing/2014/main" val="1097423698"/>
                  </a:ext>
                </a:extLst>
              </a:tr>
              <a:tr h="3229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7/8/2020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ctr">
                    <a:solidFill>
                      <a:srgbClr val="1B37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95% Design – JV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ctr"/>
                </a:tc>
                <a:extLst>
                  <a:ext uri="{0D108BD9-81ED-4DB2-BD59-A6C34878D82A}">
                    <a16:rowId xmlns:a16="http://schemas.microsoft.com/office/drawing/2014/main" val="982584480"/>
                  </a:ext>
                </a:extLst>
              </a:tr>
              <a:tr h="3229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7/24/2020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ctr">
                    <a:solidFill>
                      <a:srgbClr val="1B37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95% Design – HDR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ctr"/>
                </a:tc>
                <a:extLst>
                  <a:ext uri="{0D108BD9-81ED-4DB2-BD59-A6C34878D82A}">
                    <a16:rowId xmlns:a16="http://schemas.microsoft.com/office/drawing/2014/main" val="2136148415"/>
                  </a:ext>
                </a:extLst>
              </a:tr>
              <a:tr h="3229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9/10/2020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ctr">
                    <a:solidFill>
                      <a:srgbClr val="1B37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100% Design (Interim) – JV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ctr"/>
                </a:tc>
                <a:extLst>
                  <a:ext uri="{0D108BD9-81ED-4DB2-BD59-A6C34878D82A}">
                    <a16:rowId xmlns:a16="http://schemas.microsoft.com/office/drawing/2014/main" val="3034475154"/>
                  </a:ext>
                </a:extLst>
              </a:tr>
              <a:tr h="3229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11/3/2020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ctr">
                    <a:solidFill>
                      <a:srgbClr val="1B37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100% Design – JV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ctr"/>
                </a:tc>
                <a:extLst>
                  <a:ext uri="{0D108BD9-81ED-4DB2-BD59-A6C34878D82A}">
                    <a16:rowId xmlns:a16="http://schemas.microsoft.com/office/drawing/2014/main" val="2224497600"/>
                  </a:ext>
                </a:extLst>
              </a:tr>
              <a:tr h="3229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9/28/2020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ctr">
                    <a:solidFill>
                      <a:srgbClr val="1B37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100% Design (Interim) – HDR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ctr"/>
                </a:tc>
                <a:extLst>
                  <a:ext uri="{0D108BD9-81ED-4DB2-BD59-A6C34878D82A}">
                    <a16:rowId xmlns:a16="http://schemas.microsoft.com/office/drawing/2014/main" val="4042748774"/>
                  </a:ext>
                </a:extLst>
              </a:tr>
              <a:tr h="3229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11/20/2020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ctr">
                    <a:solidFill>
                      <a:srgbClr val="1B37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100% Design – HDR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759" marR="112759" marT="0" marB="0" anchor="ctr"/>
                </a:tc>
                <a:extLst>
                  <a:ext uri="{0D108BD9-81ED-4DB2-BD59-A6C34878D82A}">
                    <a16:rowId xmlns:a16="http://schemas.microsoft.com/office/drawing/2014/main" val="450863498"/>
                  </a:ext>
                </a:extLst>
              </a:tr>
            </a:tbl>
          </a:graphicData>
        </a:graphic>
      </p:graphicFrame>
      <p:sp>
        <p:nvSpPr>
          <p:cNvPr id="18" name="Title 2">
            <a:extLst>
              <a:ext uri="{FF2B5EF4-FFF2-40B4-BE49-F238E27FC236}">
                <a16:creationId xmlns:a16="http://schemas.microsoft.com/office/drawing/2014/main" id="{CCDEEBAE-C363-451F-8B38-DA261DA7BD59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815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rgbClr val="1B376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PHA Accelerated Schedule</a:t>
            </a:r>
          </a:p>
        </p:txBody>
      </p:sp>
    </p:spTree>
    <p:extLst>
      <p:ext uri="{BB962C8B-B14F-4D97-AF65-F5344CB8AC3E}">
        <p14:creationId xmlns:p14="http://schemas.microsoft.com/office/powerpoint/2010/main" val="11374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DF98D-4521-B049-8F05-897C28B1A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253331"/>
            <a:ext cx="7886700" cy="476110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1883E6-8075-487D-B93A-680DA88F7989}"/>
              </a:ext>
            </a:extLst>
          </p:cNvPr>
          <p:cNvSpPr/>
          <p:nvPr/>
        </p:nvSpPr>
        <p:spPr>
          <a:xfrm>
            <a:off x="838200" y="1253331"/>
            <a:ext cx="5933439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SEGMENT 1: Bolivar Roads to Barbours Cut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/>
              <a:t>Four bend easing locations with associated relocation of barge lanes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/>
              <a:t>Widen the HSC main channel between Bolivar Roads and Barbours Cut from 530 to 700 ft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/>
              <a:t>Inclusion into the Federal Project, the Greens Bayou Channel, a 1.6-mile-long combination 41.5-ft and 16.5 ft deep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SEGMENT 2: Bayport Ship Channel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/>
              <a:t>Widen Bayport Ship Channel on north side of channel to 455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SEGMENT 3: Barbours Cut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Widen BCC on north side of channel 455 ft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Widen BCC flare on north and south to create an 1,800-ft diameter turning basin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95D434D-67E1-4C9E-8DC6-DEFDCC6EBF57}"/>
              </a:ext>
            </a:extLst>
          </p:cNvPr>
          <p:cNvGrpSpPr/>
          <p:nvPr/>
        </p:nvGrpSpPr>
        <p:grpSpPr>
          <a:xfrm>
            <a:off x="6771639" y="1149762"/>
            <a:ext cx="5449424" cy="4968240"/>
            <a:chOff x="6771639" y="1149762"/>
            <a:chExt cx="5449424" cy="4968240"/>
          </a:xfrm>
        </p:grpSpPr>
        <p:pic>
          <p:nvPicPr>
            <p:cNvPr id="9" name="Picture 8" descr="A close up of a map&#10;&#10;Description generated with high confidence">
              <a:extLst>
                <a:ext uri="{FF2B5EF4-FFF2-40B4-BE49-F238E27FC236}">
                  <a16:creationId xmlns:a16="http://schemas.microsoft.com/office/drawing/2014/main" id="{565FCF89-0B02-42C8-A4EF-1BEC90BEFE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639" y="1149762"/>
              <a:ext cx="5151120" cy="4968240"/>
            </a:xfrm>
            <a:prstGeom prst="rect">
              <a:avLst/>
            </a:prstGeom>
          </p:spPr>
        </p:pic>
        <p:sp>
          <p:nvSpPr>
            <p:cNvPr id="10" name="Double Bracket 9">
              <a:extLst>
                <a:ext uri="{FF2B5EF4-FFF2-40B4-BE49-F238E27FC236}">
                  <a16:creationId xmlns:a16="http://schemas.microsoft.com/office/drawing/2014/main" id="{61DC2DBB-0172-4023-A910-57AD09152A65}"/>
                </a:ext>
              </a:extLst>
            </p:cNvPr>
            <p:cNvSpPr/>
            <p:nvPr/>
          </p:nvSpPr>
          <p:spPr>
            <a:xfrm>
              <a:off x="7485321" y="1494560"/>
              <a:ext cx="766210" cy="720985"/>
            </a:xfrm>
            <a:prstGeom prst="bracketPair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B551D96-DCDD-4E7E-A576-EA6A4C23CE7F}"/>
                </a:ext>
              </a:extLst>
            </p:cNvPr>
            <p:cNvSpPr txBox="1"/>
            <p:nvPr/>
          </p:nvSpPr>
          <p:spPr>
            <a:xfrm>
              <a:off x="7049125" y="2242524"/>
              <a:ext cx="1479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1F3469"/>
                  </a:solidFill>
                </a:rPr>
                <a:t>USACE-Led</a:t>
              </a:r>
            </a:p>
          </p:txBody>
        </p:sp>
        <p:sp>
          <p:nvSpPr>
            <p:cNvPr id="12" name="Double Bracket 11">
              <a:extLst>
                <a:ext uri="{FF2B5EF4-FFF2-40B4-BE49-F238E27FC236}">
                  <a16:creationId xmlns:a16="http://schemas.microsoft.com/office/drawing/2014/main" id="{E57BB2F9-60FE-4C66-A533-468715E05734}"/>
                </a:ext>
              </a:extLst>
            </p:cNvPr>
            <p:cNvSpPr/>
            <p:nvPr/>
          </p:nvSpPr>
          <p:spPr>
            <a:xfrm>
              <a:off x="8251531" y="1427683"/>
              <a:ext cx="3671228" cy="3424796"/>
            </a:xfrm>
            <a:prstGeom prst="bracketPair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53899B3-9D13-4247-9DA9-2CA548D8389D}"/>
                </a:ext>
              </a:extLst>
            </p:cNvPr>
            <p:cNvSpPr txBox="1"/>
            <p:nvPr/>
          </p:nvSpPr>
          <p:spPr>
            <a:xfrm>
              <a:off x="10087145" y="4821170"/>
              <a:ext cx="2133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1F3469"/>
                  </a:solidFill>
                </a:rPr>
                <a:t>Port Houston-Led</a:t>
              </a:r>
            </a:p>
          </p:txBody>
        </p:sp>
      </p:grpSp>
      <p:sp>
        <p:nvSpPr>
          <p:cNvPr id="17" name="Title 11">
            <a:extLst>
              <a:ext uri="{FF2B5EF4-FFF2-40B4-BE49-F238E27FC236}">
                <a16:creationId xmlns:a16="http://schemas.microsoft.com/office/drawing/2014/main" id="{E411849C-966D-4D80-9EB7-1BEBD6703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/>
          <a:lstStyle/>
          <a:p>
            <a:r>
              <a:rPr lang="en-US" dirty="0"/>
              <a:t>HSC Widening &amp; Deepening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22A9841E-4348-4C65-9E8A-58EA6E6F9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39028"/>
              </p:ext>
            </p:extLst>
          </p:nvPr>
        </p:nvGraphicFramePr>
        <p:xfrm>
          <a:off x="6771639" y="5225442"/>
          <a:ext cx="4785288" cy="142175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68199">
                  <a:extLst>
                    <a:ext uri="{9D8B030D-6E8A-4147-A177-3AD203B41FA5}">
                      <a16:colId xmlns:a16="http://schemas.microsoft.com/office/drawing/2014/main" val="340937073"/>
                    </a:ext>
                  </a:extLst>
                </a:gridCol>
                <a:gridCol w="3817089">
                  <a:extLst>
                    <a:ext uri="{9D8B030D-6E8A-4147-A177-3AD203B41FA5}">
                      <a16:colId xmlns:a16="http://schemas.microsoft.com/office/drawing/2014/main" val="2694707317"/>
                    </a:ext>
                  </a:extLst>
                </a:gridCol>
              </a:tblGrid>
              <a:tr h="262187">
                <a:tc>
                  <a:txBody>
                    <a:bodyPr/>
                    <a:lstStyle/>
                    <a:p>
                      <a:r>
                        <a:rPr lang="en-US" sz="1600" dirty="0"/>
                        <a:t>Segment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Proposed Improvements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608918"/>
                  </a:ext>
                </a:extLst>
              </a:tr>
              <a:tr h="26218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Widen HSC to 700 ft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152861"/>
                  </a:ext>
                </a:extLst>
              </a:tr>
              <a:tr h="26218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Widen BSC to 455 ft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32945"/>
                  </a:ext>
                </a:extLst>
              </a:tr>
              <a:tr h="41591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Widen BCC to 455 ft, 1,800 ft Turning Basin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423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8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DF98D-4521-B049-8F05-897C28B1A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253331"/>
            <a:ext cx="7886700" cy="476110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1883E6-8075-487D-B93A-680DA88F7989}"/>
              </a:ext>
            </a:extLst>
          </p:cNvPr>
          <p:cNvSpPr/>
          <p:nvPr/>
        </p:nvSpPr>
        <p:spPr>
          <a:xfrm>
            <a:off x="838200" y="1253331"/>
            <a:ext cx="5933439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SEGMENT 4: Boggy Bayou to Sims Bayou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Deepen the HSC main channel from Boggy Bayou to Hunting Bayou (before Washburn Tunnel) up to 46.5 ft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Widen the HSC main channel from Boggy Bayou to Greens Bayou from 400-ft up to 530 ft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Inclusion into the Federal Project, the Jacintoport Channel measuring 0.76-mile long by 41.5 ft deep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SEGMENT 5: Sims Bayou to I-610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Deepen the HSC main channel from Sims Bayou to I-610 Bridge up to 41.5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SEGMENT 6: I-610 to Turning Basin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Deepen the HSC main channel from I-610 Bridge to Main Turning Basin up to 41.5 ft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Improve Brady’s Island turning basin to 900-ft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F216FDB-6920-40D5-B4D6-06EE80DF3AC4}"/>
              </a:ext>
            </a:extLst>
          </p:cNvPr>
          <p:cNvGrpSpPr/>
          <p:nvPr/>
        </p:nvGrpSpPr>
        <p:grpSpPr>
          <a:xfrm>
            <a:off x="6771639" y="1149762"/>
            <a:ext cx="5449424" cy="4968240"/>
            <a:chOff x="6771639" y="1149762"/>
            <a:chExt cx="5449424" cy="4968240"/>
          </a:xfrm>
        </p:grpSpPr>
        <p:pic>
          <p:nvPicPr>
            <p:cNvPr id="5" name="Picture 4" descr="A close up of a map&#10;&#10;Description generated with high confidence">
              <a:extLst>
                <a:ext uri="{FF2B5EF4-FFF2-40B4-BE49-F238E27FC236}">
                  <a16:creationId xmlns:a16="http://schemas.microsoft.com/office/drawing/2014/main" id="{4ACA6A70-6865-4CBE-83EC-F53BD2DA46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639" y="1149762"/>
              <a:ext cx="5151120" cy="4968240"/>
            </a:xfrm>
            <a:prstGeom prst="rect">
              <a:avLst/>
            </a:prstGeom>
          </p:spPr>
        </p:pic>
        <p:sp>
          <p:nvSpPr>
            <p:cNvPr id="6" name="Double Bracket 5">
              <a:extLst>
                <a:ext uri="{FF2B5EF4-FFF2-40B4-BE49-F238E27FC236}">
                  <a16:creationId xmlns:a16="http://schemas.microsoft.com/office/drawing/2014/main" id="{8D7567C0-B007-416F-9CFB-3625B339A1E7}"/>
                </a:ext>
              </a:extLst>
            </p:cNvPr>
            <p:cNvSpPr/>
            <p:nvPr/>
          </p:nvSpPr>
          <p:spPr>
            <a:xfrm>
              <a:off x="7485321" y="1494560"/>
              <a:ext cx="766210" cy="720985"/>
            </a:xfrm>
            <a:prstGeom prst="bracketPair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E1176A5-9B91-4A70-83C1-42F8D122EEBC}"/>
                </a:ext>
              </a:extLst>
            </p:cNvPr>
            <p:cNvSpPr txBox="1"/>
            <p:nvPr/>
          </p:nvSpPr>
          <p:spPr>
            <a:xfrm>
              <a:off x="7049125" y="2242524"/>
              <a:ext cx="1479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1F3469"/>
                  </a:solidFill>
                </a:rPr>
                <a:t>USACE-Led</a:t>
              </a:r>
            </a:p>
          </p:txBody>
        </p:sp>
        <p:sp>
          <p:nvSpPr>
            <p:cNvPr id="8" name="Double Bracket 7">
              <a:extLst>
                <a:ext uri="{FF2B5EF4-FFF2-40B4-BE49-F238E27FC236}">
                  <a16:creationId xmlns:a16="http://schemas.microsoft.com/office/drawing/2014/main" id="{9F1D8165-A2FD-428C-9989-4A695181B3A8}"/>
                </a:ext>
              </a:extLst>
            </p:cNvPr>
            <p:cNvSpPr/>
            <p:nvPr/>
          </p:nvSpPr>
          <p:spPr>
            <a:xfrm>
              <a:off x="8251531" y="1427683"/>
              <a:ext cx="3671228" cy="3424796"/>
            </a:xfrm>
            <a:prstGeom prst="bracketPair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D6AE23A-026A-49BE-8582-72E275711452}"/>
                </a:ext>
              </a:extLst>
            </p:cNvPr>
            <p:cNvSpPr txBox="1"/>
            <p:nvPr/>
          </p:nvSpPr>
          <p:spPr>
            <a:xfrm>
              <a:off x="10087145" y="4821170"/>
              <a:ext cx="2133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1F3469"/>
                  </a:solidFill>
                </a:rPr>
                <a:t>Port Houston-Led</a:t>
              </a:r>
            </a:p>
          </p:txBody>
        </p:sp>
      </p:grpSp>
      <p:sp>
        <p:nvSpPr>
          <p:cNvPr id="12" name="Title 11">
            <a:extLst>
              <a:ext uri="{FF2B5EF4-FFF2-40B4-BE49-F238E27FC236}">
                <a16:creationId xmlns:a16="http://schemas.microsoft.com/office/drawing/2014/main" id="{9CD0B01A-BD0F-429F-94BE-94AAC82B0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HSC Widening &amp; Deepening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67B4B35-6046-4EA8-BC6E-679A4E5EA8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125371"/>
              </p:ext>
            </p:extLst>
          </p:nvPr>
        </p:nvGraphicFramePr>
        <p:xfrm>
          <a:off x="6772304" y="5225442"/>
          <a:ext cx="4391882" cy="142175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89463">
                  <a:extLst>
                    <a:ext uri="{9D8B030D-6E8A-4147-A177-3AD203B41FA5}">
                      <a16:colId xmlns:a16="http://schemas.microsoft.com/office/drawing/2014/main" val="340937073"/>
                    </a:ext>
                  </a:extLst>
                </a:gridCol>
                <a:gridCol w="3402419">
                  <a:extLst>
                    <a:ext uri="{9D8B030D-6E8A-4147-A177-3AD203B41FA5}">
                      <a16:colId xmlns:a16="http://schemas.microsoft.com/office/drawing/2014/main" val="2694707317"/>
                    </a:ext>
                  </a:extLst>
                </a:gridCol>
              </a:tblGrid>
              <a:tr h="262187">
                <a:tc>
                  <a:txBody>
                    <a:bodyPr/>
                    <a:lstStyle/>
                    <a:p>
                      <a:r>
                        <a:rPr lang="en-US" sz="1600" dirty="0"/>
                        <a:t>Segment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Proposed Improvements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608918"/>
                  </a:ext>
                </a:extLst>
              </a:tr>
              <a:tr h="26218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Deepen to 46.5 ft, Widen to 530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152861"/>
                  </a:ext>
                </a:extLst>
              </a:tr>
              <a:tr h="26218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Deepen to 41.5 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32945"/>
                  </a:ext>
                </a:extLst>
              </a:tr>
              <a:tr h="41591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Deepen to 41.5 ft, 900-ft Turning Basin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423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91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3C161-5374-4DD8-ADEA-2FEE8D4B6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RFQ Schedule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111E8B5-A50F-45D7-AD73-C2B1800C8B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992211"/>
              </p:ext>
            </p:extLst>
          </p:nvPr>
        </p:nvGraphicFramePr>
        <p:xfrm>
          <a:off x="838200" y="1354122"/>
          <a:ext cx="10515600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4712">
                  <a:extLst>
                    <a:ext uri="{9D8B030D-6E8A-4147-A177-3AD203B41FA5}">
                      <a16:colId xmlns:a16="http://schemas.microsoft.com/office/drawing/2014/main" val="1760170136"/>
                    </a:ext>
                  </a:extLst>
                </a:gridCol>
                <a:gridCol w="3740888">
                  <a:extLst>
                    <a:ext uri="{9D8B030D-6E8A-4147-A177-3AD203B41FA5}">
                      <a16:colId xmlns:a16="http://schemas.microsoft.com/office/drawing/2014/main" val="39242822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200" dirty="0"/>
                        <a:t>Item</a:t>
                      </a:r>
                    </a:p>
                  </a:txBody>
                  <a:tcPr>
                    <a:solidFill>
                      <a:srgbClr val="1B376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/>
                        <a:t>Anticipated Date</a:t>
                      </a:r>
                    </a:p>
                  </a:txBody>
                  <a:tcPr>
                    <a:solidFill>
                      <a:srgbClr val="1B37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93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Advertise RFQ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January 9,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916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Pre-Proposal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January 21,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968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Deadline for Submitting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February 12,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31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Proposal Due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FF0000"/>
                          </a:solidFill>
                        </a:rPr>
                        <a:t>February 19, 2020, 11 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034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Oral presentations/Web-Meeting (if required)</a:t>
                      </a:r>
                    </a:p>
                    <a:p>
                      <a:r>
                        <a:rPr lang="en-US" sz="2200" dirty="0"/>
                        <a:t>Only short-listed will be notified by February 21,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March 9,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822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Proposal Evaluation 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March 12,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336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Port Commission Meeting/Authorization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March 24,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855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Commencement of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April 7,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189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Completion of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No later than April 7,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687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577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0DD1B-A97E-459E-B2C6-B203B30D9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RFQ Selection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F223710-713C-4675-9B3F-D8AC352728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611855"/>
              </p:ext>
            </p:extLst>
          </p:nvPr>
        </p:nvGraphicFramePr>
        <p:xfrm>
          <a:off x="935666" y="1181100"/>
          <a:ext cx="10940902" cy="50158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9190">
                  <a:extLst>
                    <a:ext uri="{9D8B030D-6E8A-4147-A177-3AD203B41FA5}">
                      <a16:colId xmlns:a16="http://schemas.microsoft.com/office/drawing/2014/main" val="474744496"/>
                    </a:ext>
                  </a:extLst>
                </a:gridCol>
                <a:gridCol w="3306725">
                  <a:extLst>
                    <a:ext uri="{9D8B030D-6E8A-4147-A177-3AD203B41FA5}">
                      <a16:colId xmlns:a16="http://schemas.microsoft.com/office/drawing/2014/main" val="215817245"/>
                    </a:ext>
                  </a:extLst>
                </a:gridCol>
                <a:gridCol w="6134987">
                  <a:extLst>
                    <a:ext uri="{9D8B030D-6E8A-4147-A177-3AD203B41FA5}">
                      <a16:colId xmlns:a16="http://schemas.microsoft.com/office/drawing/2014/main" val="3234929576"/>
                    </a:ext>
                  </a:extLst>
                </a:gridCol>
              </a:tblGrid>
              <a:tr h="1950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Weight (%)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B37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Criteria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B37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Components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B37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941918"/>
                  </a:ext>
                </a:extLst>
              </a:tr>
              <a:tr h="14666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25</a:t>
                      </a:r>
                      <a:endParaRPr lang="en-US" sz="2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B37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Reputation and Quality</a:t>
                      </a:r>
                      <a:endParaRPr lang="en-US" sz="2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Background of Respondent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Reputation of Respondent 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Reference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Quality of Respondent’s services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Availability and dedication of resources 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8724096"/>
                  </a:ext>
                </a:extLst>
              </a:tr>
              <a:tr h="13582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50</a:t>
                      </a:r>
                      <a:endParaRPr lang="en-US" sz="2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B37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Qualifications and Experience</a:t>
                      </a:r>
                      <a:endParaRPr lang="en-US" sz="2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Background, reputation, qualifications 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Availability and dedication of qualified personnel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Certifications, registrations, and licenses 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Personnel’s past performance.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6014187"/>
                  </a:ext>
                </a:extLst>
              </a:tr>
              <a:tr h="8323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</a:t>
                      </a:r>
                      <a:endParaRPr lang="en-US" sz="2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B37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Performance Plan</a:t>
                      </a:r>
                      <a:endParaRPr lang="en-US" sz="2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The methodology proposed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Plan for communicating with Port Authority 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Any unique or specialized processes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6708915"/>
                  </a:ext>
                </a:extLst>
              </a:tr>
              <a:tr h="8323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B37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Compliance with PHA Policies</a:t>
                      </a:r>
                      <a:endParaRPr lang="en-US" sz="2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Demonstrated understanding of the RFQ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Clarity and brevity of the Response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Thoroughness of Response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5218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993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C5D90-7F5E-4BA1-9D70-A64D240A6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A9D25-3D56-49FE-9F85-6F95E69F6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December 2019 USACE Feasibility Report – Expected to be available for release by mid-February</a:t>
            </a:r>
          </a:p>
          <a:p>
            <a:endParaRPr lang="en-US" dirty="0"/>
          </a:p>
          <a:p>
            <a:r>
              <a:rPr lang="en-US" dirty="0"/>
              <a:t>Additional project information: </a:t>
            </a:r>
            <a:r>
              <a:rPr lang="en-US" dirty="0">
                <a:hlinkClick r:id="rId2"/>
              </a:rPr>
              <a:t>https://www.expandthehoustonshipchannel.com/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Submit all questions in writing via BuySpeed</a:t>
            </a:r>
          </a:p>
          <a:p>
            <a:endParaRPr lang="en-US" dirty="0"/>
          </a:p>
          <a:p>
            <a:r>
              <a:rPr lang="en-US" dirty="0"/>
              <a:t>All communication during the Bid Period to be directed to Dean Ainuddin </a:t>
            </a:r>
            <a:r>
              <a:rPr lang="en-US" dirty="0">
                <a:hlinkClick r:id="rId3"/>
              </a:rPr>
              <a:t>nainuddin@porthouston.com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1261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882</Words>
  <Application>Microsoft Office PowerPoint</Application>
  <PresentationFormat>Widescreen</PresentationFormat>
  <Paragraphs>193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Symbol</vt:lpstr>
      <vt:lpstr>Times New Roman</vt:lpstr>
      <vt:lpstr>Wingdings</vt:lpstr>
      <vt:lpstr>Office Theme</vt:lpstr>
      <vt:lpstr>RFQ-1383  Professional Engineering and Auditing Services on an          As-Needed Basis to Support the Houston Ship Channel Deepening and Widening Project</vt:lpstr>
      <vt:lpstr>Introduction</vt:lpstr>
      <vt:lpstr>PHA Accelerated Schedule</vt:lpstr>
      <vt:lpstr>HSC Design Submittal Schedule</vt:lpstr>
      <vt:lpstr>HSC Widening &amp; Deepening</vt:lpstr>
      <vt:lpstr>HSC Widening &amp; Deepening</vt:lpstr>
      <vt:lpstr>RFQ Schedule</vt:lpstr>
      <vt:lpstr>RFQ Selection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RFQ-1383 Professional Engineering and Auditing Services on As-Needed Basis to Support the Houston Ship Channel Deepening and Widening Project</dc:title>
  <dc:creator>Lori Brownell</dc:creator>
  <cp:lastModifiedBy>Conni McMillian</cp:lastModifiedBy>
  <cp:revision>17</cp:revision>
  <dcterms:created xsi:type="dcterms:W3CDTF">2020-01-17T18:56:05Z</dcterms:created>
  <dcterms:modified xsi:type="dcterms:W3CDTF">2020-01-21T21:44:10Z</dcterms:modified>
</cp:coreProperties>
</file>