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4"/>
  </p:sldMasterIdLst>
  <p:notesMasterIdLst>
    <p:notesMasterId r:id="rId44"/>
  </p:notesMasterIdLst>
  <p:handoutMasterIdLst>
    <p:handoutMasterId r:id="rId45"/>
  </p:handoutMasterIdLst>
  <p:sldIdLst>
    <p:sldId id="271" r:id="rId5"/>
    <p:sldId id="272" r:id="rId6"/>
    <p:sldId id="273" r:id="rId7"/>
    <p:sldId id="274" r:id="rId8"/>
    <p:sldId id="310" r:id="rId9"/>
    <p:sldId id="312" r:id="rId10"/>
    <p:sldId id="320" r:id="rId11"/>
    <p:sldId id="321" r:id="rId12"/>
    <p:sldId id="287" r:id="rId13"/>
    <p:sldId id="289" r:id="rId14"/>
    <p:sldId id="290" r:id="rId15"/>
    <p:sldId id="291" r:id="rId16"/>
    <p:sldId id="303" r:id="rId17"/>
    <p:sldId id="296" r:id="rId18"/>
    <p:sldId id="304" r:id="rId19"/>
    <p:sldId id="293" r:id="rId20"/>
    <p:sldId id="294" r:id="rId21"/>
    <p:sldId id="298" r:id="rId22"/>
    <p:sldId id="306" r:id="rId23"/>
    <p:sldId id="305" r:id="rId24"/>
    <p:sldId id="329" r:id="rId25"/>
    <p:sldId id="330" r:id="rId26"/>
    <p:sldId id="331" r:id="rId27"/>
    <p:sldId id="332" r:id="rId28"/>
    <p:sldId id="333" r:id="rId29"/>
    <p:sldId id="288" r:id="rId30"/>
    <p:sldId id="307" r:id="rId31"/>
    <p:sldId id="308" r:id="rId32"/>
    <p:sldId id="334" r:id="rId33"/>
    <p:sldId id="309" r:id="rId34"/>
    <p:sldId id="322" r:id="rId35"/>
    <p:sldId id="325" r:id="rId36"/>
    <p:sldId id="324" r:id="rId37"/>
    <p:sldId id="327" r:id="rId38"/>
    <p:sldId id="335" r:id="rId39"/>
    <p:sldId id="336" r:id="rId40"/>
    <p:sldId id="263" r:id="rId41"/>
    <p:sldId id="328" r:id="rId42"/>
    <p:sldId id="326" r:id="rId43"/>
  </p:sldIdLst>
  <p:sldSz cx="9144000" cy="6858000" type="screen4x3"/>
  <p:notesSz cx="6894513" cy="9180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1C36"/>
    <a:srgbClr val="731325"/>
    <a:srgbClr val="D2AE85"/>
    <a:srgbClr val="091839"/>
    <a:srgbClr val="0E265A"/>
    <a:srgbClr val="1F34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7" autoAdjust="0"/>
    <p:restoredTop sz="94709"/>
  </p:normalViewPr>
  <p:slideViewPr>
    <p:cSldViewPr snapToGrid="0" snapToObjects="1">
      <p:cViewPr varScale="1">
        <p:scale>
          <a:sx n="110" d="100"/>
          <a:sy n="110" d="100"/>
        </p:scale>
        <p:origin x="1596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7622" cy="460620"/>
          </a:xfrm>
          <a:prstGeom prst="rect">
            <a:avLst/>
          </a:prstGeom>
        </p:spPr>
        <p:txBody>
          <a:bodyPr vert="horz" lIns="91851" tIns="45926" rIns="91851" bIns="4592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5295" y="0"/>
            <a:ext cx="2987622" cy="460620"/>
          </a:xfrm>
          <a:prstGeom prst="rect">
            <a:avLst/>
          </a:prstGeom>
        </p:spPr>
        <p:txBody>
          <a:bodyPr vert="horz" lIns="91851" tIns="45926" rIns="91851" bIns="45926" rtlCol="0"/>
          <a:lstStyle>
            <a:lvl1pPr algn="r">
              <a:defRPr sz="1200"/>
            </a:lvl1pPr>
          </a:lstStyle>
          <a:p>
            <a:fld id="{52792BFA-B74B-463B-AA3A-42CFB5FC8F5C}" type="datetimeFigureOut">
              <a:rPr lang="en-US" smtClean="0"/>
              <a:t>8/9/2017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19895"/>
            <a:ext cx="2987622" cy="460619"/>
          </a:xfrm>
          <a:prstGeom prst="rect">
            <a:avLst/>
          </a:prstGeom>
        </p:spPr>
        <p:txBody>
          <a:bodyPr vert="horz" lIns="91851" tIns="45926" rIns="91851" bIns="4592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5295" y="8719895"/>
            <a:ext cx="2987622" cy="460619"/>
          </a:xfrm>
          <a:prstGeom prst="rect">
            <a:avLst/>
          </a:prstGeom>
        </p:spPr>
        <p:txBody>
          <a:bodyPr vert="horz" lIns="91851" tIns="45926" rIns="91851" bIns="45926" rtlCol="0" anchor="b"/>
          <a:lstStyle>
            <a:lvl1pPr algn="r">
              <a:defRPr sz="1200"/>
            </a:lvl1pPr>
          </a:lstStyle>
          <a:p>
            <a:fld id="{B61F2799-D21C-493C-B781-1A1B61E20A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2037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7622" cy="460620"/>
          </a:xfrm>
          <a:prstGeom prst="rect">
            <a:avLst/>
          </a:prstGeom>
        </p:spPr>
        <p:txBody>
          <a:bodyPr vert="horz" lIns="91851" tIns="45926" rIns="91851" bIns="4592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5295" y="0"/>
            <a:ext cx="2987622" cy="460620"/>
          </a:xfrm>
          <a:prstGeom prst="rect">
            <a:avLst/>
          </a:prstGeom>
        </p:spPr>
        <p:txBody>
          <a:bodyPr vert="horz" lIns="91851" tIns="45926" rIns="91851" bIns="45926" rtlCol="0"/>
          <a:lstStyle>
            <a:lvl1pPr algn="r">
              <a:defRPr sz="1200"/>
            </a:lvl1pPr>
          </a:lstStyle>
          <a:p>
            <a:fld id="{47974377-948D-4C0B-94B2-FF3F32B127D3}" type="datetimeFigureOut">
              <a:rPr lang="en-US" smtClean="0"/>
              <a:t>8/9/2017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81125" y="1147763"/>
            <a:ext cx="4132263" cy="3098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51" tIns="45926" rIns="91851" bIns="4592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9452" y="4418122"/>
            <a:ext cx="5515610" cy="3614827"/>
          </a:xfrm>
          <a:prstGeom prst="rect">
            <a:avLst/>
          </a:prstGeom>
        </p:spPr>
        <p:txBody>
          <a:bodyPr vert="horz" lIns="91851" tIns="45926" rIns="91851" bIns="4592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19895"/>
            <a:ext cx="2987622" cy="460619"/>
          </a:xfrm>
          <a:prstGeom prst="rect">
            <a:avLst/>
          </a:prstGeom>
        </p:spPr>
        <p:txBody>
          <a:bodyPr vert="horz" lIns="91851" tIns="45926" rIns="91851" bIns="4592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5295" y="8719895"/>
            <a:ext cx="2987622" cy="460619"/>
          </a:xfrm>
          <a:prstGeom prst="rect">
            <a:avLst/>
          </a:prstGeom>
        </p:spPr>
        <p:txBody>
          <a:bodyPr vert="horz" lIns="91851" tIns="45926" rIns="91851" bIns="45926" rtlCol="0" anchor="b"/>
          <a:lstStyle>
            <a:lvl1pPr algn="r">
              <a:defRPr sz="1200"/>
            </a:lvl1pPr>
          </a:lstStyle>
          <a:p>
            <a:fld id="{92B0138D-3943-4173-ABD4-EFF93AE2F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6856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23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022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023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2103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58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SzPct val="110000"/>
            </a:pP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FB62C8-C605-4A08-AE91-8C0871FE757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605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SzPct val="110000"/>
            </a:pPr>
            <a:r>
              <a:rPr lang="en-US" sz="1800" b="1" dirty="0"/>
              <a:t>The Port of Houston Authority operates two Container Terminals and leases 6 general cargo facilities.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FB62C8-C605-4A08-AE91-8C0871FE757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499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722C768-1E51-46DD-AD74-4D526268B97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70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A48CA44-50CB-47FA-AED5-59EC2D04FFC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971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243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520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931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596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42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067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67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08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10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63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72599D-CD8B-9C42-AEB7-833713E6C05A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B31F4A-44E2-234E-BCC0-1058AE4C41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4868334" y="6566928"/>
            <a:ext cx="4031826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PORT HOUSTON: THE</a:t>
            </a:r>
            <a:r>
              <a:rPr lang="en-US" sz="825" baseline="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INTERNATIONAL PORT OF TEXAS</a:t>
            </a:r>
            <a:endParaRPr lang="en-US" sz="825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62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84666" y="6460648"/>
            <a:ext cx="79586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 smtClean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RFQ 483: </a:t>
            </a:r>
            <a:r>
              <a:rPr lang="en-US" sz="1050" b="0" dirty="0" smtClean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PREPARE SITE SPECIFIC BASELINE PLANS FOR FICAP</a:t>
            </a:r>
            <a:br>
              <a:rPr lang="en-US" sz="1050" b="0" dirty="0" smtClean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</a:br>
            <a:r>
              <a:rPr lang="en-US" sz="1050" b="1" dirty="0" smtClean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RFQ 467: </a:t>
            </a:r>
            <a:r>
              <a:rPr lang="en-US" sz="1050" b="0" dirty="0" smtClean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PERFORM INSPECTION AND PROFESSIONAL ENGINEERING CONSULTING SERVICES FOR FICAP 2017</a:t>
            </a:r>
            <a:endParaRPr lang="en-US" sz="1050" dirty="0">
              <a:solidFill>
                <a:schemeClr val="bg1">
                  <a:lumMod val="9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81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04" r:id="rId6"/>
    <p:sldLayoutId id="2147483707" r:id="rId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8" r="-472" b="-967"/>
          <a:stretch/>
        </p:blipFill>
        <p:spPr>
          <a:xfrm>
            <a:off x="0" y="3892990"/>
            <a:ext cx="9187199" cy="31042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21" y="385396"/>
            <a:ext cx="2143974" cy="2104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788291"/>
            <a:ext cx="9144000" cy="1403837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271425" y="2868690"/>
            <a:ext cx="85803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RFQ 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483: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Prepare Site Specific Baseline Plans for FICAP</a:t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</a:b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RFQ 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476: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Perform Inspection And Professional Engineering Consulting Services for FICAP 2017</a:t>
            </a:r>
          </a:p>
          <a:p>
            <a:pPr algn="ctr"/>
            <a:endParaRPr lang="en-US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Eddy Kharrazi, P.E.  |  Project Manager   |  Project &amp; Construction Management (PCM)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4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PHA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9" r="9147" b="28838"/>
          <a:stretch/>
        </p:blipFill>
        <p:spPr>
          <a:xfrm>
            <a:off x="0" y="2562828"/>
            <a:ext cx="9144000" cy="389299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62350" y="3086100"/>
            <a:ext cx="4953000" cy="2857500"/>
          </a:xfrm>
          <a:solidFill>
            <a:srgbClr val="1F3469">
              <a:alpha val="90000"/>
            </a:srgb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PHA by the numbers:</a:t>
            </a:r>
          </a:p>
          <a:p>
            <a:pPr>
              <a:lnSpc>
                <a:spcPts val="1500"/>
              </a:lnSpc>
            </a:pPr>
            <a:r>
              <a:rPr lang="en-US" sz="1900" dirty="0">
                <a:solidFill>
                  <a:schemeClr val="bg1"/>
                </a:solidFill>
              </a:rPr>
              <a:t>8 public terminals managed</a:t>
            </a:r>
          </a:p>
          <a:p>
            <a:pPr>
              <a:lnSpc>
                <a:spcPts val="1500"/>
              </a:lnSpc>
            </a:pPr>
            <a:r>
              <a:rPr lang="en-US" sz="1900" dirty="0">
                <a:solidFill>
                  <a:schemeClr val="bg1"/>
                </a:solidFill>
              </a:rPr>
              <a:t>25 miles of complex</a:t>
            </a:r>
          </a:p>
          <a:p>
            <a:pPr>
              <a:lnSpc>
                <a:spcPts val="1500"/>
              </a:lnSpc>
            </a:pPr>
            <a:r>
              <a:rPr lang="en-US" sz="1900" dirty="0">
                <a:solidFill>
                  <a:schemeClr val="bg1"/>
                </a:solidFill>
              </a:rPr>
              <a:t>150+ private &amp; public industrial terminals</a:t>
            </a:r>
          </a:p>
          <a:p>
            <a:pPr>
              <a:lnSpc>
                <a:spcPts val="1500"/>
              </a:lnSpc>
            </a:pPr>
            <a:r>
              <a:rPr lang="en-US" sz="1900" dirty="0">
                <a:solidFill>
                  <a:schemeClr val="bg1"/>
                </a:solidFill>
              </a:rPr>
              <a:t>8,000 vessels</a:t>
            </a:r>
          </a:p>
          <a:p>
            <a:pPr>
              <a:lnSpc>
                <a:spcPts val="1500"/>
              </a:lnSpc>
            </a:pPr>
            <a:r>
              <a:rPr lang="en-US" sz="1900" dirty="0">
                <a:solidFill>
                  <a:schemeClr val="bg1"/>
                </a:solidFill>
              </a:rPr>
              <a:t>200,000 barges</a:t>
            </a:r>
          </a:p>
          <a:p>
            <a:pPr>
              <a:lnSpc>
                <a:spcPts val="1500"/>
              </a:lnSpc>
            </a:pPr>
            <a:r>
              <a:rPr lang="en-US" sz="1900" dirty="0">
                <a:solidFill>
                  <a:schemeClr val="bg1"/>
                </a:solidFill>
              </a:rPr>
              <a:t>200 million tons of </a:t>
            </a:r>
            <a:r>
              <a:rPr lang="en-US" sz="1900" dirty="0" smtClean="0">
                <a:solidFill>
                  <a:schemeClr val="bg1"/>
                </a:solidFill>
              </a:rPr>
              <a:t>cargo</a:t>
            </a:r>
          </a:p>
          <a:p>
            <a:pPr>
              <a:lnSpc>
                <a:spcPts val="1500"/>
              </a:lnSpc>
            </a:pPr>
            <a:r>
              <a:rPr lang="en-US" sz="1900" dirty="0" smtClean="0">
                <a:solidFill>
                  <a:schemeClr val="bg1"/>
                </a:solidFill>
              </a:rPr>
              <a:t>Some terminals are +100 </a:t>
            </a:r>
            <a:r>
              <a:rPr lang="en-US" sz="1900" dirty="0" err="1" smtClean="0">
                <a:solidFill>
                  <a:schemeClr val="bg1"/>
                </a:solidFill>
              </a:rPr>
              <a:t>yrs</a:t>
            </a:r>
            <a:endParaRPr lang="en-US" sz="1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42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876550"/>
            <a:ext cx="9144000" cy="35814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PHA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00049" y="3371850"/>
            <a:ext cx="5819776" cy="2436813"/>
          </a:xfrm>
          <a:solidFill>
            <a:srgbClr val="1F3469">
              <a:alpha val="90000"/>
            </a:srgbClr>
          </a:solidFill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800" dirty="0" smtClean="0"/>
              <a:t> </a:t>
            </a:r>
            <a:r>
              <a:rPr lang="en-US" dirty="0" smtClean="0">
                <a:solidFill>
                  <a:schemeClr val="bg1"/>
                </a:solidFill>
              </a:rPr>
              <a:t>Variety </a:t>
            </a:r>
            <a:r>
              <a:rPr lang="en-US" dirty="0">
                <a:solidFill>
                  <a:schemeClr val="bg1"/>
                </a:solidFill>
              </a:rPr>
              <a:t>of </a:t>
            </a:r>
            <a:r>
              <a:rPr lang="en-US" dirty="0">
                <a:solidFill>
                  <a:srgbClr val="FFC000"/>
                </a:solidFill>
              </a:rPr>
              <a:t>marine assets </a:t>
            </a:r>
            <a:r>
              <a:rPr lang="en-US" dirty="0">
                <a:solidFill>
                  <a:schemeClr val="bg1"/>
                </a:solidFill>
              </a:rPr>
              <a:t>managed:</a:t>
            </a:r>
          </a:p>
          <a:p>
            <a:pPr>
              <a:lnSpc>
                <a:spcPts val="1500"/>
              </a:lnSpc>
            </a:pPr>
            <a:r>
              <a:rPr lang="en-US" sz="1900" dirty="0">
                <a:solidFill>
                  <a:schemeClr val="bg1"/>
                </a:solidFill>
              </a:rPr>
              <a:t>Cargo wharves</a:t>
            </a:r>
          </a:p>
          <a:p>
            <a:pPr>
              <a:lnSpc>
                <a:spcPts val="1500"/>
              </a:lnSpc>
            </a:pPr>
            <a:r>
              <a:rPr lang="en-US" sz="1900" dirty="0">
                <a:solidFill>
                  <a:schemeClr val="bg1"/>
                </a:solidFill>
              </a:rPr>
              <a:t>Barge landing areas</a:t>
            </a:r>
          </a:p>
          <a:p>
            <a:pPr>
              <a:lnSpc>
                <a:spcPts val="1500"/>
              </a:lnSpc>
            </a:pPr>
            <a:r>
              <a:rPr lang="en-US" sz="1900" dirty="0">
                <a:solidFill>
                  <a:schemeClr val="bg1"/>
                </a:solidFill>
              </a:rPr>
              <a:t>Small boat docks</a:t>
            </a:r>
          </a:p>
          <a:p>
            <a:pPr>
              <a:lnSpc>
                <a:spcPts val="1500"/>
              </a:lnSpc>
            </a:pPr>
            <a:r>
              <a:rPr lang="en-US" sz="1900" dirty="0">
                <a:solidFill>
                  <a:schemeClr val="bg1"/>
                </a:solidFill>
              </a:rPr>
              <a:t>Bulkhead</a:t>
            </a:r>
          </a:p>
          <a:p>
            <a:pPr>
              <a:lnSpc>
                <a:spcPts val="1500"/>
              </a:lnSpc>
            </a:pPr>
            <a:r>
              <a:rPr lang="en-US" sz="1900" dirty="0">
                <a:solidFill>
                  <a:schemeClr val="bg1"/>
                </a:solidFill>
              </a:rPr>
              <a:t>Riprap shoreline</a:t>
            </a:r>
          </a:p>
          <a:p>
            <a:pPr>
              <a:lnSpc>
                <a:spcPts val="1500"/>
              </a:lnSpc>
            </a:pPr>
            <a:r>
              <a:rPr lang="en-US" sz="1900" dirty="0">
                <a:solidFill>
                  <a:schemeClr val="bg1"/>
                </a:solidFill>
              </a:rPr>
              <a:t>Vehicle barge</a:t>
            </a:r>
          </a:p>
        </p:txBody>
      </p:sp>
    </p:spTree>
    <p:extLst>
      <p:ext uri="{BB962C8B-B14F-4D97-AF65-F5344CB8AC3E}">
        <p14:creationId xmlns:p14="http://schemas.microsoft.com/office/powerpoint/2010/main" val="80361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676525"/>
            <a:ext cx="9144000" cy="3805237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to PHA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28650" y="3477418"/>
            <a:ext cx="6972300" cy="2203450"/>
          </a:xfrm>
          <a:solidFill>
            <a:srgbClr val="FFFFFF">
              <a:alpha val="68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ts val="1000"/>
              </a:lnSpc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lnSpc>
                <a:spcPts val="2000"/>
              </a:lnSpc>
              <a:buNone/>
            </a:pPr>
            <a:r>
              <a:rPr lang="en-US" dirty="0" smtClean="0"/>
              <a:t>Variety </a:t>
            </a:r>
            <a:r>
              <a:rPr lang="en-US" dirty="0"/>
              <a:t>of </a:t>
            </a:r>
            <a:r>
              <a:rPr lang="en-US" dirty="0" smtClean="0"/>
              <a:t>functions served:</a:t>
            </a:r>
            <a:endParaRPr lang="en-US" dirty="0"/>
          </a:p>
          <a:p>
            <a:pPr>
              <a:lnSpc>
                <a:spcPts val="1500"/>
              </a:lnSpc>
            </a:pPr>
            <a:r>
              <a:rPr lang="en-US" sz="1900" dirty="0"/>
              <a:t>Handling of bulk materials, liquids, materials, and containers</a:t>
            </a:r>
          </a:p>
          <a:p>
            <a:pPr>
              <a:lnSpc>
                <a:spcPts val="1500"/>
              </a:lnSpc>
            </a:pPr>
            <a:r>
              <a:rPr lang="en-US" sz="1900" dirty="0"/>
              <a:t>Boat landing areas</a:t>
            </a:r>
          </a:p>
          <a:p>
            <a:pPr>
              <a:lnSpc>
                <a:spcPts val="1500"/>
              </a:lnSpc>
            </a:pPr>
            <a:r>
              <a:rPr lang="en-US" sz="1900" dirty="0"/>
              <a:t>Boat docks</a:t>
            </a:r>
          </a:p>
          <a:p>
            <a:pPr>
              <a:lnSpc>
                <a:spcPts val="1500"/>
              </a:lnSpc>
            </a:pPr>
            <a:r>
              <a:rPr lang="en-US" sz="1900" dirty="0"/>
              <a:t>Bulkheads for soil retention</a:t>
            </a:r>
          </a:p>
          <a:p>
            <a:pPr>
              <a:lnSpc>
                <a:spcPts val="1500"/>
              </a:lnSpc>
            </a:pPr>
            <a:r>
              <a:rPr lang="en-US" sz="1900" dirty="0"/>
              <a:t>Vehicle traffic</a:t>
            </a:r>
          </a:p>
        </p:txBody>
      </p:sp>
    </p:spTree>
    <p:extLst>
      <p:ext uri="{BB962C8B-B14F-4D97-AF65-F5344CB8AC3E}">
        <p14:creationId xmlns:p14="http://schemas.microsoft.com/office/powerpoint/2010/main" val="237289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Introduction to PHA FICAP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87909" y="1690689"/>
            <a:ext cx="4232216" cy="457200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Maritime assets managed by PHA are inspected and assessed through the FICAP:</a:t>
            </a:r>
            <a:endParaRPr lang="en-US" sz="2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342900" lvl="1" indent="0">
              <a:buNone/>
            </a:pPr>
            <a:endParaRPr lang="en-US" sz="2000" b="1" dirty="0" smtClean="0">
              <a:solidFill>
                <a:srgbClr val="A51C36"/>
              </a:solidFill>
            </a:endParaRPr>
          </a:p>
          <a:p>
            <a:pPr marL="342900" lvl="1" indent="0">
              <a:buNone/>
            </a:pPr>
            <a:r>
              <a:rPr lang="en-US" sz="3200" b="1" dirty="0" smtClean="0">
                <a:solidFill>
                  <a:srgbClr val="A51C36"/>
                </a:solidFill>
              </a:rPr>
              <a:t>F</a:t>
            </a:r>
            <a:r>
              <a:rPr lang="en-US" sz="2800" dirty="0" smtClean="0"/>
              <a:t>acilities</a:t>
            </a:r>
            <a:endParaRPr lang="en-US" sz="2800" dirty="0"/>
          </a:p>
          <a:p>
            <a:pPr marL="342900" lvl="1" indent="0">
              <a:buNone/>
            </a:pPr>
            <a:r>
              <a:rPr lang="en-US" sz="3200" b="1" dirty="0">
                <a:solidFill>
                  <a:srgbClr val="A51C36"/>
                </a:solidFill>
              </a:rPr>
              <a:t>I</a:t>
            </a:r>
            <a:r>
              <a:rPr lang="en-US" sz="2800" dirty="0"/>
              <a:t>nspection and</a:t>
            </a:r>
          </a:p>
          <a:p>
            <a:pPr marL="342900" lvl="1" indent="0">
              <a:buNone/>
            </a:pPr>
            <a:r>
              <a:rPr lang="en-US" sz="3200" b="1" dirty="0">
                <a:solidFill>
                  <a:srgbClr val="A51C36"/>
                </a:solidFill>
              </a:rPr>
              <a:t>C</a:t>
            </a:r>
            <a:r>
              <a:rPr lang="en-US" sz="2800" dirty="0"/>
              <a:t>ondition</a:t>
            </a:r>
          </a:p>
          <a:p>
            <a:pPr marL="342900" lvl="1" indent="0">
              <a:buNone/>
            </a:pPr>
            <a:r>
              <a:rPr lang="en-US" sz="3200" b="1" dirty="0">
                <a:solidFill>
                  <a:srgbClr val="A51C36"/>
                </a:solidFill>
              </a:rPr>
              <a:t>A</a:t>
            </a:r>
            <a:r>
              <a:rPr lang="en-US" sz="2800" dirty="0"/>
              <a:t>ssessment</a:t>
            </a:r>
          </a:p>
          <a:p>
            <a:pPr marL="342900" lvl="1" indent="0">
              <a:buNone/>
            </a:pPr>
            <a:r>
              <a:rPr lang="en-US" sz="3200" b="1" dirty="0">
                <a:solidFill>
                  <a:srgbClr val="A51C36"/>
                </a:solidFill>
              </a:rPr>
              <a:t>P</a:t>
            </a:r>
            <a:r>
              <a:rPr lang="en-US" sz="2800" dirty="0"/>
              <a:t>rogram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690689"/>
            <a:ext cx="3518019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5951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219450" y="1681164"/>
            <a:ext cx="5629275" cy="4462460"/>
          </a:xfrm>
          <a:solidFill>
            <a:srgbClr val="091839">
              <a:alpha val="91000"/>
            </a:srgbClr>
          </a:solidFill>
          <a:ln>
            <a:noFill/>
          </a:ln>
        </p:spPr>
        <p:txBody>
          <a:bodyPr/>
          <a:lstStyle/>
          <a:p>
            <a:pPr marL="171450" indent="0">
              <a:lnSpc>
                <a:spcPct val="100000"/>
              </a:lnSpc>
              <a:buNone/>
            </a:pPr>
            <a:endParaRPr lang="en-US" sz="300" b="1" dirty="0" smtClean="0">
              <a:solidFill>
                <a:schemeClr val="bg1"/>
              </a:solidFill>
            </a:endParaRPr>
          </a:p>
          <a:p>
            <a:pPr marL="171450" indent="0">
              <a:lnSpc>
                <a:spcPct val="100000"/>
              </a:lnSpc>
              <a:buNone/>
            </a:pPr>
            <a:r>
              <a:rPr lang="en-US" sz="2000" b="1" dirty="0" smtClean="0">
                <a:solidFill>
                  <a:srgbClr val="FFC000"/>
                </a:solidFill>
              </a:rPr>
              <a:t>Why FICAP?</a:t>
            </a:r>
          </a:p>
          <a:p>
            <a:pPr marL="514350" indent="-171450">
              <a:lnSpc>
                <a:spcPct val="100000"/>
              </a:lnSpc>
            </a:pPr>
            <a:r>
              <a:rPr lang="en-US" sz="1800" dirty="0">
                <a:solidFill>
                  <a:srgbClr val="FFC000"/>
                </a:solidFill>
              </a:rPr>
              <a:t>Define condition</a:t>
            </a:r>
            <a:r>
              <a:rPr lang="en-US" sz="1800" dirty="0">
                <a:solidFill>
                  <a:schemeClr val="bg1"/>
                </a:solidFill>
              </a:rPr>
              <a:t> of </a:t>
            </a:r>
            <a:r>
              <a:rPr lang="en-US" sz="1800" dirty="0" smtClean="0">
                <a:solidFill>
                  <a:schemeClr val="bg1"/>
                </a:solidFill>
              </a:rPr>
              <a:t>PHA </a:t>
            </a:r>
            <a:r>
              <a:rPr lang="en-US" sz="1800" dirty="0">
                <a:solidFill>
                  <a:schemeClr val="bg1"/>
                </a:solidFill>
              </a:rPr>
              <a:t>asset at </a:t>
            </a:r>
            <a:r>
              <a:rPr lang="en-US" sz="1800" dirty="0">
                <a:solidFill>
                  <a:srgbClr val="FFC000"/>
                </a:solidFill>
              </a:rPr>
              <a:t>a point in time</a:t>
            </a:r>
          </a:p>
          <a:p>
            <a:pPr marL="514350" indent="-171450">
              <a:lnSpc>
                <a:spcPct val="100000"/>
              </a:lnSpc>
            </a:pPr>
            <a:r>
              <a:rPr lang="en-US" sz="1800" dirty="0">
                <a:solidFill>
                  <a:schemeClr val="bg1"/>
                </a:solidFill>
              </a:rPr>
              <a:t>Identify conditions that may </a:t>
            </a:r>
            <a:r>
              <a:rPr lang="en-US" sz="1800" dirty="0">
                <a:solidFill>
                  <a:srgbClr val="FFC000"/>
                </a:solidFill>
              </a:rPr>
              <a:t>compromise operations</a:t>
            </a:r>
            <a:r>
              <a:rPr lang="en-US" sz="1800" dirty="0">
                <a:solidFill>
                  <a:schemeClr val="bg1"/>
                </a:solidFill>
              </a:rPr>
              <a:t> due to complete or partial structural failure</a:t>
            </a:r>
          </a:p>
          <a:p>
            <a:pPr marL="514350" indent="-171450">
              <a:lnSpc>
                <a:spcPct val="100000"/>
              </a:lnSpc>
            </a:pPr>
            <a:r>
              <a:rPr lang="en-US" sz="1800" dirty="0">
                <a:solidFill>
                  <a:schemeClr val="bg1"/>
                </a:solidFill>
              </a:rPr>
              <a:t>Identify conditions that may lead to </a:t>
            </a:r>
            <a:r>
              <a:rPr lang="en-US" sz="1800" dirty="0">
                <a:solidFill>
                  <a:srgbClr val="FFC000"/>
                </a:solidFill>
              </a:rPr>
              <a:t>property or environmental damage</a:t>
            </a:r>
          </a:p>
          <a:p>
            <a:pPr marL="514350" indent="-171450">
              <a:lnSpc>
                <a:spcPct val="100000"/>
              </a:lnSpc>
            </a:pPr>
            <a:r>
              <a:rPr lang="en-US" sz="1800" dirty="0">
                <a:solidFill>
                  <a:schemeClr val="bg1"/>
                </a:solidFill>
              </a:rPr>
              <a:t>Evaluate </a:t>
            </a:r>
            <a:r>
              <a:rPr lang="en-US" sz="1800" dirty="0">
                <a:solidFill>
                  <a:srgbClr val="FFC000"/>
                </a:solidFill>
              </a:rPr>
              <a:t>functional adequacy </a:t>
            </a:r>
            <a:r>
              <a:rPr lang="en-US" sz="1800" dirty="0">
                <a:solidFill>
                  <a:schemeClr val="bg1"/>
                </a:solidFill>
              </a:rPr>
              <a:t>of an asset</a:t>
            </a:r>
          </a:p>
          <a:p>
            <a:pPr marL="514350" indent="-171450">
              <a:lnSpc>
                <a:spcPct val="100000"/>
              </a:lnSpc>
            </a:pPr>
            <a:r>
              <a:rPr lang="en-US" sz="1800" dirty="0">
                <a:solidFill>
                  <a:schemeClr val="bg1"/>
                </a:solidFill>
              </a:rPr>
              <a:t>Assess conditions that require </a:t>
            </a:r>
            <a:r>
              <a:rPr lang="en-US" sz="1800" dirty="0">
                <a:solidFill>
                  <a:srgbClr val="FFC000"/>
                </a:solidFill>
              </a:rPr>
              <a:t>maintenance, repair, or replacement</a:t>
            </a:r>
          </a:p>
          <a:p>
            <a:pPr marL="514350" indent="-171450">
              <a:lnSpc>
                <a:spcPct val="100000"/>
              </a:lnSpc>
            </a:pPr>
            <a:r>
              <a:rPr lang="en-US" sz="1800" dirty="0">
                <a:solidFill>
                  <a:schemeClr val="bg1"/>
                </a:solidFill>
              </a:rPr>
              <a:t>Program work in terms of </a:t>
            </a:r>
            <a:r>
              <a:rPr lang="en-US" sz="1800" dirty="0">
                <a:solidFill>
                  <a:srgbClr val="FFC000"/>
                </a:solidFill>
              </a:rPr>
              <a:t>allocating funds and assigning </a:t>
            </a:r>
            <a:r>
              <a:rPr lang="en-US" sz="1800" dirty="0" smtClean="0">
                <a:solidFill>
                  <a:srgbClr val="FFC000"/>
                </a:solidFill>
              </a:rPr>
              <a:t>priorities</a:t>
            </a:r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Introduction to PHA FICAP</a:t>
            </a:r>
            <a:endParaRPr lang="en-US" dirty="0"/>
          </a:p>
        </p:txBody>
      </p:sp>
      <p:sp>
        <p:nvSpPr>
          <p:cNvPr id="35" name="Content Placeholder 3"/>
          <p:cNvSpPr txBox="1">
            <a:spLocks/>
          </p:cNvSpPr>
          <p:nvPr/>
        </p:nvSpPr>
        <p:spPr>
          <a:xfrm>
            <a:off x="235009" y="1681162"/>
            <a:ext cx="2984441" cy="446246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0800000" scaled="0"/>
          </a:gradFill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buFont typeface="Arial" panose="020B0604020202020204" pitchFamily="34" charset="0"/>
              <a:buNone/>
            </a:pPr>
            <a:endParaRPr lang="en-US" sz="2000" b="1" dirty="0" smtClean="0">
              <a:solidFill>
                <a:srgbClr val="A51C36"/>
              </a:solidFill>
            </a:endParaRPr>
          </a:p>
          <a:p>
            <a:pPr marL="342900" lvl="1" indent="0">
              <a:buFont typeface="Arial" panose="020B0604020202020204" pitchFamily="34" charset="0"/>
              <a:buNone/>
            </a:pPr>
            <a:endParaRPr lang="en-US" sz="3200" b="1" dirty="0">
              <a:solidFill>
                <a:srgbClr val="A51C36"/>
              </a:solidFill>
            </a:endParaRP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sz="3200" b="1" dirty="0" smtClean="0">
                <a:solidFill>
                  <a:srgbClr val="A51C36"/>
                </a:solidFill>
              </a:rPr>
              <a:t>F</a:t>
            </a:r>
            <a:r>
              <a:rPr lang="en-US" sz="2800" dirty="0" smtClean="0"/>
              <a:t>acilities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sz="3200" b="1" dirty="0" smtClean="0">
                <a:solidFill>
                  <a:srgbClr val="A51C36"/>
                </a:solidFill>
              </a:rPr>
              <a:t>I</a:t>
            </a:r>
            <a:r>
              <a:rPr lang="en-US" sz="2800" dirty="0" smtClean="0"/>
              <a:t>nspection and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sz="3200" b="1" dirty="0" smtClean="0">
                <a:solidFill>
                  <a:srgbClr val="A51C36"/>
                </a:solidFill>
              </a:rPr>
              <a:t>C</a:t>
            </a:r>
            <a:r>
              <a:rPr lang="en-US" sz="2800" dirty="0" smtClean="0"/>
              <a:t>ondition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sz="3200" b="1" dirty="0" smtClean="0">
                <a:solidFill>
                  <a:srgbClr val="A51C36"/>
                </a:solidFill>
              </a:rPr>
              <a:t>A</a:t>
            </a:r>
            <a:r>
              <a:rPr lang="en-US" sz="2800" dirty="0" smtClean="0"/>
              <a:t>ssessment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sz="3200" b="1" dirty="0" smtClean="0">
                <a:solidFill>
                  <a:srgbClr val="A51C36"/>
                </a:solidFill>
              </a:rPr>
              <a:t>P</a:t>
            </a:r>
            <a:r>
              <a:rPr lang="en-US" sz="2800" dirty="0" smtClean="0"/>
              <a:t>rogram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39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219450" y="1681164"/>
            <a:ext cx="5629275" cy="4462460"/>
          </a:xfrm>
          <a:solidFill>
            <a:srgbClr val="091839">
              <a:alpha val="91000"/>
            </a:srgbClr>
          </a:solidFill>
          <a:ln>
            <a:noFill/>
          </a:ln>
        </p:spPr>
        <p:txBody>
          <a:bodyPr/>
          <a:lstStyle/>
          <a:p>
            <a:pPr marL="171450" indent="0">
              <a:lnSpc>
                <a:spcPct val="100000"/>
              </a:lnSpc>
              <a:buNone/>
            </a:pPr>
            <a:endParaRPr lang="en-US" sz="2000" b="1" dirty="0" smtClean="0">
              <a:solidFill>
                <a:schemeClr val="bg1"/>
              </a:solidFill>
            </a:endParaRPr>
          </a:p>
          <a:p>
            <a:pPr marL="171450" indent="0">
              <a:lnSpc>
                <a:spcPct val="100000"/>
              </a:lnSpc>
              <a:buNone/>
            </a:pPr>
            <a:r>
              <a:rPr lang="en-US" sz="2400" b="1" dirty="0" smtClean="0">
                <a:solidFill>
                  <a:srgbClr val="FFC000"/>
                </a:solidFill>
              </a:rPr>
              <a:t>FICAP Objectives</a:t>
            </a:r>
          </a:p>
          <a:p>
            <a:pPr marL="171450" indent="0">
              <a:lnSpc>
                <a:spcPct val="100000"/>
              </a:lnSpc>
              <a:buNone/>
            </a:pPr>
            <a:endParaRPr lang="en-US" sz="400" b="1" dirty="0" smtClean="0">
              <a:solidFill>
                <a:schemeClr val="bg1"/>
              </a:solidFill>
            </a:endParaRPr>
          </a:p>
          <a:p>
            <a:pPr marL="514350" indent="-171450">
              <a:lnSpc>
                <a:spcPct val="100000"/>
              </a:lnSpc>
            </a:pPr>
            <a:r>
              <a:rPr lang="en-US" sz="1800" dirty="0">
                <a:solidFill>
                  <a:schemeClr val="bg1"/>
                </a:solidFill>
              </a:rPr>
              <a:t>Provide </a:t>
            </a:r>
            <a:r>
              <a:rPr lang="en-US" sz="1800" b="1" dirty="0">
                <a:solidFill>
                  <a:srgbClr val="FFC000"/>
                </a:solidFill>
              </a:rPr>
              <a:t>uniform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b="1" dirty="0">
                <a:solidFill>
                  <a:srgbClr val="FFC000"/>
                </a:solidFill>
              </a:rPr>
              <a:t>guidance for inspection teams </a:t>
            </a:r>
            <a:r>
              <a:rPr lang="en-US" sz="1800" dirty="0">
                <a:solidFill>
                  <a:schemeClr val="bg1"/>
                </a:solidFill>
              </a:rPr>
              <a:t>to carry out baseline and routine (structural) visual inspections and conditions assessments of maritime assets owned by PHA</a:t>
            </a:r>
          </a:p>
          <a:p>
            <a:pPr marL="514350" indent="-171450">
              <a:lnSpc>
                <a:spcPct val="100000"/>
              </a:lnSpc>
            </a:pPr>
            <a:r>
              <a:rPr lang="en-US" sz="1800" dirty="0">
                <a:solidFill>
                  <a:schemeClr val="bg1"/>
                </a:solidFill>
              </a:rPr>
              <a:t>Provide inspection and assessment information necessary for PHA management to </a:t>
            </a:r>
            <a:r>
              <a:rPr lang="en-US" sz="1800" b="1" dirty="0">
                <a:solidFill>
                  <a:srgbClr val="FFC000"/>
                </a:solidFill>
              </a:rPr>
              <a:t>determine timing</a:t>
            </a:r>
            <a:r>
              <a:rPr lang="en-US" sz="1800" dirty="0">
                <a:solidFill>
                  <a:schemeClr val="bg1"/>
                </a:solidFill>
              </a:rPr>
              <a:t> of some </a:t>
            </a:r>
            <a:r>
              <a:rPr lang="en-US" sz="1800" b="1" dirty="0">
                <a:solidFill>
                  <a:srgbClr val="FFC000"/>
                </a:solidFill>
              </a:rPr>
              <a:t>preventative and remedial actions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required to maintain desired level of service</a:t>
            </a:r>
          </a:p>
          <a:p>
            <a:pPr marL="0" indent="0">
              <a:buNone/>
            </a:pPr>
            <a:endParaRPr lang="en-US" sz="20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Introduction to PHA FICAP</a:t>
            </a:r>
            <a:endParaRPr lang="en-US" dirty="0"/>
          </a:p>
        </p:txBody>
      </p:sp>
      <p:sp>
        <p:nvSpPr>
          <p:cNvPr id="35" name="Content Placeholder 3"/>
          <p:cNvSpPr txBox="1">
            <a:spLocks/>
          </p:cNvSpPr>
          <p:nvPr/>
        </p:nvSpPr>
        <p:spPr>
          <a:xfrm>
            <a:off x="235009" y="1681162"/>
            <a:ext cx="2984441" cy="446246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0800000" scaled="0"/>
          </a:gradFill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buFont typeface="Arial" panose="020B0604020202020204" pitchFamily="34" charset="0"/>
              <a:buNone/>
            </a:pPr>
            <a:endParaRPr lang="en-US" sz="2000" b="1" dirty="0" smtClean="0">
              <a:solidFill>
                <a:srgbClr val="A51C36"/>
              </a:solidFill>
            </a:endParaRPr>
          </a:p>
          <a:p>
            <a:pPr marL="342900" lvl="1" indent="0">
              <a:buFont typeface="Arial" panose="020B0604020202020204" pitchFamily="34" charset="0"/>
              <a:buNone/>
            </a:pPr>
            <a:endParaRPr lang="en-US" sz="3200" b="1" dirty="0">
              <a:solidFill>
                <a:srgbClr val="A51C36"/>
              </a:solidFill>
            </a:endParaRP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sz="3200" b="1" dirty="0" smtClean="0">
                <a:solidFill>
                  <a:srgbClr val="A51C36"/>
                </a:solidFill>
              </a:rPr>
              <a:t>F</a:t>
            </a:r>
            <a:r>
              <a:rPr lang="en-US" sz="2800" dirty="0" smtClean="0"/>
              <a:t>acilities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sz="3200" b="1" dirty="0" smtClean="0">
                <a:solidFill>
                  <a:srgbClr val="A51C36"/>
                </a:solidFill>
              </a:rPr>
              <a:t>I</a:t>
            </a:r>
            <a:r>
              <a:rPr lang="en-US" sz="2800" dirty="0" smtClean="0"/>
              <a:t>nspection and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sz="3200" b="1" dirty="0" smtClean="0">
                <a:solidFill>
                  <a:srgbClr val="A51C36"/>
                </a:solidFill>
              </a:rPr>
              <a:t>C</a:t>
            </a:r>
            <a:r>
              <a:rPr lang="en-US" sz="2800" dirty="0" smtClean="0"/>
              <a:t>ondition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sz="3200" b="1" dirty="0" smtClean="0">
                <a:solidFill>
                  <a:srgbClr val="A51C36"/>
                </a:solidFill>
              </a:rPr>
              <a:t>A</a:t>
            </a:r>
            <a:r>
              <a:rPr lang="en-US" sz="2800" dirty="0" smtClean="0"/>
              <a:t>ssessment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sz="3200" b="1" dirty="0" smtClean="0">
                <a:solidFill>
                  <a:srgbClr val="A51C36"/>
                </a:solidFill>
              </a:rPr>
              <a:t>P</a:t>
            </a:r>
            <a:r>
              <a:rPr lang="en-US" sz="2800" dirty="0" smtClean="0"/>
              <a:t>rogram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81251"/>
            <a:ext cx="9144000" cy="40767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81025" y="3000557"/>
            <a:ext cx="2390776" cy="2790822"/>
          </a:xfrm>
          <a:solidFill>
            <a:srgbClr val="091839"/>
          </a:solidFill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rgbClr val="FFC000"/>
                </a:solidFill>
              </a:rPr>
              <a:t>F</a:t>
            </a:r>
            <a:r>
              <a:rPr lang="en-US" sz="2400" b="1" dirty="0">
                <a:solidFill>
                  <a:srgbClr val="FFC000"/>
                </a:solidFill>
              </a:rPr>
              <a:t>acilities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rgbClr val="FFC000"/>
                </a:solidFill>
              </a:rPr>
              <a:t>I</a:t>
            </a:r>
            <a:r>
              <a:rPr lang="en-US" sz="2400" b="1" dirty="0">
                <a:solidFill>
                  <a:srgbClr val="FFC000"/>
                </a:solidFill>
              </a:rPr>
              <a:t>nspection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and</a:t>
            </a:r>
            <a:endParaRPr lang="en-US" sz="2400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chemeClr val="bg1"/>
                </a:solidFill>
              </a:rPr>
              <a:t>C</a:t>
            </a:r>
            <a:r>
              <a:rPr lang="en-US" sz="2400" dirty="0">
                <a:solidFill>
                  <a:schemeClr val="bg1"/>
                </a:solidFill>
              </a:rPr>
              <a:t>ondition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chemeClr val="bg1"/>
                </a:solidFill>
              </a:rPr>
              <a:t>A</a:t>
            </a:r>
            <a:r>
              <a:rPr lang="en-US" sz="2400" dirty="0">
                <a:solidFill>
                  <a:schemeClr val="bg1"/>
                </a:solidFill>
              </a:rPr>
              <a:t>ssessment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 smtClean="0">
                <a:solidFill>
                  <a:schemeClr val="bg1"/>
                </a:solidFill>
              </a:rPr>
              <a:t>P</a:t>
            </a:r>
            <a:r>
              <a:rPr lang="en-US" sz="2400" dirty="0" smtClean="0">
                <a:solidFill>
                  <a:schemeClr val="bg1"/>
                </a:solidFill>
              </a:rPr>
              <a:t>rogram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to PHA FICAP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52876" y="4591050"/>
            <a:ext cx="4562474" cy="1200329"/>
          </a:xfrm>
          <a:prstGeom prst="rect">
            <a:avLst/>
          </a:prstGeom>
          <a:solidFill>
            <a:schemeClr val="bg1">
              <a:lumMod val="95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Process by which a qualified team leader carries out or supervises the </a:t>
            </a:r>
            <a:r>
              <a:rPr lang="en-US" b="1" dirty="0"/>
              <a:t>observation</a:t>
            </a:r>
            <a:r>
              <a:rPr lang="en-US" dirty="0"/>
              <a:t>, </a:t>
            </a:r>
            <a:r>
              <a:rPr lang="en-US" b="1" dirty="0"/>
              <a:t>classification</a:t>
            </a:r>
            <a:r>
              <a:rPr lang="en-US" dirty="0"/>
              <a:t>, and </a:t>
            </a:r>
            <a:r>
              <a:rPr lang="en-US" b="1" dirty="0"/>
              <a:t>documentation</a:t>
            </a:r>
            <a:r>
              <a:rPr lang="en-US" dirty="0"/>
              <a:t> of the physical condition of a maritime asset.</a:t>
            </a:r>
          </a:p>
        </p:txBody>
      </p:sp>
    </p:spTree>
    <p:extLst>
      <p:ext uri="{BB962C8B-B14F-4D97-AF65-F5344CB8AC3E}">
        <p14:creationId xmlns:p14="http://schemas.microsoft.com/office/powerpoint/2010/main" val="307763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247900"/>
            <a:ext cx="9144000" cy="4238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243135" y="2634015"/>
            <a:ext cx="4919790" cy="840230"/>
          </a:xfrm>
          <a:solidFill>
            <a:srgbClr val="A51C36">
              <a:alpha val="32000"/>
            </a:srgbClr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b="1" dirty="0" smtClean="0"/>
              <a:t>Evaluation</a:t>
            </a:r>
            <a:r>
              <a:rPr lang="en-US" sz="1800" dirty="0" smtClean="0"/>
              <a:t> </a:t>
            </a:r>
            <a:r>
              <a:rPr lang="en-US" sz="1800" dirty="0"/>
              <a:t>based on engineering judgment, which considers </a:t>
            </a:r>
            <a:r>
              <a:rPr lang="en-US" sz="1800" b="1" dirty="0"/>
              <a:t>qualitative</a:t>
            </a:r>
            <a:r>
              <a:rPr lang="en-US" sz="1800" dirty="0"/>
              <a:t> and </a:t>
            </a:r>
            <a:r>
              <a:rPr lang="en-US" sz="1800" b="1" dirty="0"/>
              <a:t>quantitative</a:t>
            </a:r>
            <a:r>
              <a:rPr lang="en-US" sz="1800" dirty="0"/>
              <a:t> inspection </a:t>
            </a:r>
            <a:r>
              <a:rPr lang="en-US" sz="1800" dirty="0" smtClean="0"/>
              <a:t>findings.</a:t>
            </a:r>
            <a:endParaRPr lang="en-US" sz="18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Introduction to PHA FICAP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34" y="3752850"/>
            <a:ext cx="8282116" cy="2578894"/>
          </a:xfrm>
          <a:prstGeom prst="rect">
            <a:avLst/>
          </a:prstGeom>
        </p:spPr>
      </p:pic>
      <p:sp>
        <p:nvSpPr>
          <p:cNvPr id="10" name="Content Placeholder 1"/>
          <p:cNvSpPr>
            <a:spLocks noGrp="1"/>
          </p:cNvSpPr>
          <p:nvPr>
            <p:ph sz="half" idx="1"/>
          </p:nvPr>
        </p:nvSpPr>
        <p:spPr>
          <a:xfrm>
            <a:off x="476250" y="2773420"/>
            <a:ext cx="2390776" cy="2790822"/>
          </a:xfrm>
          <a:solidFill>
            <a:srgbClr val="091839"/>
          </a:solidFill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chemeClr val="bg1"/>
                </a:solidFill>
              </a:rPr>
              <a:t>F</a:t>
            </a:r>
            <a:r>
              <a:rPr lang="en-US" sz="2400" b="1" dirty="0">
                <a:solidFill>
                  <a:schemeClr val="bg1"/>
                </a:solidFill>
              </a:rPr>
              <a:t>acilities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chemeClr val="bg1"/>
                </a:solidFill>
              </a:rPr>
              <a:t>I</a:t>
            </a:r>
            <a:r>
              <a:rPr lang="en-US" sz="2400" b="1" dirty="0">
                <a:solidFill>
                  <a:schemeClr val="bg1"/>
                </a:solidFill>
              </a:rPr>
              <a:t>nspection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and</a:t>
            </a:r>
            <a:endParaRPr lang="en-US" sz="2400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rgbClr val="FFC000"/>
                </a:solidFill>
              </a:rPr>
              <a:t>C</a:t>
            </a:r>
            <a:r>
              <a:rPr lang="en-US" sz="2400" dirty="0">
                <a:solidFill>
                  <a:srgbClr val="FFC000"/>
                </a:solidFill>
              </a:rPr>
              <a:t>ondition</a:t>
            </a:r>
            <a:endParaRPr lang="en-US" dirty="0">
              <a:solidFill>
                <a:srgbClr val="FFC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rgbClr val="FFC000"/>
                </a:solidFill>
              </a:rPr>
              <a:t>A</a:t>
            </a:r>
            <a:r>
              <a:rPr lang="en-US" sz="2400" dirty="0">
                <a:solidFill>
                  <a:srgbClr val="FFC000"/>
                </a:solidFill>
              </a:rPr>
              <a:t>ssessment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 smtClean="0">
                <a:solidFill>
                  <a:schemeClr val="bg1"/>
                </a:solidFill>
              </a:rPr>
              <a:t>P</a:t>
            </a:r>
            <a:r>
              <a:rPr lang="en-US" sz="2400" dirty="0" smtClean="0">
                <a:solidFill>
                  <a:schemeClr val="bg1"/>
                </a:solidFill>
              </a:rPr>
              <a:t>rogram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24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278994"/>
            <a:ext cx="9144000" cy="413385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904875"/>
          </a:xfrm>
          <a:solidFill>
            <a:srgbClr val="FFFFFF">
              <a:alpha val="50196"/>
            </a:srgbClr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en-US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FICAP Manual defines processes, procedures, and requirements for completing inspections and condition assessments in a consistent manner and level of detail to meet the needs of the PHA.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 of PHA FICAP Manual</a:t>
            </a:r>
            <a:endParaRPr lang="en-US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457200" y="2686049"/>
            <a:ext cx="3840480" cy="352044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Included in Scope:</a:t>
            </a:r>
          </a:p>
          <a:p>
            <a:pPr>
              <a:lnSpc>
                <a:spcPts val="1800"/>
              </a:lnSpc>
            </a:pPr>
            <a:r>
              <a:rPr lang="en-US" sz="1900" dirty="0" smtClean="0"/>
              <a:t>Cargo wharves</a:t>
            </a:r>
          </a:p>
          <a:p>
            <a:pPr>
              <a:lnSpc>
                <a:spcPts val="1800"/>
              </a:lnSpc>
            </a:pPr>
            <a:r>
              <a:rPr lang="en-US" sz="1900" dirty="0" smtClean="0"/>
              <a:t>T-docks</a:t>
            </a:r>
          </a:p>
          <a:p>
            <a:pPr>
              <a:lnSpc>
                <a:spcPts val="1800"/>
              </a:lnSpc>
            </a:pPr>
            <a:r>
              <a:rPr lang="en-US" sz="1900" dirty="0" smtClean="0"/>
              <a:t>Boat and barge docks</a:t>
            </a:r>
          </a:p>
          <a:p>
            <a:pPr>
              <a:lnSpc>
                <a:spcPts val="1800"/>
              </a:lnSpc>
            </a:pPr>
            <a:r>
              <a:rPr lang="en-US" sz="1900" dirty="0" smtClean="0"/>
              <a:t>Bulkheads</a:t>
            </a:r>
          </a:p>
          <a:p>
            <a:pPr>
              <a:lnSpc>
                <a:spcPts val="1800"/>
              </a:lnSpc>
            </a:pPr>
            <a:r>
              <a:rPr lang="en-US" sz="1900" dirty="0" smtClean="0"/>
              <a:t>Protected and unprotected shoreline</a:t>
            </a:r>
          </a:p>
          <a:p>
            <a:pPr>
              <a:lnSpc>
                <a:spcPts val="1800"/>
              </a:lnSpc>
            </a:pPr>
            <a:r>
              <a:rPr lang="en-US" sz="1900" dirty="0" smtClean="0"/>
              <a:t>Rail loading platforms</a:t>
            </a:r>
          </a:p>
          <a:p>
            <a:pPr>
              <a:lnSpc>
                <a:spcPts val="1800"/>
              </a:lnSpc>
            </a:pPr>
            <a:r>
              <a:rPr lang="en-US" sz="1900" dirty="0" smtClean="0"/>
              <a:t>Bridges owned and </a:t>
            </a:r>
            <a:br>
              <a:rPr lang="en-US" sz="1900" dirty="0" smtClean="0"/>
            </a:br>
            <a:r>
              <a:rPr lang="en-US" sz="1900" dirty="0" smtClean="0"/>
              <a:t>maintained by PHA</a:t>
            </a:r>
            <a:endParaRPr lang="en-US" sz="1900" dirty="0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4645027" y="2686049"/>
            <a:ext cx="3840480" cy="352044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Not Included in Scope:</a:t>
            </a:r>
          </a:p>
          <a:p>
            <a:pPr>
              <a:lnSpc>
                <a:spcPts val="1800"/>
              </a:lnSpc>
            </a:pPr>
            <a:r>
              <a:rPr lang="en-US" sz="1900" dirty="0" smtClean="0"/>
              <a:t>Cathodic protection systems</a:t>
            </a:r>
          </a:p>
          <a:p>
            <a:pPr>
              <a:lnSpc>
                <a:spcPts val="1800"/>
              </a:lnSpc>
            </a:pPr>
            <a:r>
              <a:rPr lang="en-US" sz="1900" dirty="0" smtClean="0"/>
              <a:t>Mechanical, electrical, and plumbing systems</a:t>
            </a:r>
          </a:p>
          <a:p>
            <a:pPr>
              <a:lnSpc>
                <a:spcPts val="1800"/>
              </a:lnSpc>
            </a:pPr>
            <a:r>
              <a:rPr lang="en-US" sz="1900" dirty="0" smtClean="0"/>
              <a:t>Buildings and sheds</a:t>
            </a:r>
          </a:p>
          <a:p>
            <a:pPr>
              <a:lnSpc>
                <a:spcPts val="1800"/>
              </a:lnSpc>
            </a:pPr>
            <a:r>
              <a:rPr lang="en-US" sz="1900" dirty="0" smtClean="0"/>
              <a:t>Mechanical operations of crane and train rails</a:t>
            </a:r>
          </a:p>
          <a:p>
            <a:pPr>
              <a:lnSpc>
                <a:spcPts val="1800"/>
              </a:lnSpc>
            </a:pPr>
            <a:r>
              <a:rPr lang="en-US" sz="1900" dirty="0" smtClean="0"/>
              <a:t>Wharf cranes and other mechanized equipment</a:t>
            </a:r>
          </a:p>
          <a:p>
            <a:pPr>
              <a:lnSpc>
                <a:spcPts val="1800"/>
              </a:lnSpc>
            </a:pPr>
            <a:r>
              <a:rPr lang="en-US" sz="1900" dirty="0" smtClean="0"/>
              <a:t>Security components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84829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5" b="20173"/>
          <a:stretch/>
        </p:blipFill>
        <p:spPr>
          <a:xfrm>
            <a:off x="0" y="2278994"/>
            <a:ext cx="9144000" cy="413385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 of PHA FICAP Manual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33425" y="2727324"/>
            <a:ext cx="7677150" cy="3092452"/>
          </a:xfrm>
          <a:gradFill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16200000" scaled="0"/>
          </a:gradFill>
          <a:ln w="3810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en-US" sz="2400" dirty="0"/>
              <a:t>The </a:t>
            </a:r>
            <a:r>
              <a:rPr lang="en-US" sz="2400" b="1" dirty="0"/>
              <a:t>FICAP</a:t>
            </a:r>
            <a:r>
              <a:rPr lang="en-US" sz="2400" dirty="0"/>
              <a:t> inspection and condition assessment is typically limited to a </a:t>
            </a:r>
            <a:r>
              <a:rPr lang="en-US" sz="2400" b="1" dirty="0">
                <a:solidFill>
                  <a:srgbClr val="FFC000"/>
                </a:solidFill>
              </a:rPr>
              <a:t>visual inspection </a:t>
            </a:r>
            <a:r>
              <a:rPr lang="en-US" sz="2400" dirty="0"/>
              <a:t>approach, and </a:t>
            </a:r>
            <a:r>
              <a:rPr lang="en-US" sz="2400" b="1" dirty="0">
                <a:solidFill>
                  <a:srgbClr val="FFC000"/>
                </a:solidFill>
              </a:rPr>
              <a:t>does not </a:t>
            </a:r>
            <a:r>
              <a:rPr lang="en-US" sz="2400" dirty="0"/>
              <a:t>involve other in-depth inspection methods, such </a:t>
            </a:r>
            <a:r>
              <a:rPr lang="en-US" sz="2400" dirty="0" smtClean="0"/>
              <a:t>as material </a:t>
            </a:r>
            <a:r>
              <a:rPr lang="en-US" sz="2400" dirty="0"/>
              <a:t>sampling and coring, </a:t>
            </a:r>
            <a:r>
              <a:rPr lang="en-US" sz="2400" dirty="0" smtClean="0"/>
              <a:t>or non-destructive </a:t>
            </a:r>
            <a:r>
              <a:rPr lang="en-US" sz="2400" dirty="0"/>
              <a:t>evaluation </a:t>
            </a:r>
            <a:r>
              <a:rPr lang="en-US" sz="2400" dirty="0" smtClean="0"/>
              <a:t>techniques including impact echo, impulse response, ultrasonic techniques, ground penetrating radar, radiography, infrared thermography, electrical resistivity, half-cell potentials, corrosion rate measurements, 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37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82151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TextBox 4"/>
          <p:cNvSpPr txBox="1"/>
          <p:nvPr/>
        </p:nvSpPr>
        <p:spPr>
          <a:xfrm>
            <a:off x="7124700" y="6566928"/>
            <a:ext cx="17754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WELCOME MESSAGE  | 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537729" y="3635218"/>
            <a:ext cx="1828212" cy="2089358"/>
            <a:chOff x="2925560" y="793159"/>
            <a:chExt cx="2226896" cy="2544994"/>
          </a:xfrm>
        </p:grpSpPr>
        <p:pic>
          <p:nvPicPr>
            <p:cNvPr id="8" name="Picture 7" descr="Branch_Theldon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3" y="793159"/>
              <a:ext cx="1602601" cy="222761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925560" y="3075726"/>
              <a:ext cx="2226896" cy="2624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Theldon R. Branch, III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83027" y="1388822"/>
            <a:ext cx="1703931" cy="2102259"/>
            <a:chOff x="4683362" y="793161"/>
            <a:chExt cx="2098211" cy="2588712"/>
          </a:xfrm>
        </p:grpSpPr>
        <p:pic>
          <p:nvPicPr>
            <p:cNvPr id="11" name="Picture 10" descr="Corgey_Dean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8474" y="793161"/>
              <a:ext cx="1620125" cy="22519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683362" y="3116576"/>
              <a:ext cx="2098211" cy="2652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Dean E. Corgey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481588" y="3637950"/>
            <a:ext cx="1888796" cy="2077513"/>
            <a:chOff x="6426258" y="793158"/>
            <a:chExt cx="2277387" cy="2504935"/>
          </a:xfrm>
        </p:grpSpPr>
        <p:pic>
          <p:nvPicPr>
            <p:cNvPr id="14" name="Picture 13" descr="DonCarlos_Stephen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6661089" y="793158"/>
              <a:ext cx="1588298" cy="220508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426258" y="3038324"/>
              <a:ext cx="2277387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Stephen H. DonCarlos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386320" y="1384801"/>
            <a:ext cx="1595120" cy="2094892"/>
            <a:chOff x="1420093" y="3485699"/>
            <a:chExt cx="1920985" cy="2522857"/>
          </a:xfrm>
        </p:grpSpPr>
        <p:pic>
          <p:nvPicPr>
            <p:cNvPr id="17" name="Picture 16" descr="Fitzgerald_Clyde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5743" y="3485699"/>
              <a:ext cx="1586393" cy="220508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20093" y="5749099"/>
              <a:ext cx="1920985" cy="2594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Clyde Fitzgerald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69312" y="1388822"/>
            <a:ext cx="1581535" cy="2083522"/>
            <a:chOff x="3087458" y="3485699"/>
            <a:chExt cx="1906912" cy="2512179"/>
          </a:xfrm>
        </p:grpSpPr>
        <p:pic>
          <p:nvPicPr>
            <p:cNvPr id="20" name="Picture 19" descr="Kennedy_JohnD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2" y="3485699"/>
              <a:ext cx="1588298" cy="220508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087458" y="5738109"/>
              <a:ext cx="1906912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John D. Kennedy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482352" y="3635221"/>
            <a:ext cx="1313216" cy="2080242"/>
            <a:chOff x="4957125" y="3485392"/>
            <a:chExt cx="1586393" cy="2512979"/>
          </a:xfrm>
        </p:grpSpPr>
        <p:pic>
          <p:nvPicPr>
            <p:cNvPr id="23" name="Picture 22" descr="Mease_Roy.jp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7125" y="3485392"/>
              <a:ext cx="1583111" cy="220052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957125" y="5738110"/>
              <a:ext cx="1586393" cy="2602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Roy D. Mease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01" t="19755" r="26222" b="28147"/>
          <a:stretch/>
        </p:blipFill>
        <p:spPr>
          <a:xfrm>
            <a:off x="894080" y="1513079"/>
            <a:ext cx="2265680" cy="302729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14574" y="4596391"/>
            <a:ext cx="24356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Janiece M. Longoria</a:t>
            </a:r>
          </a:p>
          <a:p>
            <a:pPr algn="ctr"/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Chairman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977" y="432338"/>
            <a:ext cx="618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Port Commission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9274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Organization of </a:t>
            </a:r>
            <a:r>
              <a:rPr lang="en-US" dirty="0" smtClean="0">
                <a:solidFill>
                  <a:srgbClr val="A51C36"/>
                </a:solidFill>
              </a:rPr>
              <a:t>FICAP</a:t>
            </a:r>
            <a:endParaRPr lang="en-US" dirty="0">
              <a:solidFill>
                <a:srgbClr val="A51C36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5" y="1524002"/>
            <a:ext cx="3518019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Content Placeholder 1"/>
          <p:cNvSpPr>
            <a:spLocks noGrp="1"/>
          </p:cNvSpPr>
          <p:nvPr>
            <p:ph sz="half" idx="2"/>
          </p:nvPr>
        </p:nvSpPr>
        <p:spPr>
          <a:xfrm>
            <a:off x="4146669" y="1524002"/>
            <a:ext cx="4699735" cy="4190998"/>
          </a:xfrm>
        </p:spPr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buNone/>
            </a:pPr>
            <a:r>
              <a:rPr lang="en-US" sz="1600" b="1" dirty="0" smtClean="0"/>
              <a:t>Content</a:t>
            </a:r>
          </a:p>
          <a:p>
            <a:pPr marL="457200" indent="-457200">
              <a:lnSpc>
                <a:spcPts val="12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600" dirty="0" smtClean="0"/>
              <a:t>Introduction</a:t>
            </a:r>
            <a:endParaRPr lang="en-US" sz="1600" dirty="0"/>
          </a:p>
          <a:p>
            <a:pPr marL="457200" indent="-457200">
              <a:lnSpc>
                <a:spcPts val="12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600" dirty="0"/>
              <a:t>Inspection Types</a:t>
            </a:r>
          </a:p>
          <a:p>
            <a:pPr marL="457200" indent="-457200">
              <a:lnSpc>
                <a:spcPts val="12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600" dirty="0"/>
              <a:t>Elements and Element Conditions</a:t>
            </a:r>
          </a:p>
          <a:p>
            <a:pPr marL="457200" indent="-457200">
              <a:lnSpc>
                <a:spcPts val="12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600" dirty="0"/>
              <a:t>Component Types</a:t>
            </a:r>
          </a:p>
          <a:p>
            <a:pPr marL="457200" indent="-457200">
              <a:lnSpc>
                <a:spcPts val="12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600" dirty="0"/>
              <a:t>Maritime Asset Types</a:t>
            </a:r>
          </a:p>
          <a:p>
            <a:pPr marL="457200" indent="-457200">
              <a:lnSpc>
                <a:spcPts val="12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600" dirty="0"/>
              <a:t>Assessment and Rating Approach</a:t>
            </a:r>
          </a:p>
          <a:p>
            <a:pPr marL="457200" indent="-457200">
              <a:lnSpc>
                <a:spcPts val="12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600" dirty="0"/>
              <a:t>Recommended Follow-Up Action </a:t>
            </a:r>
            <a:r>
              <a:rPr lang="en-US" sz="1600" dirty="0" smtClean="0"/>
              <a:t>Guidelines</a:t>
            </a:r>
          </a:p>
          <a:p>
            <a:pPr marL="457200" indent="-457200">
              <a:lnSpc>
                <a:spcPts val="1200"/>
              </a:lnSpc>
              <a:spcBef>
                <a:spcPts val="600"/>
              </a:spcBef>
              <a:buFont typeface="+mj-lt"/>
              <a:buAutoNum type="arabicPeriod" startAt="8"/>
            </a:pPr>
            <a:r>
              <a:rPr lang="en-US" sz="1600" dirty="0"/>
              <a:t>Documentation and Reporting</a:t>
            </a:r>
          </a:p>
          <a:p>
            <a:pPr marL="457200" indent="-457200">
              <a:lnSpc>
                <a:spcPts val="1200"/>
              </a:lnSpc>
              <a:spcBef>
                <a:spcPts val="600"/>
              </a:spcBef>
              <a:buFont typeface="+mj-lt"/>
              <a:buAutoNum type="arabicPeriod" startAt="8"/>
            </a:pPr>
            <a:r>
              <a:rPr lang="en-US" sz="1600" dirty="0"/>
              <a:t>Administrative Requirements</a:t>
            </a:r>
          </a:p>
          <a:p>
            <a:pPr marL="457200" indent="-457200">
              <a:lnSpc>
                <a:spcPts val="1200"/>
              </a:lnSpc>
              <a:spcBef>
                <a:spcPts val="600"/>
              </a:spcBef>
              <a:buFont typeface="+mj-lt"/>
              <a:buAutoNum type="arabicPeriod" startAt="8"/>
            </a:pPr>
            <a:r>
              <a:rPr lang="en-US" sz="1600" dirty="0"/>
              <a:t>References</a:t>
            </a:r>
          </a:p>
          <a:p>
            <a:pPr marL="457200" indent="-457200">
              <a:lnSpc>
                <a:spcPts val="1200"/>
              </a:lnSpc>
              <a:spcBef>
                <a:spcPts val="600"/>
              </a:spcBef>
              <a:buFont typeface="+mj-lt"/>
              <a:buAutoNum type="arabicPeriod" startAt="8"/>
            </a:pPr>
            <a:endParaRPr lang="en-US" sz="1600" dirty="0"/>
          </a:p>
          <a:p>
            <a:pPr marL="0" indent="0">
              <a:lnSpc>
                <a:spcPts val="1200"/>
              </a:lnSpc>
              <a:spcBef>
                <a:spcPts val="600"/>
              </a:spcBef>
              <a:buNone/>
            </a:pPr>
            <a:r>
              <a:rPr lang="en-US" sz="1600" b="1" dirty="0"/>
              <a:t>Appendices:</a:t>
            </a:r>
          </a:p>
          <a:p>
            <a:pPr marL="457200" indent="-457200">
              <a:lnSpc>
                <a:spcPts val="1200"/>
              </a:lnSpc>
              <a:spcBef>
                <a:spcPts val="600"/>
              </a:spcBef>
              <a:buFont typeface="+mj-lt"/>
              <a:buAutoNum type="alphaUcPeriod"/>
            </a:pPr>
            <a:r>
              <a:rPr lang="en-US" sz="1600" dirty="0"/>
              <a:t>Asset List</a:t>
            </a:r>
          </a:p>
          <a:p>
            <a:pPr marL="457200" indent="-457200">
              <a:lnSpc>
                <a:spcPts val="1200"/>
              </a:lnSpc>
              <a:spcBef>
                <a:spcPts val="600"/>
              </a:spcBef>
              <a:buFont typeface="+mj-lt"/>
              <a:buAutoNum type="alphaUcPeriod"/>
            </a:pPr>
            <a:r>
              <a:rPr lang="en-US" sz="1600" dirty="0"/>
              <a:t>Glossary </a:t>
            </a:r>
          </a:p>
          <a:p>
            <a:pPr marL="457200" indent="-457200">
              <a:lnSpc>
                <a:spcPts val="1200"/>
              </a:lnSpc>
              <a:spcBef>
                <a:spcPts val="600"/>
              </a:spcBef>
              <a:buFont typeface="+mj-lt"/>
              <a:buAutoNum type="alphaUcPeriod"/>
            </a:pPr>
            <a:r>
              <a:rPr lang="en-US" sz="1600" dirty="0"/>
              <a:t>Element Descriptions </a:t>
            </a:r>
          </a:p>
          <a:p>
            <a:pPr marL="457200" indent="-457200">
              <a:lnSpc>
                <a:spcPts val="1200"/>
              </a:lnSpc>
              <a:spcBef>
                <a:spcPts val="600"/>
              </a:spcBef>
              <a:buFont typeface="+mj-lt"/>
              <a:buAutoNum type="alphaUcPeriod"/>
            </a:pPr>
            <a:r>
              <a:rPr lang="en-US" sz="1600" dirty="0"/>
              <a:t>Condition States (Alphabetical)</a:t>
            </a:r>
          </a:p>
          <a:p>
            <a:pPr marL="457200" indent="-457200">
              <a:lnSpc>
                <a:spcPts val="1200"/>
              </a:lnSpc>
              <a:spcBef>
                <a:spcPts val="600"/>
              </a:spcBef>
              <a:buFont typeface="+mj-lt"/>
              <a:buAutoNum type="alphaUcPeriod"/>
            </a:pPr>
            <a:r>
              <a:rPr lang="en-US" sz="1600" dirty="0"/>
              <a:t>Condition States (by Material)</a:t>
            </a:r>
          </a:p>
          <a:p>
            <a:pPr marL="457200" indent="-457200">
              <a:lnSpc>
                <a:spcPts val="1200"/>
              </a:lnSpc>
              <a:spcBef>
                <a:spcPts val="600"/>
              </a:spcBef>
              <a:buFont typeface="+mj-lt"/>
              <a:buAutoNum type="alphaUcPeriod"/>
            </a:pPr>
            <a:r>
              <a:rPr lang="en-US" sz="1600" dirty="0"/>
              <a:t>Template Documents and Forms</a:t>
            </a:r>
          </a:p>
          <a:p>
            <a:pPr marL="457200" indent="-457200">
              <a:lnSpc>
                <a:spcPts val="2000"/>
              </a:lnSpc>
              <a:buFont typeface="+mj-lt"/>
              <a:buAutoNum type="arabicPeriod"/>
            </a:pPr>
            <a:endParaRPr lang="en-US" sz="2000" dirty="0"/>
          </a:p>
          <a:p>
            <a:pPr marL="457200" indent="-457200">
              <a:lnSpc>
                <a:spcPts val="2000"/>
              </a:lnSpc>
              <a:buFont typeface="+mj-lt"/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830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Hierarchy </a:t>
            </a:r>
            <a:br>
              <a:rPr lang="en-US" dirty="0" smtClean="0"/>
            </a:br>
            <a:r>
              <a:rPr lang="en-US" sz="2000" b="0" i="1" dirty="0" smtClean="0"/>
              <a:t>Applied </a:t>
            </a:r>
            <a:r>
              <a:rPr lang="en-US" sz="2000" b="0" i="1" dirty="0"/>
              <a:t>to </a:t>
            </a:r>
            <a:r>
              <a:rPr lang="en-US" sz="2000" b="0" i="1" dirty="0" smtClean="0"/>
              <a:t>Hypothetical </a:t>
            </a:r>
            <a:r>
              <a:rPr lang="en-US" sz="2000" b="0" i="1" dirty="0"/>
              <a:t>Bulk Terminal</a:t>
            </a:r>
          </a:p>
        </p:txBody>
      </p:sp>
      <p:pic>
        <p:nvPicPr>
          <p:cNvPr id="13" name="Content Placeholder 12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896772"/>
            <a:ext cx="7886700" cy="42090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631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Element-Based </a:t>
            </a:r>
            <a:r>
              <a:rPr lang="en-US" dirty="0"/>
              <a:t>Approach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469142"/>
              </p:ext>
            </p:extLst>
          </p:nvPr>
        </p:nvGraphicFramePr>
        <p:xfrm>
          <a:off x="353291" y="1313708"/>
          <a:ext cx="8437418" cy="4977246"/>
        </p:xfrm>
        <a:graphic>
          <a:graphicData uri="http://schemas.openxmlformats.org/drawingml/2006/table">
            <a:tbl>
              <a:tblPr firstRow="1" firstCol="1" bandRow="1">
                <a:solidFill>
                  <a:srgbClr val="731325"/>
                </a:solidFill>
                <a:tableStyleId>{21E4AEA4-8DFA-4A89-87EB-49C32662AFE0}</a:tableStyleId>
              </a:tblPr>
              <a:tblGrid>
                <a:gridCol w="1306497"/>
                <a:gridCol w="4086384"/>
                <a:gridCol w="3044537"/>
              </a:tblGrid>
              <a:tr h="57921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Level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165" marR="6316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1C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Purpose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165" marR="6316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1C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Comment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165" marR="6316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1C36"/>
                    </a:solidFill>
                  </a:tcPr>
                </a:tc>
              </a:tr>
              <a:tr h="91874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Asset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165" marR="6316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1C36"/>
                    </a:solidFill>
                  </a:tcPr>
                </a:tc>
                <a:tc>
                  <a:txBody>
                    <a:bodyPr/>
                    <a:lstStyle/>
                    <a:p>
                      <a:pPr marL="168275" marR="0" lvl="0" indent="-168275" algn="l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1200" dirty="0">
                          <a:effectLst/>
                        </a:rPr>
                        <a:t>Overall asset condition assessment guides follow-up actions and asset management decisions.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165" marR="6316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68275" marR="0" lvl="0" indent="-168275" algn="l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1200" dirty="0">
                          <a:effectLst/>
                        </a:rPr>
                        <a:t>Overall asset condition is described as a numerical rating and is supplemented by a qualitative (descriptive) assessment.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165" marR="6316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36965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Component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165" marR="6316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1C36"/>
                    </a:solidFill>
                  </a:tcPr>
                </a:tc>
                <a:tc>
                  <a:txBody>
                    <a:bodyPr/>
                    <a:lstStyle/>
                    <a:p>
                      <a:pPr marL="168275" marR="0" lvl="0" indent="-168275" algn="l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1200" dirty="0">
                          <a:effectLst/>
                        </a:rPr>
                        <a:t>Component condition assessment indicates condition of structural and non-structural systems in the asset.</a:t>
                      </a:r>
                      <a:endParaRPr lang="en-US" sz="1400" dirty="0">
                        <a:effectLst/>
                      </a:endParaRPr>
                    </a:p>
                    <a:p>
                      <a:pPr marL="168275" marR="0" lvl="0" indent="-168275" algn="l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1200" dirty="0">
                          <a:effectLst/>
                        </a:rPr>
                        <a:t>Provide basis to determine overall asset condition.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165" marR="6316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68275" marR="0" lvl="0" indent="-168275" algn="l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1200" dirty="0">
                          <a:effectLst/>
                        </a:rPr>
                        <a:t>Numerical component rating is based on an </a:t>
                      </a:r>
                      <a:r>
                        <a:rPr lang="en-US" sz="1200" b="1" dirty="0">
                          <a:effectLst/>
                        </a:rPr>
                        <a:t>engineering interpretation </a:t>
                      </a:r>
                      <a:r>
                        <a:rPr lang="en-US" sz="1200" dirty="0">
                          <a:effectLst/>
                        </a:rPr>
                        <a:t>of the element condition states and their corresponding implication(s) on structural and/or functional condition of the component.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165" marR="6316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0963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Element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165" marR="6316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1C36"/>
                    </a:solidFill>
                  </a:tcPr>
                </a:tc>
                <a:tc>
                  <a:txBody>
                    <a:bodyPr/>
                    <a:lstStyle/>
                    <a:p>
                      <a:pPr marL="168275" marR="0" lvl="0" indent="-168275" algn="l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1200" dirty="0">
                          <a:effectLst/>
                        </a:rPr>
                        <a:t>Condition states document occurrence of damage, deterioration, or defects at time of inspection in terms of:</a:t>
                      </a:r>
                      <a:endParaRPr lang="en-US" sz="1400" dirty="0">
                        <a:effectLst/>
                      </a:endParaRPr>
                    </a:p>
                    <a:p>
                      <a:pPr marL="742950" marR="0" lvl="1" indent="-28575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effectLst/>
                        </a:rPr>
                        <a:t>Type of condition(s) (i.e. damage mechanism)</a:t>
                      </a:r>
                      <a:endParaRPr lang="en-US" sz="1400" dirty="0">
                        <a:effectLst/>
                      </a:endParaRPr>
                    </a:p>
                    <a:p>
                      <a:pPr marL="742950" marR="0" lvl="1" indent="-28575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effectLst/>
                        </a:rPr>
                        <a:t>Severity of defect (i.e. moderate, severe)</a:t>
                      </a:r>
                      <a:endParaRPr lang="en-US" sz="1400" dirty="0">
                        <a:effectLst/>
                      </a:endParaRPr>
                    </a:p>
                    <a:p>
                      <a:pPr marL="742950" marR="0" lvl="1" indent="-28575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effectLst/>
                        </a:rPr>
                        <a:t>Extent of defect (i.e. localized or general)</a:t>
                      </a:r>
                      <a:endParaRPr lang="en-US" sz="1400" dirty="0">
                        <a:effectLst/>
                      </a:endParaRPr>
                    </a:p>
                    <a:p>
                      <a:pPr marL="168275" marR="0" lvl="0" indent="-168275" algn="l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1200" dirty="0">
                          <a:effectLst/>
                        </a:rPr>
                        <a:t>Correlates conditions to element and material type.</a:t>
                      </a:r>
                      <a:endParaRPr lang="en-US" sz="1400" dirty="0">
                        <a:effectLst/>
                      </a:endParaRPr>
                    </a:p>
                    <a:p>
                      <a:pPr marL="168275" marR="0" lvl="0" indent="-168275" algn="l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1200" dirty="0">
                          <a:effectLst/>
                        </a:rPr>
                        <a:t>Tracks conditions over time as indicated by inspections conducted at regular intervals.</a:t>
                      </a:r>
                      <a:endParaRPr lang="en-US" sz="1400" dirty="0">
                        <a:effectLst/>
                      </a:endParaRPr>
                    </a:p>
                    <a:p>
                      <a:pPr marL="168275" marR="0" lvl="0" indent="-168275" algn="l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1200" dirty="0">
                          <a:effectLst/>
                        </a:rPr>
                        <a:t>Provides basis for component rating.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165" marR="6316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68275" marR="0" lvl="0" indent="-168275" algn="l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1200" dirty="0">
                          <a:effectLst/>
                        </a:rPr>
                        <a:t>Detailed </a:t>
                      </a:r>
                      <a:r>
                        <a:rPr lang="en-US" sz="1200" b="1" dirty="0">
                          <a:effectLst/>
                        </a:rPr>
                        <a:t>visual inspections </a:t>
                      </a:r>
                      <a:r>
                        <a:rPr lang="en-US" sz="1200" dirty="0">
                          <a:effectLst/>
                        </a:rPr>
                        <a:t>are conducted at the element level.</a:t>
                      </a:r>
                      <a:endParaRPr lang="en-US" sz="1400" dirty="0">
                        <a:effectLst/>
                      </a:endParaRPr>
                    </a:p>
                    <a:p>
                      <a:pPr marL="168275" marR="0" lvl="0" indent="-168275" algn="l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1200" dirty="0">
                          <a:effectLst/>
                        </a:rPr>
                        <a:t>Element condition states are assigned based on predefined categories and quantified to define element condition.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165" marR="6316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217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10441" y="3023609"/>
            <a:ext cx="8291945" cy="924791"/>
          </a:xfrm>
          <a:prstGeom prst="roundRect">
            <a:avLst>
              <a:gd name="adj" fmla="val 0"/>
            </a:avLst>
          </a:prstGeom>
          <a:gradFill>
            <a:gsLst>
              <a:gs pos="64000">
                <a:schemeClr val="tx1">
                  <a:lumMod val="95000"/>
                  <a:lumOff val="5000"/>
                </a:schemeClr>
              </a:gs>
              <a:gs pos="96000">
                <a:schemeClr val="tx1">
                  <a:lumMod val="75000"/>
                  <a:lumOff val="25000"/>
                </a:schemeClr>
              </a:gs>
            </a:gsLst>
            <a:lin ang="5400000" scaled="1"/>
          </a:gra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000"/>
                </a:solidFill>
              </a:rPr>
              <a:t>Routine: </a:t>
            </a:r>
            <a:r>
              <a:rPr lang="en-US" dirty="0">
                <a:solidFill>
                  <a:schemeClr val="bg1"/>
                </a:solidFill>
              </a:rPr>
              <a:t>Regularly-scheduled inspection to define asset condition at a point in time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10441" y="4083336"/>
            <a:ext cx="8291945" cy="1816101"/>
          </a:xfrm>
          <a:prstGeom prst="roundRect">
            <a:avLst>
              <a:gd name="adj" fmla="val 0"/>
            </a:avLst>
          </a:prstGeom>
          <a:gradFill>
            <a:gsLst>
              <a:gs pos="64000">
                <a:schemeClr val="tx1">
                  <a:lumMod val="95000"/>
                  <a:lumOff val="5000"/>
                </a:schemeClr>
              </a:gs>
              <a:gs pos="96000">
                <a:schemeClr val="tx1">
                  <a:lumMod val="75000"/>
                  <a:lumOff val="25000"/>
                </a:schemeClr>
              </a:gs>
            </a:gsLst>
            <a:lin ang="5400000" scaled="1"/>
          </a:gra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000"/>
                </a:solidFill>
              </a:rPr>
              <a:t>Special: </a:t>
            </a:r>
            <a:r>
              <a:rPr lang="en-US" dirty="0">
                <a:solidFill>
                  <a:schemeClr val="bg1"/>
                </a:solidFill>
              </a:rPr>
              <a:t>Inspection in response to specific situations, including Post-event Inspection to assess condition after an extreme event (e.g., hurricane, vessel impact); Due Diligence Inspection to assess condition at times of change of ownership, lease, insurance, etc.; and In-Depth Inspection to determine the cause and significance of damage or deterioration and to provide the condition information necessary to complete designs for repair and/or strengthening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10441" y="1963882"/>
            <a:ext cx="8291945" cy="924791"/>
          </a:xfrm>
          <a:prstGeom prst="roundRect">
            <a:avLst>
              <a:gd name="adj" fmla="val 0"/>
            </a:avLst>
          </a:prstGeom>
          <a:gradFill>
            <a:gsLst>
              <a:gs pos="64000">
                <a:srgbClr val="731325"/>
              </a:gs>
              <a:gs pos="96000">
                <a:srgbClr val="A51C36"/>
              </a:gs>
            </a:gsLst>
            <a:lin ang="5400000" scaled="1"/>
          </a:gra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000"/>
                </a:solidFill>
              </a:rPr>
              <a:t>Baseline: </a:t>
            </a:r>
            <a:r>
              <a:rPr lang="en-US" b="1" dirty="0">
                <a:solidFill>
                  <a:schemeClr val="bg1"/>
                </a:solidFill>
              </a:rPr>
              <a:t>Inspection to establish asset inventory information and provide a baseline condition assessment for new assets and for existing assets where no previous inspection exists.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Inspections </a:t>
            </a:r>
            <a:br>
              <a:rPr lang="en-US" dirty="0" smtClean="0"/>
            </a:br>
            <a:r>
              <a:rPr lang="en-US" dirty="0" smtClean="0"/>
              <a:t>and </a:t>
            </a:r>
            <a:br>
              <a:rPr lang="en-US" dirty="0" smtClean="0"/>
            </a:br>
            <a:r>
              <a:rPr lang="en-US" dirty="0" smtClean="0"/>
              <a:t>Condition Assessments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89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Baseline</a:t>
            </a:r>
            <a:r>
              <a:rPr lang="en-US" sz="2800" dirty="0"/>
              <a:t>, Routine </a:t>
            </a:r>
            <a:r>
              <a:rPr lang="en-US" sz="2800" dirty="0" smtClean="0"/>
              <a:t>&amp; </a:t>
            </a:r>
            <a:r>
              <a:rPr lang="en-US" sz="2800" dirty="0"/>
              <a:t>In-Depth Inspections 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" y="940163"/>
            <a:ext cx="7406640" cy="5369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642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894114"/>
            <a:ext cx="9144000" cy="4563835"/>
          </a:xfrm>
          <a:prstGeom prst="rect">
            <a:avLst/>
          </a:prstGeom>
          <a:gradFill>
            <a:gsLst>
              <a:gs pos="0">
                <a:srgbClr val="731325"/>
              </a:gs>
              <a:gs pos="74000">
                <a:srgbClr val="731325"/>
              </a:gs>
              <a:gs pos="100000">
                <a:srgbClr val="A51C3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</a:t>
            </a:r>
            <a:r>
              <a:rPr lang="en-US" dirty="0" smtClean="0"/>
              <a:t>Inspection </a:t>
            </a:r>
            <a:br>
              <a:rPr lang="en-US" dirty="0" smtClean="0"/>
            </a:br>
            <a:r>
              <a:rPr lang="en-US" dirty="0" smtClean="0"/>
              <a:t>Database Hierarchy</a:t>
            </a:r>
            <a:endParaRPr lang="en-US" dirty="0"/>
          </a:p>
        </p:txBody>
      </p:sp>
      <p:pic>
        <p:nvPicPr>
          <p:cNvPr id="8" name="Content Placeholder 7" descr="\\wjenbfp.wje.com\home7\acorco\Desktop\Lindenburg photo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3"/>
          <a:stretch/>
        </p:blipFill>
        <p:spPr bwMode="auto">
          <a:xfrm>
            <a:off x="2785607" y="2530111"/>
            <a:ext cx="3572786" cy="32918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7721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247774"/>
            <a:ext cx="9144000" cy="5210175"/>
          </a:xfrm>
          <a:prstGeom prst="rect">
            <a:avLst/>
          </a:prstGeom>
          <a:gradFill>
            <a:gsLst>
              <a:gs pos="0">
                <a:srgbClr val="731325"/>
              </a:gs>
              <a:gs pos="74000">
                <a:srgbClr val="731325"/>
              </a:gs>
              <a:gs pos="100000">
                <a:srgbClr val="A51C3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Request for Qualifications (“RFQ”)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31319" y="1345668"/>
            <a:ext cx="3281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FICAP 2017</a:t>
            </a:r>
            <a:endParaRPr lang="en-US" sz="40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" y="3200400"/>
            <a:ext cx="9144000" cy="2924175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6200000" scaled="0"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6985" y="3905249"/>
            <a:ext cx="461665" cy="151447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Divisible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90588" y="3200400"/>
            <a:ext cx="1539089" cy="3209097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2">
                  <a:lumMod val="10000"/>
                </a:schemeClr>
              </a:gs>
              <a:gs pos="77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Arial Narrow" panose="020B0606020202030204" pitchFamily="34" charset="0"/>
              </a:rPr>
              <a:t>RFQ </a:t>
            </a:r>
            <a:r>
              <a:rPr lang="en-US" sz="2800" b="1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476</a:t>
            </a:r>
            <a:endParaRPr lang="en-US" sz="2800" b="1" dirty="0" smtClean="0">
              <a:solidFill>
                <a:srgbClr val="FFC0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Perform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Inspection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and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Professional Engineering Consulting Services for FICAP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2017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Contract #1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613245" y="3200400"/>
            <a:ext cx="1539089" cy="3209097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2">
                  <a:lumMod val="10000"/>
                </a:schemeClr>
              </a:gs>
              <a:gs pos="77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RFQ </a:t>
            </a:r>
            <a:r>
              <a:rPr lang="en-US" sz="2800" b="1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476</a:t>
            </a:r>
            <a:endParaRPr lang="en-US" sz="2800" b="1" dirty="0" smtClean="0">
              <a:solidFill>
                <a:srgbClr val="FFC0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Perform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Inspection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and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Professional Engineering Consulting Services for FICAP 2017</a:t>
            </a:r>
          </a:p>
          <a:p>
            <a:pPr algn="ctr"/>
            <a:endParaRPr lang="en-US" dirty="0" smtClean="0"/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Contract #2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304734" y="3200399"/>
            <a:ext cx="1539089" cy="3209097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2">
                  <a:lumMod val="10000"/>
                </a:schemeClr>
              </a:gs>
              <a:gs pos="77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RFQ </a:t>
            </a:r>
            <a:r>
              <a:rPr lang="en-US" sz="2800" b="1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476</a:t>
            </a:r>
            <a:endParaRPr lang="en-US" sz="2800" b="1" dirty="0" smtClean="0">
              <a:solidFill>
                <a:srgbClr val="FFC0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Perform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Inspection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and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Professional Engineering Consulting Services for FICAP 2017</a:t>
            </a:r>
          </a:p>
          <a:p>
            <a:pPr algn="ctr"/>
            <a:endParaRPr lang="en-US" dirty="0" smtClean="0"/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Contract #3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730308" y="3200399"/>
            <a:ext cx="1539089" cy="3209097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2">
                  <a:lumMod val="10000"/>
                </a:schemeClr>
              </a:gs>
              <a:gs pos="77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RFQ </a:t>
            </a:r>
            <a:r>
              <a:rPr lang="en-US" sz="2800" b="1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476</a:t>
            </a:r>
            <a:endParaRPr lang="en-US" sz="2800" b="1" dirty="0" smtClean="0">
              <a:solidFill>
                <a:srgbClr val="FFC0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Perform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Inspection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and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Professional Engineering Consulting Services for FICAP 2017</a:t>
            </a:r>
          </a:p>
          <a:p>
            <a:pPr algn="ctr"/>
            <a:endParaRPr lang="en-US" dirty="0" smtClean="0"/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Contract #N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66910" y="5235058"/>
            <a:ext cx="1628429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890588" y="2892926"/>
            <a:ext cx="1552905" cy="333374"/>
          </a:xfrm>
          <a:prstGeom prst="downArrow">
            <a:avLst>
              <a:gd name="adj1" fmla="val 100000"/>
              <a:gd name="adj2" fmla="val 71053"/>
            </a:avLst>
          </a:prstGeom>
          <a:gradFill>
            <a:gsLst>
              <a:gs pos="0">
                <a:srgbClr val="091839"/>
              </a:gs>
              <a:gs pos="79000">
                <a:srgbClr val="B78F11"/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2605418" y="2892926"/>
            <a:ext cx="1552905" cy="333374"/>
          </a:xfrm>
          <a:prstGeom prst="downArrow">
            <a:avLst>
              <a:gd name="adj1" fmla="val 100000"/>
              <a:gd name="adj2" fmla="val 71053"/>
            </a:avLst>
          </a:prstGeom>
          <a:gradFill>
            <a:gsLst>
              <a:gs pos="0">
                <a:srgbClr val="091839"/>
              </a:gs>
              <a:gs pos="79000">
                <a:srgbClr val="B78F11"/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4299500" y="2904952"/>
            <a:ext cx="1552905" cy="333374"/>
          </a:xfrm>
          <a:prstGeom prst="downArrow">
            <a:avLst>
              <a:gd name="adj1" fmla="val 100000"/>
              <a:gd name="adj2" fmla="val 71053"/>
            </a:avLst>
          </a:prstGeom>
          <a:gradFill>
            <a:gsLst>
              <a:gs pos="0">
                <a:srgbClr val="091839"/>
              </a:gs>
              <a:gs pos="79000">
                <a:srgbClr val="B78F11"/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6716492" y="2883401"/>
            <a:ext cx="1552905" cy="333374"/>
          </a:xfrm>
          <a:prstGeom prst="downArrow">
            <a:avLst>
              <a:gd name="adj1" fmla="val 100000"/>
              <a:gd name="adj2" fmla="val 71053"/>
            </a:avLst>
          </a:prstGeom>
          <a:gradFill>
            <a:gsLst>
              <a:gs pos="0">
                <a:srgbClr val="091839"/>
              </a:gs>
              <a:gs pos="79000">
                <a:srgbClr val="B78F11"/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90588" y="2072985"/>
            <a:ext cx="7378809" cy="863217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91839"/>
              </a:gs>
              <a:gs pos="58000">
                <a:srgbClr val="091839"/>
              </a:gs>
              <a:gs pos="100000">
                <a:srgbClr val="0E265A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4"/>
                </a:solidFill>
                <a:latin typeface="Arial Narrow" panose="020B0606020202030204" pitchFamily="34" charset="0"/>
              </a:rPr>
              <a:t>RFQ </a:t>
            </a:r>
            <a:r>
              <a:rPr lang="en-US" sz="2800" b="1" dirty="0" smtClean="0">
                <a:solidFill>
                  <a:schemeClr val="accent4"/>
                </a:solidFill>
                <a:latin typeface="Arial Narrow" panose="020B0606020202030204" pitchFamily="34" charset="0"/>
              </a:rPr>
              <a:t>483 </a:t>
            </a:r>
          </a:p>
          <a:p>
            <a:pPr algn="ctr"/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Prepare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Site Specific Baseline Plans 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of </a:t>
            </a:r>
            <a:r>
              <a:rPr lang="en-US" sz="2400" u="sng" dirty="0" smtClean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all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 Assets for FICAP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06643" y="3276512"/>
            <a:ext cx="400110" cy="277194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400" i="1" u="sng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Limited</a:t>
            </a:r>
            <a:r>
              <a:rPr lang="en-US" sz="1400" i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number of Assets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51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04865"/>
            <a:ext cx="9144000" cy="48239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FICAP RFQ </a:t>
            </a:r>
            <a:r>
              <a:rPr lang="en-US" dirty="0" smtClean="0"/>
              <a:t>476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323322"/>
            <a:ext cx="7787562" cy="3331030"/>
          </a:xfrm>
          <a:solidFill>
            <a:schemeClr val="tx1">
              <a:lumMod val="85000"/>
              <a:lumOff val="15000"/>
              <a:alpha val="75000"/>
            </a:schemeClr>
          </a:solidFill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</a:rPr>
              <a:t>The focus of this program </a:t>
            </a:r>
            <a:r>
              <a:rPr lang="en-US" sz="2400" dirty="0">
                <a:solidFill>
                  <a:schemeClr val="accent4"/>
                </a:solidFill>
              </a:rPr>
              <a:t>is not </a:t>
            </a:r>
            <a:r>
              <a:rPr lang="en-US" sz="2400" dirty="0">
                <a:solidFill>
                  <a:schemeClr val="bg1"/>
                </a:solidFill>
              </a:rPr>
              <a:t>in-depth inspection, engineering analysis, or remedial design of the assets. 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However</a:t>
            </a:r>
            <a:r>
              <a:rPr lang="en-US" sz="2400" dirty="0">
                <a:solidFill>
                  <a:schemeClr val="bg1"/>
                </a:solidFill>
              </a:rPr>
              <a:t>, if PHA identifies the need of such services, the engineering consultant is expected to be able to provide </a:t>
            </a:r>
            <a:r>
              <a:rPr lang="en-US" sz="2400" dirty="0" smtClean="0">
                <a:solidFill>
                  <a:schemeClr val="bg1"/>
                </a:solidFill>
              </a:rPr>
              <a:t>service. </a:t>
            </a:r>
          </a:p>
          <a:p>
            <a:pPr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Nevertheless</a:t>
            </a:r>
            <a:r>
              <a:rPr lang="en-US" sz="2400" dirty="0">
                <a:solidFill>
                  <a:schemeClr val="bg1"/>
                </a:solidFill>
              </a:rPr>
              <a:t>, awarding a contract </a:t>
            </a:r>
            <a:r>
              <a:rPr lang="en-US" sz="2400" dirty="0">
                <a:solidFill>
                  <a:schemeClr val="accent4"/>
                </a:solidFill>
              </a:rPr>
              <a:t>does not </a:t>
            </a:r>
            <a:r>
              <a:rPr lang="en-US" sz="2400" dirty="0" smtClean="0">
                <a:solidFill>
                  <a:schemeClr val="bg1"/>
                </a:solidFill>
              </a:rPr>
              <a:t>warrant </a:t>
            </a:r>
            <a:r>
              <a:rPr lang="en-US" sz="2400" dirty="0">
                <a:solidFill>
                  <a:schemeClr val="bg1"/>
                </a:solidFill>
              </a:rPr>
              <a:t>future in-depth inspection, engineering analysis, or remedial design of the assets.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75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47850"/>
            <a:ext cx="9144000" cy="455776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OF </a:t>
            </a:r>
            <a:r>
              <a:rPr lang="en-US" dirty="0" smtClean="0"/>
              <a:t>SERVICES</a:t>
            </a:r>
            <a:br>
              <a:rPr lang="en-US" dirty="0" smtClean="0"/>
            </a:br>
            <a:r>
              <a:rPr lang="en-US" dirty="0" smtClean="0"/>
              <a:t>RFQ </a:t>
            </a:r>
            <a:r>
              <a:rPr lang="en-US" dirty="0" smtClean="0"/>
              <a:t>476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4825" y="2286000"/>
            <a:ext cx="7886700" cy="3924300"/>
          </a:xfrm>
          <a:solidFill>
            <a:schemeClr val="tx1">
              <a:lumMod val="85000"/>
              <a:lumOff val="15000"/>
              <a:alpha val="85000"/>
            </a:schemeClr>
          </a:solidFill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of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 </a:t>
            </a: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Asset Management Program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 wants to determine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baseline condition of all its marine assets over the span of the next three years. </a:t>
            </a:r>
            <a:endParaRPr 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approximately </a:t>
            </a: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 </a:t>
            </a:r>
            <a:r>
              <a:rPr lang="en-US" sz="2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assets</a:t>
            </a:r>
            <a:r>
              <a:rPr lang="en-US" sz="2400" i="1" baseline="30000" dirty="0">
                <a:solidFill>
                  <a:srgbClr val="FFC000"/>
                </a:solidFill>
              </a:rPr>
              <a:t> </a:t>
            </a:r>
            <a:r>
              <a:rPr lang="en-US" sz="2400" i="1" baseline="30000" dirty="0" smtClean="0">
                <a:solidFill>
                  <a:srgbClr val="C00000"/>
                </a:solidFill>
              </a:rPr>
              <a:t>¥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is targeting to complete the assessment of approximately </a:t>
            </a: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 </a:t>
            </a:r>
            <a:r>
              <a:rPr lang="en-US" sz="2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assets</a:t>
            </a:r>
            <a:r>
              <a:rPr lang="en-US" sz="2400" i="1" baseline="30000" dirty="0">
                <a:solidFill>
                  <a:srgbClr val="C00000"/>
                </a:solidFill>
              </a:rPr>
              <a:t> ¥</a:t>
            </a:r>
            <a:r>
              <a:rPr lang="en-US" sz="2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2017. </a:t>
            </a:r>
          </a:p>
          <a:p>
            <a:pPr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Respondent(s) selected under this RFQ 467 are expected to assist with the inspection and assessment of those approximately </a:t>
            </a:r>
            <a:r>
              <a:rPr lang="en-US" sz="2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 assets</a:t>
            </a:r>
            <a:r>
              <a:rPr lang="en-US" sz="2400" i="1" baseline="30000" dirty="0" smtClean="0">
                <a:solidFill>
                  <a:srgbClr val="FFC000"/>
                </a:solidFill>
              </a:rPr>
              <a:t> </a:t>
            </a:r>
            <a:r>
              <a:rPr lang="en-US" sz="2400" i="1" baseline="30000" dirty="0" smtClean="0">
                <a:solidFill>
                  <a:srgbClr val="C00000"/>
                </a:solidFill>
              </a:rPr>
              <a:t>¥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i="1" baseline="30000" dirty="0" smtClean="0">
                <a:solidFill>
                  <a:srgbClr val="C00000"/>
                </a:solidFill>
              </a:rPr>
              <a:t>¥</a:t>
            </a:r>
            <a:r>
              <a:rPr lang="en-US" sz="1400" i="1" dirty="0" smtClean="0">
                <a:solidFill>
                  <a:schemeClr val="bg1"/>
                </a:solidFill>
              </a:rPr>
              <a:t> </a:t>
            </a:r>
            <a:r>
              <a:rPr lang="en-US" sz="1400" i="1" dirty="0">
                <a:solidFill>
                  <a:schemeClr val="bg1"/>
                </a:solidFill>
              </a:rPr>
              <a:t>Number marine assets are subject to change</a:t>
            </a:r>
            <a:r>
              <a:rPr lang="en-US" sz="1400" i="1" dirty="0" smtClean="0">
                <a:solidFill>
                  <a:schemeClr val="bg1"/>
                </a:solidFill>
              </a:rPr>
              <a:t>.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62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47850"/>
            <a:ext cx="9144000" cy="455776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OF </a:t>
            </a:r>
            <a:r>
              <a:rPr lang="en-US" dirty="0" smtClean="0"/>
              <a:t>SERVICES</a:t>
            </a:r>
            <a:br>
              <a:rPr lang="en-US" dirty="0" smtClean="0"/>
            </a:br>
            <a:r>
              <a:rPr lang="en-US" dirty="0" smtClean="0"/>
              <a:t>RFQ </a:t>
            </a:r>
            <a:r>
              <a:rPr lang="en-US" dirty="0" smtClean="0"/>
              <a:t>476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4825" y="2286000"/>
            <a:ext cx="7886700" cy="3924300"/>
          </a:xfrm>
          <a:solidFill>
            <a:schemeClr val="tx1">
              <a:lumMod val="85000"/>
              <a:lumOff val="15000"/>
              <a:alpha val="85000"/>
            </a:schemeClr>
          </a:solidFill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scope of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FICAP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includes the </a:t>
            </a: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above water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underwater inspections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associated condition assessment of the structural and non-structural components of PHA’s marine assets. </a:t>
            </a:r>
            <a:endParaRPr 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underwater inspections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be conducted </a:t>
            </a: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completion of </a:t>
            </a: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above water inspection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for </a:t>
            </a: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underwater inspection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be determined based on the results from above-water inspection and is to the </a:t>
            </a: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discretion of PHA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09976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Introductions</a:t>
            </a:r>
          </a:p>
          <a:p>
            <a:r>
              <a:rPr lang="en-US" dirty="0" smtClean="0"/>
              <a:t>Harris County</a:t>
            </a:r>
          </a:p>
          <a:p>
            <a:r>
              <a:rPr lang="en-US" dirty="0" smtClean="0"/>
              <a:t>Small Business</a:t>
            </a:r>
          </a:p>
          <a:p>
            <a:r>
              <a:rPr lang="en-US" dirty="0" smtClean="0"/>
              <a:t>Procurement Services</a:t>
            </a:r>
          </a:p>
          <a:p>
            <a:r>
              <a:rPr lang="en-US" dirty="0" smtClean="0"/>
              <a:t>Selection Criteria</a:t>
            </a:r>
          </a:p>
          <a:p>
            <a:r>
              <a:rPr lang="en-US" dirty="0" smtClean="0"/>
              <a:t>[Site] Parameters</a:t>
            </a:r>
          </a:p>
          <a:p>
            <a:r>
              <a:rPr lang="en-US" dirty="0" smtClean="0"/>
              <a:t>Questions</a:t>
            </a:r>
          </a:p>
          <a:p>
            <a:r>
              <a:rPr lang="en-US" dirty="0" smtClean="0"/>
              <a:t>All attendees must sign-in and indicate attendance for site visit and TWIC cardholders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00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47850"/>
            <a:ext cx="9144000" cy="455776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OF SERVICES</a:t>
            </a:r>
            <a:br>
              <a:rPr lang="en-US" dirty="0"/>
            </a:br>
            <a:r>
              <a:rPr lang="en-US" dirty="0"/>
              <a:t>RFQ </a:t>
            </a:r>
            <a:r>
              <a:rPr lang="en-US" dirty="0" smtClean="0"/>
              <a:t>476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8650" y="2120900"/>
            <a:ext cx="7886700" cy="4156075"/>
          </a:xfrm>
          <a:solidFill>
            <a:schemeClr val="bg2">
              <a:lumMod val="25000"/>
              <a:alpha val="80000"/>
            </a:schemeClr>
          </a:solidFill>
          <a:ln>
            <a:noFill/>
          </a:ln>
        </p:spPr>
        <p:txBody>
          <a:bodyPr>
            <a:normAutofit fontScale="62500" lnSpcReduction="20000"/>
          </a:bodyPr>
          <a:lstStyle/>
          <a:p>
            <a:pPr marL="457200" lvl="0" indent="-457200">
              <a:lnSpc>
                <a:spcPct val="120000"/>
              </a:lnSpc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To provide marine asset inspection services for </a:t>
            </a:r>
            <a:r>
              <a:rPr lang="en-US" dirty="0">
                <a:solidFill>
                  <a:srgbClr val="FFC000"/>
                </a:solidFill>
              </a:rPr>
              <a:t>above water inspections</a:t>
            </a:r>
            <a:r>
              <a:rPr lang="en-US" dirty="0">
                <a:solidFill>
                  <a:schemeClr val="bg1"/>
                </a:solidFill>
              </a:rPr>
              <a:t> and </a:t>
            </a:r>
            <a:r>
              <a:rPr lang="en-US" dirty="0">
                <a:solidFill>
                  <a:srgbClr val="FFC000"/>
                </a:solidFill>
              </a:rPr>
              <a:t>underwater inspections</a:t>
            </a:r>
            <a:r>
              <a:rPr lang="en-US" dirty="0">
                <a:solidFill>
                  <a:schemeClr val="bg1"/>
                </a:solidFill>
              </a:rPr>
              <a:t>, and any other inspection required activities, as outlined by FICAP, including but not limited to: </a:t>
            </a:r>
            <a:endParaRPr lang="en-US" dirty="0" smtClean="0">
              <a:solidFill>
                <a:schemeClr val="bg1"/>
              </a:solidFill>
            </a:endParaRPr>
          </a:p>
          <a:p>
            <a:pPr marL="914400" lvl="1" indent="-457200">
              <a:lnSpc>
                <a:spcPct val="12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en-US" dirty="0" smtClean="0">
                <a:solidFill>
                  <a:schemeClr val="bg1"/>
                </a:solidFill>
              </a:rPr>
              <a:t>planning </a:t>
            </a:r>
            <a:r>
              <a:rPr lang="en-US" dirty="0">
                <a:solidFill>
                  <a:schemeClr val="bg1"/>
                </a:solidFill>
              </a:rPr>
              <a:t>the inspection, </a:t>
            </a:r>
          </a:p>
          <a:p>
            <a:pPr marL="914400" lvl="1" indent="-457200">
              <a:lnSpc>
                <a:spcPct val="12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en-US" dirty="0">
                <a:solidFill>
                  <a:schemeClr val="bg1"/>
                </a:solidFill>
              </a:rPr>
              <a:t>organizing project execution plan, </a:t>
            </a:r>
          </a:p>
          <a:p>
            <a:pPr marL="914400" lvl="1" indent="-457200">
              <a:lnSpc>
                <a:spcPct val="12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en-US" dirty="0">
                <a:solidFill>
                  <a:schemeClr val="bg1"/>
                </a:solidFill>
              </a:rPr>
              <a:t>managing inspection activity, </a:t>
            </a:r>
          </a:p>
          <a:p>
            <a:pPr marL="914400" lvl="1" indent="-457200">
              <a:lnSpc>
                <a:spcPct val="12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en-US" dirty="0">
                <a:solidFill>
                  <a:schemeClr val="bg1"/>
                </a:solidFill>
              </a:rPr>
              <a:t>inspecting, taking pictures, </a:t>
            </a:r>
          </a:p>
          <a:p>
            <a:pPr marL="914400" lvl="1" indent="-457200">
              <a:lnSpc>
                <a:spcPct val="12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en-US" dirty="0">
                <a:solidFill>
                  <a:schemeClr val="bg1"/>
                </a:solidFill>
              </a:rPr>
              <a:t>collecting inspection data, </a:t>
            </a:r>
          </a:p>
          <a:p>
            <a:pPr marL="914400" lvl="1" indent="-457200">
              <a:lnSpc>
                <a:spcPct val="12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en-US" dirty="0">
                <a:solidFill>
                  <a:schemeClr val="bg1"/>
                </a:solidFill>
              </a:rPr>
              <a:t>performing QA/QC of baseline drawings for the assets</a:t>
            </a:r>
          </a:p>
          <a:p>
            <a:pPr marL="914400" lvl="1" indent="-457200">
              <a:lnSpc>
                <a:spcPct val="12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en-US" dirty="0">
                <a:solidFill>
                  <a:schemeClr val="bg1"/>
                </a:solidFill>
              </a:rPr>
              <a:t>performing QA/QC of the data, </a:t>
            </a:r>
          </a:p>
          <a:p>
            <a:pPr marL="914400" lvl="1" indent="-457200">
              <a:lnSpc>
                <a:spcPct val="12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en-US" dirty="0">
                <a:solidFill>
                  <a:schemeClr val="bg1"/>
                </a:solidFill>
              </a:rPr>
              <a:t>recording the collected data in FICAP database, </a:t>
            </a:r>
          </a:p>
          <a:p>
            <a:pPr marL="914400" lvl="1" indent="-457200">
              <a:lnSpc>
                <a:spcPct val="12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en-US" dirty="0">
                <a:solidFill>
                  <a:schemeClr val="bg1"/>
                </a:solidFill>
              </a:rPr>
              <a:t>assessing asset condition, </a:t>
            </a:r>
          </a:p>
          <a:p>
            <a:pPr marL="914400" lvl="1" indent="-457200">
              <a:lnSpc>
                <a:spcPct val="12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en-US" dirty="0">
                <a:solidFill>
                  <a:schemeClr val="bg1"/>
                </a:solidFill>
              </a:rPr>
              <a:t>preparing report 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To </a:t>
            </a:r>
            <a:r>
              <a:rPr lang="en-US" dirty="0">
                <a:solidFill>
                  <a:srgbClr val="FFC000"/>
                </a:solidFill>
              </a:rPr>
              <a:t>assess and evaluate </a:t>
            </a:r>
            <a:r>
              <a:rPr lang="en-US" dirty="0">
                <a:solidFill>
                  <a:schemeClr val="bg1"/>
                </a:solidFill>
              </a:rPr>
              <a:t>the condition of and to </a:t>
            </a:r>
            <a:r>
              <a:rPr lang="en-US" dirty="0">
                <a:solidFill>
                  <a:srgbClr val="FFC000"/>
                </a:solidFill>
              </a:rPr>
              <a:t>prepare</a:t>
            </a:r>
            <a:r>
              <a:rPr lang="en-US" dirty="0">
                <a:solidFill>
                  <a:schemeClr val="bg1"/>
                </a:solidFill>
              </a:rPr>
              <a:t> condition assessment </a:t>
            </a:r>
            <a:r>
              <a:rPr lang="en-US" dirty="0">
                <a:solidFill>
                  <a:srgbClr val="FFC000"/>
                </a:solidFill>
              </a:rPr>
              <a:t>reports</a:t>
            </a:r>
            <a:r>
              <a:rPr lang="en-US" dirty="0">
                <a:solidFill>
                  <a:schemeClr val="bg1"/>
                </a:solidFill>
              </a:rPr>
              <a:t> for the PHA assets using data and information collected through the inspection by following the FICAP manual. </a:t>
            </a:r>
          </a:p>
        </p:txBody>
      </p:sp>
    </p:spTree>
    <p:extLst>
      <p:ext uri="{BB962C8B-B14F-4D97-AF65-F5344CB8AC3E}">
        <p14:creationId xmlns:p14="http://schemas.microsoft.com/office/powerpoint/2010/main" val="401407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47850"/>
            <a:ext cx="9144000" cy="455776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Corporate Expectation of Respondent</a:t>
            </a:r>
            <a:br>
              <a:rPr lang="en-US" sz="2800" dirty="0"/>
            </a:br>
            <a:r>
              <a:rPr lang="en-US" sz="2800" dirty="0"/>
              <a:t>RFQ </a:t>
            </a:r>
            <a:r>
              <a:rPr lang="en-US" sz="2800" dirty="0" smtClean="0"/>
              <a:t>476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78219" y="2048696"/>
            <a:ext cx="7787562" cy="4156075"/>
          </a:xfrm>
          <a:solidFill>
            <a:schemeClr val="bg2">
              <a:lumMod val="25000"/>
              <a:alpha val="85000"/>
            </a:schemeClr>
          </a:solidFill>
          <a:ln>
            <a:noFill/>
          </a:ln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800" dirty="0">
                <a:solidFill>
                  <a:schemeClr val="bg1"/>
                </a:solidFill>
              </a:rPr>
              <a:t>Respondent(s) or their subcontractors must have experience in: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Structural </a:t>
            </a:r>
            <a:r>
              <a:rPr lang="en-US" dirty="0">
                <a:solidFill>
                  <a:schemeClr val="bg1"/>
                </a:solidFill>
              </a:rPr>
              <a:t>inspection (with experience exceeding 10 years) for above water inspections and underwater inspections, and any other inspection required activities as outlined by FICAP, including but not limited to: </a:t>
            </a:r>
            <a:r>
              <a:rPr lang="en-US" dirty="0">
                <a:solidFill>
                  <a:schemeClr val="accent4"/>
                </a:solidFill>
              </a:rPr>
              <a:t>planning the inspection, organizing project execution plan, managing inspection activity, inspecting, taking pictures, collecting inspection data, performing QA/QC of the data, recording the collected data in FICAP database, preparing reports, assessing asset condition</a:t>
            </a:r>
            <a:r>
              <a:rPr lang="en-US" dirty="0">
                <a:solidFill>
                  <a:schemeClr val="bg1"/>
                </a:solidFill>
              </a:rPr>
              <a:t>, etc.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Working </a:t>
            </a:r>
            <a:r>
              <a:rPr lang="en-US" dirty="0">
                <a:solidFill>
                  <a:schemeClr val="bg1"/>
                </a:solidFill>
              </a:rPr>
              <a:t>knowledge and experience with </a:t>
            </a:r>
            <a:r>
              <a:rPr lang="en-US" dirty="0">
                <a:solidFill>
                  <a:schemeClr val="accent4"/>
                </a:solidFill>
              </a:rPr>
              <a:t>AASHTO Manual for Bridge Element Inspection </a:t>
            </a:r>
            <a:r>
              <a:rPr lang="en-US" dirty="0">
                <a:solidFill>
                  <a:schemeClr val="bg1"/>
                </a:solidFill>
              </a:rPr>
              <a:t>and </a:t>
            </a:r>
            <a:r>
              <a:rPr lang="en-US" dirty="0">
                <a:solidFill>
                  <a:schemeClr val="accent4"/>
                </a:solidFill>
              </a:rPr>
              <a:t>ASCE Practice No. 101 Underwater Investigations Standard Practice Manual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Firm </a:t>
            </a:r>
            <a:r>
              <a:rPr lang="en-US" dirty="0">
                <a:solidFill>
                  <a:schemeClr val="bg1"/>
                </a:solidFill>
              </a:rPr>
              <a:t>should have proven experience and proficient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staff in </a:t>
            </a:r>
            <a:r>
              <a:rPr lang="en-US" dirty="0">
                <a:solidFill>
                  <a:schemeClr val="bg1"/>
                </a:solidFill>
              </a:rPr>
              <a:t>utilizing </a:t>
            </a:r>
            <a:r>
              <a:rPr lang="en-US" dirty="0" err="1">
                <a:solidFill>
                  <a:srgbClr val="FFC000"/>
                </a:solidFill>
              </a:rPr>
              <a:t>Esri</a:t>
            </a:r>
            <a:r>
              <a:rPr lang="en-US" dirty="0">
                <a:solidFill>
                  <a:srgbClr val="FFC000"/>
                </a:solidFill>
              </a:rPr>
              <a:t> GIS ArcGIS </a:t>
            </a:r>
            <a:r>
              <a:rPr lang="en-US" dirty="0">
                <a:solidFill>
                  <a:schemeClr val="bg1"/>
                </a:solidFill>
              </a:rPr>
              <a:t>software </a:t>
            </a:r>
            <a:r>
              <a:rPr lang="en-US" dirty="0" smtClean="0">
                <a:solidFill>
                  <a:schemeClr val="bg1"/>
                </a:solidFill>
              </a:rPr>
              <a:t>technologies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and </a:t>
            </a:r>
            <a:r>
              <a:rPr lang="en-US" dirty="0" err="1">
                <a:solidFill>
                  <a:schemeClr val="bg1"/>
                </a:solidFill>
              </a:rPr>
              <a:t>Esri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GIS </a:t>
            </a:r>
            <a:r>
              <a:rPr lang="en-US" dirty="0">
                <a:solidFill>
                  <a:schemeClr val="bg1"/>
                </a:solidFill>
              </a:rPr>
              <a:t>Geodatabase formats for potential GIS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related tasks.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38327" y="4767943"/>
            <a:ext cx="3035948" cy="1520804"/>
          </a:xfrm>
          <a:prstGeom prst="rect">
            <a:avLst/>
          </a:prstGeom>
          <a:solidFill>
            <a:srgbClr val="73132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selected Respondents’ team must </a:t>
            </a:r>
            <a:r>
              <a:rPr lang="en-US" dirty="0" smtClean="0"/>
              <a:t>take and pass the </a:t>
            </a:r>
            <a:r>
              <a:rPr lang="en-US" dirty="0"/>
              <a:t>FICAP training </a:t>
            </a:r>
            <a:r>
              <a:rPr lang="en-US" dirty="0" smtClean="0"/>
              <a:t>provided </a:t>
            </a:r>
            <a:r>
              <a:rPr lang="en-US" dirty="0"/>
              <a:t>by PHA </a:t>
            </a:r>
            <a:endParaRPr lang="en-US" dirty="0" smtClean="0"/>
          </a:p>
          <a:p>
            <a:pPr algn="ctr"/>
            <a:r>
              <a:rPr lang="en-US" sz="1400" i="1" dirty="0" smtClean="0"/>
              <a:t>(at </a:t>
            </a:r>
            <a:r>
              <a:rPr lang="en-US" sz="1400" i="1" dirty="0"/>
              <a:t>Respondent’s own expense</a:t>
            </a:r>
            <a:r>
              <a:rPr lang="en-US" sz="1400" i="1" dirty="0" smtClean="0"/>
              <a:t>)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9077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Qualifications for RFQ </a:t>
            </a:r>
            <a:r>
              <a:rPr lang="en-US" dirty="0" smtClean="0"/>
              <a:t>476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1474"/>
            <a:ext cx="9144000" cy="5325310"/>
          </a:xfrm>
        </p:spPr>
      </p:pic>
      <p:sp>
        <p:nvSpPr>
          <p:cNvPr id="8" name="TextBox 7"/>
          <p:cNvSpPr txBox="1"/>
          <p:nvPr/>
        </p:nvSpPr>
        <p:spPr>
          <a:xfrm>
            <a:off x="1539551" y="1213587"/>
            <a:ext cx="6064898" cy="1477328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Inspection and Condition Assessment Project Manager </a:t>
            </a:r>
          </a:p>
          <a:p>
            <a:pPr marL="342900" indent="-174625">
              <a:buFont typeface="+mj-lt"/>
              <a:buAutoNum type="arabicPeriod"/>
            </a:pPr>
            <a:r>
              <a:rPr lang="en-US" sz="1200" dirty="0" smtClean="0"/>
              <a:t>Registered </a:t>
            </a:r>
            <a:r>
              <a:rPr lang="en-US" sz="1200" dirty="0"/>
              <a:t>Professional Engineer licensed in the State of Texas, </a:t>
            </a:r>
          </a:p>
          <a:p>
            <a:pPr marL="342900" indent="-174625">
              <a:buFont typeface="+mj-lt"/>
              <a:buAutoNum type="arabicPeriod"/>
            </a:pPr>
            <a:r>
              <a:rPr lang="en-US" sz="1200" dirty="0" smtClean="0"/>
              <a:t>Specialized </a:t>
            </a:r>
            <a:r>
              <a:rPr lang="en-US" sz="1200" dirty="0"/>
              <a:t>and experienced in civil or structural engineering, </a:t>
            </a:r>
          </a:p>
          <a:p>
            <a:pPr marL="342900" indent="-174625">
              <a:buFont typeface="+mj-lt"/>
              <a:buAutoNum type="arabicPeriod"/>
            </a:pPr>
            <a:r>
              <a:rPr lang="en-US" sz="1200" dirty="0" smtClean="0"/>
              <a:t>A </a:t>
            </a:r>
            <a:r>
              <a:rPr lang="en-US" sz="1200" dirty="0"/>
              <a:t>minimum of 10 years of experience in the inspection of structures, including maritime or waterfront assets, and </a:t>
            </a:r>
          </a:p>
          <a:p>
            <a:pPr marL="342900" indent="-174625">
              <a:buFont typeface="+mj-lt"/>
              <a:buAutoNum type="arabicPeriod"/>
            </a:pPr>
            <a:r>
              <a:rPr lang="en-US" sz="1200" dirty="0" smtClean="0"/>
              <a:t>Successfully </a:t>
            </a:r>
            <a:r>
              <a:rPr lang="en-US" sz="1200" dirty="0"/>
              <a:t>completed the Port of Houston Maritime Facility Inspection Training Program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17152" y="2756845"/>
            <a:ext cx="4023360" cy="3657600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Inspection Team Leader  </a:t>
            </a:r>
          </a:p>
          <a:p>
            <a:pPr marL="342900" lvl="0" indent="-174625">
              <a:buFont typeface="+mj-lt"/>
              <a:buAutoNum type="arabicPeriod"/>
            </a:pPr>
            <a:r>
              <a:rPr lang="en-US" sz="1200" dirty="0"/>
              <a:t>Successfully completed the Port of Houston Maritime Facility Inspection Training Program, and </a:t>
            </a:r>
          </a:p>
          <a:p>
            <a:pPr marL="342900" lvl="0" indent="-174625">
              <a:buFont typeface="+mj-lt"/>
              <a:buAutoNum type="arabicPeriod"/>
            </a:pPr>
            <a:r>
              <a:rPr lang="en-US" sz="1200" dirty="0"/>
              <a:t>Registered Professional Engineer, or a minimum of 5 years of experience in inspection of civil structures, including maritime or waterfront assets</a:t>
            </a:r>
            <a:r>
              <a:rPr lang="en-US" sz="1200" dirty="0" smtClean="0"/>
              <a:t>.</a:t>
            </a:r>
          </a:p>
          <a:p>
            <a:pPr marL="342900" lvl="0" indent="-174625">
              <a:buFont typeface="+mj-lt"/>
              <a:buAutoNum type="arabicPeriod"/>
            </a:pPr>
            <a:endParaRPr lang="en-US" sz="1200" dirty="0"/>
          </a:p>
          <a:p>
            <a:r>
              <a:rPr lang="en-US" dirty="0"/>
              <a:t>Inspection Team Member </a:t>
            </a:r>
          </a:p>
          <a:p>
            <a:pPr marL="342900" indent="-174625">
              <a:buFont typeface="+mj-lt"/>
              <a:buAutoNum type="arabicPeriod"/>
            </a:pPr>
            <a:r>
              <a:rPr lang="en-US" sz="1200" dirty="0"/>
              <a:t>Successfully completed the Port of Houston Maritime Facility Inspection Training Program, and </a:t>
            </a:r>
          </a:p>
          <a:p>
            <a:pPr marL="342900" indent="-174625">
              <a:buFont typeface="+mj-lt"/>
              <a:buAutoNum type="arabicPeriod"/>
            </a:pPr>
            <a:r>
              <a:rPr lang="en-US" sz="1200" dirty="0"/>
              <a:t>Graduate of a four-year engineering curriculum in civil or structural engineering and certified as an engineer-in-training (EIT) or a minimum of 2 years of experience in inspection of civil structures, including maritime or waterfront facilities.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41282" y="2759333"/>
            <a:ext cx="4023360" cy="3657600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Underwater Inspection Team Leader </a:t>
            </a:r>
          </a:p>
          <a:p>
            <a:pPr marL="342900" indent="-174625">
              <a:buFont typeface="+mj-lt"/>
              <a:buAutoNum type="arabicPeriod"/>
            </a:pPr>
            <a:r>
              <a:rPr lang="en-US" sz="1200" dirty="0"/>
              <a:t>Same minimum qualifications as </a:t>
            </a:r>
            <a:r>
              <a:rPr lang="en-US" sz="1200" dirty="0" smtClean="0"/>
              <a:t>defined </a:t>
            </a:r>
            <a:r>
              <a:rPr lang="en-US" sz="1200" dirty="0"/>
              <a:t>for Team Leader, </a:t>
            </a:r>
          </a:p>
          <a:p>
            <a:pPr marL="342900" indent="-174625">
              <a:buFont typeface="+mj-lt"/>
              <a:buAutoNum type="arabicPeriod"/>
            </a:pPr>
            <a:r>
              <a:rPr lang="en-US" sz="1200" dirty="0"/>
              <a:t>Hold diver certification from a recognized training organization (e.g., ADC accredited commercial, US Military, or PADI/NAUI dive school), and </a:t>
            </a:r>
          </a:p>
          <a:p>
            <a:pPr marL="342900" indent="-174625">
              <a:buFont typeface="+mj-lt"/>
              <a:buAutoNum type="arabicPeriod"/>
            </a:pPr>
            <a:r>
              <a:rPr lang="en-US" sz="1200" dirty="0"/>
              <a:t>At least 5 years of commercial underwater inspection experience under conditions similar to the inspection site, which may include low visibility, high currents, and confined spaces</a:t>
            </a:r>
            <a:r>
              <a:rPr lang="en-US" sz="1200" dirty="0" smtClean="0"/>
              <a:t>.</a:t>
            </a:r>
          </a:p>
          <a:p>
            <a:pPr marL="342900" indent="-174625">
              <a:buFont typeface="+mj-lt"/>
              <a:buAutoNum type="arabicPeriod"/>
            </a:pPr>
            <a:endParaRPr lang="en-US" sz="1200" dirty="0"/>
          </a:p>
          <a:p>
            <a:r>
              <a:rPr lang="en-US" dirty="0"/>
              <a:t>Underwater Inspection Team Member</a:t>
            </a:r>
          </a:p>
          <a:p>
            <a:pPr marL="342900" lvl="0" indent="-174625">
              <a:buFont typeface="+mj-lt"/>
              <a:buAutoNum type="arabicPeriod"/>
            </a:pPr>
            <a:r>
              <a:rPr lang="en-US" sz="1200" dirty="0"/>
              <a:t>Same minimum qualifications as defined </a:t>
            </a:r>
            <a:r>
              <a:rPr lang="en-US" sz="1200" dirty="0" smtClean="0"/>
              <a:t>for </a:t>
            </a:r>
            <a:r>
              <a:rPr lang="en-US" sz="1200" dirty="0"/>
              <a:t>Inspection Team Member, and </a:t>
            </a:r>
          </a:p>
          <a:p>
            <a:pPr marL="342900" lvl="0" indent="-174625">
              <a:buFont typeface="+mj-lt"/>
              <a:buAutoNum type="arabicPeriod"/>
            </a:pPr>
            <a:r>
              <a:rPr lang="en-US" sz="1200" dirty="0"/>
              <a:t>Trained commercial diver holding certification from a recognized training organization (e.g., ADC accredited commercial, US Military, or PADI/NAUI dive school).</a:t>
            </a:r>
          </a:p>
        </p:txBody>
      </p:sp>
    </p:spTree>
    <p:extLst>
      <p:ext uri="{BB962C8B-B14F-4D97-AF65-F5344CB8AC3E}">
        <p14:creationId xmlns:p14="http://schemas.microsoft.com/office/powerpoint/2010/main" val="257700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47850"/>
            <a:ext cx="9144000" cy="455776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Corporate Expectation of Respondent</a:t>
            </a:r>
            <a:br>
              <a:rPr lang="en-US" sz="2800" dirty="0"/>
            </a:br>
            <a:r>
              <a:rPr lang="en-US" sz="2800" dirty="0"/>
              <a:t>RFQ </a:t>
            </a:r>
            <a:r>
              <a:rPr lang="en-US" sz="2800" dirty="0" smtClean="0"/>
              <a:t>476 </a:t>
            </a:r>
            <a:r>
              <a:rPr lang="en-US" sz="2800" dirty="0" smtClean="0"/>
              <a:t>and RFQ 483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78219" y="2272588"/>
            <a:ext cx="7787562" cy="3708292"/>
          </a:xfrm>
          <a:solidFill>
            <a:schemeClr val="bg2">
              <a:lumMod val="25000"/>
              <a:alpha val="85000"/>
            </a:schemeClr>
          </a:solidFill>
          <a:ln>
            <a:noFill/>
          </a:ln>
        </p:spPr>
        <p:txBody>
          <a:bodyPr anchor="ctr"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3800" dirty="0">
                <a:solidFill>
                  <a:schemeClr val="bg1"/>
                </a:solidFill>
              </a:rPr>
              <a:t>As part of the </a:t>
            </a:r>
            <a:r>
              <a:rPr lang="en-US" sz="3800" dirty="0">
                <a:solidFill>
                  <a:srgbClr val="FFC000"/>
                </a:solidFill>
              </a:rPr>
              <a:t>FICAP certification</a:t>
            </a:r>
            <a:r>
              <a:rPr lang="en-US" sz="3800" dirty="0">
                <a:solidFill>
                  <a:schemeClr val="bg1"/>
                </a:solidFill>
              </a:rPr>
              <a:t>, the project team of all the selected Respondents are expected to take the </a:t>
            </a:r>
            <a:r>
              <a:rPr lang="en-US" sz="3800" dirty="0">
                <a:solidFill>
                  <a:srgbClr val="FFC000"/>
                </a:solidFill>
              </a:rPr>
              <a:t>FICAP training </a:t>
            </a:r>
            <a:r>
              <a:rPr lang="en-US" sz="3800" dirty="0">
                <a:solidFill>
                  <a:schemeClr val="bg1"/>
                </a:solidFill>
              </a:rPr>
              <a:t>provided by PHA (at their own expense) and must pass the FICAP exam conducted by PHA, in order to start the work.</a:t>
            </a:r>
          </a:p>
          <a:p>
            <a:pPr>
              <a:lnSpc>
                <a:spcPct val="120000"/>
              </a:lnSpc>
            </a:pPr>
            <a:r>
              <a:rPr lang="en-US" sz="3800" dirty="0" smtClean="0">
                <a:solidFill>
                  <a:schemeClr val="bg1"/>
                </a:solidFill>
              </a:rPr>
              <a:t>Prior </a:t>
            </a:r>
            <a:r>
              <a:rPr lang="en-US" sz="3800" dirty="0">
                <a:solidFill>
                  <a:schemeClr val="bg1"/>
                </a:solidFill>
              </a:rPr>
              <a:t>FICAP knowledge </a:t>
            </a:r>
            <a:r>
              <a:rPr lang="en-US" sz="3800" dirty="0">
                <a:solidFill>
                  <a:schemeClr val="accent4"/>
                </a:solidFill>
              </a:rPr>
              <a:t>will not </a:t>
            </a:r>
            <a:r>
              <a:rPr lang="en-US" sz="3800" dirty="0">
                <a:solidFill>
                  <a:schemeClr val="bg1"/>
                </a:solidFill>
              </a:rPr>
              <a:t>be evaluated or considered in </a:t>
            </a:r>
            <a:r>
              <a:rPr lang="en-US" sz="3800" dirty="0" smtClean="0">
                <a:solidFill>
                  <a:schemeClr val="bg1"/>
                </a:solidFill>
              </a:rPr>
              <a:t>both </a:t>
            </a:r>
            <a:r>
              <a:rPr lang="en-US" sz="3800" dirty="0">
                <a:solidFill>
                  <a:schemeClr val="bg1"/>
                </a:solidFill>
              </a:rPr>
              <a:t>RFQ selection process</a:t>
            </a:r>
            <a:r>
              <a:rPr lang="en-US" sz="3800" dirty="0" smtClean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3800" dirty="0" smtClean="0">
                <a:solidFill>
                  <a:srgbClr val="FFC000"/>
                </a:solidFill>
              </a:rPr>
              <a:t>Successful </a:t>
            </a:r>
            <a:r>
              <a:rPr lang="en-US" sz="3800" dirty="0">
                <a:solidFill>
                  <a:srgbClr val="FFC000"/>
                </a:solidFill>
              </a:rPr>
              <a:t>completion of a FICAP training program </a:t>
            </a:r>
            <a:r>
              <a:rPr lang="en-US" sz="3800" dirty="0">
                <a:solidFill>
                  <a:schemeClr val="bg1"/>
                </a:solidFill>
              </a:rPr>
              <a:t>and PHA certification will be required of all FICAP selected participants (</a:t>
            </a:r>
            <a:r>
              <a:rPr lang="en-US" sz="3800" i="1" dirty="0">
                <a:solidFill>
                  <a:schemeClr val="bg1"/>
                </a:solidFill>
              </a:rPr>
              <a:t>after they are selected</a:t>
            </a:r>
            <a:r>
              <a:rPr lang="en-US" sz="3800" dirty="0">
                <a:solidFill>
                  <a:schemeClr val="bg1"/>
                </a:solidFill>
              </a:rPr>
              <a:t>) </a:t>
            </a:r>
            <a:r>
              <a:rPr lang="en-US" sz="3800" dirty="0">
                <a:solidFill>
                  <a:srgbClr val="FFC000"/>
                </a:solidFill>
              </a:rPr>
              <a:t>before inspection </a:t>
            </a:r>
            <a:r>
              <a:rPr lang="en-US" sz="3800" dirty="0">
                <a:solidFill>
                  <a:schemeClr val="bg1"/>
                </a:solidFill>
              </a:rPr>
              <a:t>work may begin.  </a:t>
            </a:r>
            <a:endParaRPr lang="en-US" sz="3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45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47850"/>
            <a:ext cx="9144000" cy="455776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OF SERVICES</a:t>
            </a:r>
            <a:br>
              <a:rPr lang="en-US" dirty="0"/>
            </a:br>
            <a:r>
              <a:rPr lang="en-US" dirty="0"/>
              <a:t>RFQ </a:t>
            </a:r>
            <a:r>
              <a:rPr lang="en-US" dirty="0" smtClean="0"/>
              <a:t>483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8650" y="2120900"/>
            <a:ext cx="7886700" cy="3832225"/>
          </a:xfrm>
          <a:solidFill>
            <a:schemeClr val="bg2">
              <a:lumMod val="25000"/>
              <a:alpha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dirty="0" smtClean="0">
                <a:solidFill>
                  <a:schemeClr val="bg1"/>
                </a:solidFill>
              </a:rPr>
              <a:t>PHA </a:t>
            </a:r>
            <a:r>
              <a:rPr lang="en-US" dirty="0">
                <a:solidFill>
                  <a:schemeClr val="bg1"/>
                </a:solidFill>
              </a:rPr>
              <a:t>has approximately </a:t>
            </a:r>
            <a:r>
              <a:rPr lang="en-US" dirty="0">
                <a:solidFill>
                  <a:srgbClr val="FFC000"/>
                </a:solidFill>
              </a:rPr>
              <a:t>140</a:t>
            </a:r>
            <a:r>
              <a:rPr lang="en-US" dirty="0">
                <a:solidFill>
                  <a:schemeClr val="bg1"/>
                </a:solidFill>
              </a:rPr>
              <a:t> marine </a:t>
            </a:r>
            <a:r>
              <a:rPr lang="en-US" dirty="0" smtClean="0">
                <a:solidFill>
                  <a:schemeClr val="bg1"/>
                </a:solidFill>
              </a:rPr>
              <a:t>assets</a:t>
            </a:r>
            <a:r>
              <a:rPr lang="en-US" i="1" baseline="30000" dirty="0" smtClean="0">
                <a:solidFill>
                  <a:srgbClr val="C00000"/>
                </a:solidFill>
              </a:rPr>
              <a:t>¥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and needs proper inspection drawings for all the properties as outlined in </a:t>
            </a:r>
            <a:r>
              <a:rPr lang="en-US" dirty="0">
                <a:solidFill>
                  <a:srgbClr val="FFC000"/>
                </a:solidFill>
              </a:rPr>
              <a:t>FICAP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manual. 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dirty="0" smtClean="0">
                <a:solidFill>
                  <a:schemeClr val="bg1"/>
                </a:solidFill>
              </a:rPr>
              <a:t>The Respondent </a:t>
            </a:r>
            <a:r>
              <a:rPr lang="en-US" dirty="0">
                <a:solidFill>
                  <a:schemeClr val="bg1"/>
                </a:solidFill>
              </a:rPr>
              <a:t>selected under </a:t>
            </a:r>
            <a:r>
              <a:rPr lang="en-US" dirty="0" smtClean="0">
                <a:solidFill>
                  <a:srgbClr val="FFC000"/>
                </a:solidFill>
              </a:rPr>
              <a:t>RFQ 483 </a:t>
            </a:r>
            <a:r>
              <a:rPr lang="en-US" dirty="0" smtClean="0">
                <a:solidFill>
                  <a:schemeClr val="bg1"/>
                </a:solidFill>
              </a:rPr>
              <a:t>is </a:t>
            </a:r>
            <a:r>
              <a:rPr lang="en-US" dirty="0">
                <a:solidFill>
                  <a:schemeClr val="bg1"/>
                </a:solidFill>
              </a:rPr>
              <a:t>expected to </a:t>
            </a:r>
            <a:r>
              <a:rPr lang="en-US" dirty="0" smtClean="0">
                <a:solidFill>
                  <a:schemeClr val="bg1"/>
                </a:solidFill>
              </a:rPr>
              <a:t>create and provide </a:t>
            </a:r>
            <a:r>
              <a:rPr lang="en-US" dirty="0">
                <a:solidFill>
                  <a:schemeClr val="bg1"/>
                </a:solidFill>
              </a:rPr>
              <a:t>such drawings and </a:t>
            </a:r>
            <a:r>
              <a:rPr lang="en-US" dirty="0" smtClean="0">
                <a:solidFill>
                  <a:schemeClr val="bg1"/>
                </a:solidFill>
              </a:rPr>
              <a:t>communicate </a:t>
            </a:r>
            <a:r>
              <a:rPr lang="en-US" dirty="0">
                <a:solidFill>
                  <a:schemeClr val="bg1"/>
                </a:solidFill>
              </a:rPr>
              <a:t>them with the inspection contractors and </a:t>
            </a:r>
            <a:r>
              <a:rPr lang="en-US" dirty="0" smtClean="0">
                <a:solidFill>
                  <a:schemeClr val="bg1"/>
                </a:solidFill>
              </a:rPr>
              <a:t>PHA PCM.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400" i="1" baseline="30000" dirty="0">
                <a:solidFill>
                  <a:srgbClr val="C00000"/>
                </a:solidFill>
              </a:rPr>
              <a:t>¥</a:t>
            </a:r>
            <a:r>
              <a:rPr lang="en-US" sz="1400" i="1" dirty="0" smtClean="0">
                <a:solidFill>
                  <a:schemeClr val="bg1"/>
                </a:solidFill>
              </a:rPr>
              <a:t> Number </a:t>
            </a:r>
            <a:r>
              <a:rPr lang="en-US" sz="1400" i="1" dirty="0">
                <a:solidFill>
                  <a:schemeClr val="bg1"/>
                </a:solidFill>
              </a:rPr>
              <a:t>marine assets are subject to </a:t>
            </a:r>
            <a:r>
              <a:rPr lang="en-US" sz="1400" i="1" dirty="0" smtClean="0">
                <a:solidFill>
                  <a:schemeClr val="bg1"/>
                </a:solidFill>
              </a:rPr>
              <a:t>change.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7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894114"/>
            <a:ext cx="9144000" cy="4563835"/>
          </a:xfrm>
          <a:prstGeom prst="rect">
            <a:avLst/>
          </a:prstGeom>
          <a:gradFill>
            <a:gsLst>
              <a:gs pos="0">
                <a:srgbClr val="731325"/>
              </a:gs>
              <a:gs pos="74000">
                <a:srgbClr val="731325"/>
              </a:gs>
              <a:gs pos="100000">
                <a:srgbClr val="A51C3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Sample PHA Drawing</a:t>
            </a:r>
            <a:br>
              <a:rPr lang="en-US" sz="3200" dirty="0" smtClean="0"/>
            </a:br>
            <a:r>
              <a:rPr lang="en-US" sz="3200" dirty="0" smtClean="0"/>
              <a:t>RFQ 483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7" y="3646839"/>
            <a:ext cx="5113174" cy="27099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" t="4394" r="129" b="8518"/>
          <a:stretch/>
        </p:blipFill>
        <p:spPr bwMode="auto">
          <a:xfrm>
            <a:off x="3909526" y="2063712"/>
            <a:ext cx="5141167" cy="248485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3121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894114"/>
            <a:ext cx="9144000" cy="4563835"/>
          </a:xfrm>
          <a:prstGeom prst="rect">
            <a:avLst/>
          </a:prstGeom>
          <a:gradFill>
            <a:gsLst>
              <a:gs pos="0">
                <a:srgbClr val="731325"/>
              </a:gs>
              <a:gs pos="74000">
                <a:srgbClr val="731325"/>
              </a:gs>
              <a:gs pos="100000">
                <a:srgbClr val="A51C3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Sample FICAP Inspection Drawing</a:t>
            </a:r>
            <a:br>
              <a:rPr lang="en-US" sz="3200" dirty="0" smtClean="0"/>
            </a:br>
            <a:r>
              <a:rPr lang="en-US" sz="3200" dirty="0" smtClean="0"/>
              <a:t>RFQ 483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contrast="-20000"/>
          </a:blip>
          <a:stretch>
            <a:fillRect/>
          </a:stretch>
        </p:blipFill>
        <p:spPr>
          <a:xfrm>
            <a:off x="1413549" y="2146770"/>
            <a:ext cx="6316901" cy="40585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355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7" b="15968"/>
          <a:stretch/>
        </p:blipFill>
        <p:spPr>
          <a:xfrm>
            <a:off x="0" y="-13447"/>
            <a:ext cx="9144000" cy="6871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138728"/>
            <a:ext cx="831874" cy="8165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V="1">
            <a:off x="0" y="6494786"/>
            <a:ext cx="9144000" cy="374123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/>
          <p:cNvSpPr/>
          <p:nvPr/>
        </p:nvSpPr>
        <p:spPr>
          <a:xfrm>
            <a:off x="2339788" y="1040096"/>
            <a:ext cx="4195483" cy="502452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2699206" y="1146363"/>
            <a:ext cx="40544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THANK YOU</a:t>
            </a:r>
            <a:endParaRPr lang="en-US" sz="4050" b="1" dirty="0"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339788" y="2195211"/>
            <a:ext cx="4195483" cy="3556000"/>
          </a:xfrm>
          <a:prstGeom prst="rect">
            <a:avLst/>
          </a:prstGeom>
          <a:noFill/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600" b="1" dirty="0" smtClean="0">
                <a:solidFill>
                  <a:srgbClr val="A51C36"/>
                </a:solidFill>
              </a:rPr>
              <a:t>Eddy Kharrazi, P.E.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 smtClean="0"/>
              <a:t>Project Manager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 smtClean="0"/>
              <a:t>Port Houston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2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Questions?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1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www.PortHouston.com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 smtClean="0"/>
              <a:t>111 East Loop North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 smtClean="0"/>
              <a:t>Houston, TX 77029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1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Sample Drawing</a:t>
            </a:r>
            <a:br>
              <a:rPr lang="en-US" dirty="0" smtClean="0"/>
            </a:br>
            <a:r>
              <a:rPr lang="en-US" dirty="0" smtClean="0"/>
              <a:t>RFQ 483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DFEF9"/>
              </a:clrFrom>
              <a:clrTo>
                <a:srgbClr val="FDFE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804" y="2081213"/>
            <a:ext cx="9148803" cy="41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0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3451"/>
            <a:ext cx="9150790" cy="592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29862" y="4800166"/>
            <a:ext cx="1538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You Are Here</a:t>
            </a:r>
            <a:endParaRPr lang="en-US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Turning Basin Terminals</a:t>
            </a:r>
            <a:endParaRPr lang="en-US" sz="3200" dirty="0"/>
          </a:p>
        </p:txBody>
      </p:sp>
      <p:sp>
        <p:nvSpPr>
          <p:cNvPr id="7" name="Right Arrow 6"/>
          <p:cNvSpPr/>
          <p:nvPr/>
        </p:nvSpPr>
        <p:spPr>
          <a:xfrm rot="10800000">
            <a:off x="5063367" y="5357303"/>
            <a:ext cx="1671780" cy="295423"/>
          </a:xfrm>
          <a:prstGeom prst="rightArrow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992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 Personnel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Roger H. Hoh, P.E. 	</a:t>
            </a:r>
            <a:r>
              <a:rPr lang="en-US" sz="2000" dirty="0" smtClean="0"/>
              <a:t>– Director, PCM</a:t>
            </a:r>
          </a:p>
          <a:p>
            <a:r>
              <a:rPr lang="en-US" sz="2400" dirty="0" smtClean="0"/>
              <a:t>Charlie Jenkins, P.E. 	</a:t>
            </a:r>
            <a:r>
              <a:rPr lang="en-US" sz="2000" dirty="0" smtClean="0"/>
              <a:t>– Director, AM</a:t>
            </a:r>
          </a:p>
          <a:p>
            <a:r>
              <a:rPr lang="en-US" sz="2400" dirty="0" smtClean="0"/>
              <a:t>Eddy Kharrazi, P.E. 	</a:t>
            </a:r>
            <a:r>
              <a:rPr lang="en-US" sz="2000" dirty="0" smtClean="0"/>
              <a:t>– Project Manager</a:t>
            </a:r>
          </a:p>
        </p:txBody>
      </p:sp>
    </p:spTree>
    <p:extLst>
      <p:ext uri="{BB962C8B-B14F-4D97-AF65-F5344CB8AC3E}">
        <p14:creationId xmlns:p14="http://schemas.microsoft.com/office/powerpoint/2010/main" val="62819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94130" y="262378"/>
            <a:ext cx="8229600" cy="869576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effectLst/>
              </a:rPr>
              <a:t>Port Houston</a:t>
            </a:r>
          </a:p>
        </p:txBody>
      </p:sp>
      <p:pic>
        <p:nvPicPr>
          <p:cNvPr id="5" name="Picture 4" descr="Trade_Development_MAP Project October 2012.jpg"/>
          <p:cNvPicPr>
            <a:picLocks noChangeAspect="1"/>
          </p:cNvPicPr>
          <p:nvPr/>
        </p:nvPicPr>
        <p:blipFill rotWithShape="1">
          <a:blip r:embed="rId3" cstate="print"/>
          <a:srcRect l="1814" t="1936" r="2039" b="2197"/>
          <a:stretch/>
        </p:blipFill>
        <p:spPr>
          <a:xfrm>
            <a:off x="1449591" y="1131357"/>
            <a:ext cx="6244817" cy="525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7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0" y="298713"/>
            <a:ext cx="8090848" cy="799853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 </a:t>
            </a:r>
            <a:r>
              <a:rPr lang="en-US" sz="4000" b="1" dirty="0" smtClean="0"/>
              <a:t>Port Houston Terminals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0" y="1040743"/>
            <a:ext cx="9143999" cy="5415054"/>
            <a:chOff x="273046" y="1118533"/>
            <a:chExt cx="7567085" cy="563151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1"/>
            <a:stretch/>
          </p:blipFill>
          <p:spPr bwMode="auto">
            <a:xfrm>
              <a:off x="273046" y="1118533"/>
              <a:ext cx="7567085" cy="5631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887940" y="2607734"/>
              <a:ext cx="330200" cy="355600"/>
            </a:xfrm>
            <a:prstGeom prst="ellipse">
              <a:avLst/>
            </a:prstGeom>
            <a:solidFill>
              <a:srgbClr val="FFFF00">
                <a:alpha val="5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6282265" y="4402667"/>
              <a:ext cx="601133" cy="211666"/>
            </a:xfrm>
            <a:prstGeom prst="rect">
              <a:avLst/>
            </a:prstGeom>
            <a:solidFill>
              <a:srgbClr val="FFFF00">
                <a:alpha val="5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981698" y="5981701"/>
              <a:ext cx="601133" cy="211666"/>
            </a:xfrm>
            <a:prstGeom prst="rect">
              <a:avLst/>
            </a:prstGeom>
            <a:solidFill>
              <a:srgbClr val="FFFF00">
                <a:alpha val="5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415364" y="2819174"/>
              <a:ext cx="262465" cy="288320"/>
            </a:xfrm>
            <a:prstGeom prst="ellipse">
              <a:avLst/>
            </a:prstGeom>
            <a:solidFill>
              <a:srgbClr val="FFFF00">
                <a:alpha val="5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810409" y="3298067"/>
              <a:ext cx="289322" cy="325666"/>
            </a:xfrm>
            <a:prstGeom prst="ellipse">
              <a:avLst/>
            </a:prstGeom>
            <a:solidFill>
              <a:srgbClr val="FFFF00">
                <a:alpha val="5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18141" y="3648973"/>
              <a:ext cx="1574800" cy="544135"/>
            </a:xfrm>
            <a:prstGeom prst="rect">
              <a:avLst/>
            </a:prstGeom>
            <a:solidFill>
              <a:schemeClr val="tx1">
                <a:alpha val="34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en-US" dirty="0"/>
                <a:t>Woodhouse</a:t>
              </a:r>
            </a:p>
            <a:p>
              <a:r>
                <a:rPr lang="en-US" dirty="0"/>
                <a:t>Grain Elevator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592107" y="2984446"/>
              <a:ext cx="801158" cy="320080"/>
            </a:xfrm>
            <a:prstGeom prst="rect">
              <a:avLst/>
            </a:prstGeom>
            <a:solidFill>
              <a:schemeClr val="tx1">
                <a:alpha val="34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en-US" dirty="0"/>
                <a:t>CARE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415364" y="2464172"/>
              <a:ext cx="1247248" cy="320080"/>
            </a:xfrm>
            <a:prstGeom prst="rect">
              <a:avLst/>
            </a:prstGeom>
            <a:solidFill>
              <a:schemeClr val="tx1">
                <a:alpha val="34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en-US" dirty="0" err="1"/>
                <a:t>Jacintoport</a:t>
              </a:r>
              <a:r>
                <a:rPr lang="en-US" dirty="0"/>
                <a:t> 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13949" y="4094889"/>
              <a:ext cx="1391181" cy="320080"/>
            </a:xfrm>
            <a:prstGeom prst="rect">
              <a:avLst/>
            </a:prstGeom>
            <a:solidFill>
              <a:schemeClr val="tx1">
                <a:alpha val="34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en-US" dirty="0" err="1"/>
                <a:t>Barbours</a:t>
              </a:r>
              <a:r>
                <a:rPr lang="en-US" dirty="0"/>
                <a:t> Cut 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700973" y="5649783"/>
              <a:ext cx="1162583" cy="320080"/>
            </a:xfrm>
            <a:prstGeom prst="rect">
              <a:avLst/>
            </a:prstGeom>
            <a:solidFill>
              <a:schemeClr val="tx1">
                <a:alpha val="34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en-US" dirty="0"/>
                <a:t>Bayport 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3402538" y="2867230"/>
              <a:ext cx="165100" cy="177800"/>
            </a:xfrm>
            <a:prstGeom prst="ellipse">
              <a:avLst/>
            </a:prstGeom>
            <a:solidFill>
              <a:srgbClr val="FFFF00">
                <a:alpha val="5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65963" y="2464172"/>
              <a:ext cx="1395412" cy="320080"/>
            </a:xfrm>
            <a:prstGeom prst="rect">
              <a:avLst/>
            </a:prstGeom>
            <a:solidFill>
              <a:schemeClr val="tx1">
                <a:alpha val="34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en-US" dirty="0"/>
                <a:t>Bulk Handling 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31457" y="2135602"/>
            <a:ext cx="1317684" cy="307777"/>
          </a:xfrm>
          <a:prstGeom prst="rect">
            <a:avLst/>
          </a:prstGeom>
          <a:solidFill>
            <a:schemeClr val="tx1">
              <a:alpha val="3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Turning Basin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168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247824" y="195450"/>
            <a:ext cx="7340483" cy="869576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effectLst/>
              </a:rPr>
              <a:t>Security Enforcement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274718" y="768515"/>
            <a:ext cx="78204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First to achieve ISO 28000 compliance for security management system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259609"/>
              </p:ext>
            </p:extLst>
          </p:nvPr>
        </p:nvGraphicFramePr>
        <p:xfrm>
          <a:off x="1233053" y="1989060"/>
          <a:ext cx="6777646" cy="2998029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620560"/>
                <a:gridCol w="3157086"/>
              </a:tblGrid>
              <a:tr h="41432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U.S.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COAST GUARD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WATERSIDE AND FACILITIES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446944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U.S. CUSTOMS &amp; BORDER PROTECTION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Cargo and ship personnel</a:t>
                      </a:r>
                      <a:endParaRPr lang="en-US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446944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 POLI</a:t>
                      </a:r>
                      <a:r>
                        <a:rPr lang="en-US" sz="120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Landside terminals</a:t>
                      </a:r>
                      <a:endParaRPr lang="en-US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69796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PRIVATE</a:t>
                      </a:r>
                      <a:r>
                        <a:rPr lang="en-US" sz="120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REGULATED CORPORATE FACILITIES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Supported by U.S. Coast Guard and local law enforcement</a:t>
                      </a:r>
                      <a:endParaRPr lang="en-US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99184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HOUSTON SHIP CHANNEL SECURITY DISTRICT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Texas governmental</a:t>
                      </a:r>
                      <a:r>
                        <a:rPr lang="en-US" sz="12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entity, public/private partnership, security system and infrastructure</a:t>
                      </a:r>
                      <a:endParaRPr lang="en-US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038" y="1892243"/>
            <a:ext cx="1523309" cy="15233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084" y="4918065"/>
            <a:ext cx="2208615" cy="14630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641" y="4918065"/>
            <a:ext cx="2203374" cy="1463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643" y="4918065"/>
            <a:ext cx="2196756" cy="1463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1" y="4156784"/>
            <a:ext cx="1015332" cy="6965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03" y="3359394"/>
            <a:ext cx="905225" cy="57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5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250837" y="261321"/>
            <a:ext cx="8229600" cy="556056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effectLst/>
              </a:rPr>
              <a:t>Environmental Commitment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122852" y="836107"/>
            <a:ext cx="79991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First to achieve ISO14001 compliance for environmental management system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50837" y="2112473"/>
          <a:ext cx="3927842" cy="280605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927842"/>
              </a:tblGrid>
              <a:tr h="473929">
                <a:tc>
                  <a:txBody>
                    <a:bodyPr/>
                    <a:lstStyle/>
                    <a:p>
                      <a:pPr marL="285750" indent="-285750"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Font typeface="Wingdings" pitchFamily="2" charset="2"/>
                        <a:buChar char="ü"/>
                      </a:pPr>
                      <a:r>
                        <a:rPr lang="en-US" sz="1400" b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WASTE</a:t>
                      </a:r>
                      <a:r>
                        <a:rPr lang="en-US" sz="1400" b="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MINIMIZATION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473929">
                <a:tc>
                  <a:txBody>
                    <a:bodyPr/>
                    <a:lstStyle/>
                    <a:p>
                      <a:pPr marL="285750" indent="-285750"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Font typeface="Wingdings" pitchFamily="2" charset="2"/>
                        <a:buChar char="ü"/>
                      </a:pPr>
                      <a:r>
                        <a:rPr lang="en-US" sz="14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EFFICIENCY</a:t>
                      </a:r>
                      <a:endParaRPr lang="en-US" sz="1400" b="1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673477">
                <a:tc>
                  <a:txBody>
                    <a:bodyPr/>
                    <a:lstStyle/>
                    <a:p>
                      <a:pPr marL="285750" indent="-285750"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Font typeface="Wingdings" pitchFamily="2" charset="2"/>
                        <a:buChar char="ü"/>
                      </a:pPr>
                      <a:r>
                        <a:rPr lang="en-US" sz="140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STORM WATER POLLUTION</a:t>
                      </a:r>
                      <a:br>
                        <a:rPr lang="en-US" sz="140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CLEANUP PROGRAM</a:t>
                      </a:r>
                      <a:endParaRPr lang="en-US" sz="1400" b="1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11243">
                <a:tc>
                  <a:txBody>
                    <a:bodyPr/>
                    <a:lstStyle/>
                    <a:p>
                      <a:pPr marL="285750" indent="-285750"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Font typeface="Wingdings" pitchFamily="2" charset="2"/>
                        <a:buChar char="ü"/>
                      </a:pPr>
                      <a:r>
                        <a:rPr lang="en-US" sz="14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LEED STANDARDS</a:t>
                      </a:r>
                      <a:endParaRPr lang="en-US" sz="1400" b="1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673477">
                <a:tc>
                  <a:txBody>
                    <a:bodyPr/>
                    <a:lstStyle/>
                    <a:p>
                      <a:pPr marL="285750" indent="-285750"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Font typeface="Wingdings" pitchFamily="2" charset="2"/>
                        <a:buChar char="ü"/>
                      </a:pPr>
                      <a:r>
                        <a:rPr lang="en-US" sz="14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DREDGED</a:t>
                      </a:r>
                      <a:r>
                        <a:rPr lang="en-US" sz="140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MATERIAL AREA MANAGEMENT</a:t>
                      </a:r>
                      <a:endParaRPr lang="en-US" sz="1400" b="1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" r="6020"/>
          <a:stretch/>
        </p:blipFill>
        <p:spPr>
          <a:xfrm>
            <a:off x="6604334" y="2112472"/>
            <a:ext cx="2321949" cy="175301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1" r="6063"/>
          <a:stretch/>
        </p:blipFill>
        <p:spPr bwMode="auto">
          <a:xfrm>
            <a:off x="4302501" y="3988959"/>
            <a:ext cx="2181605" cy="1664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0"/>
          <a:stretch/>
        </p:blipFill>
        <p:spPr>
          <a:xfrm>
            <a:off x="6604334" y="3988959"/>
            <a:ext cx="2321946" cy="1664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90"/>
          <a:stretch/>
        </p:blipFill>
        <p:spPr>
          <a:xfrm>
            <a:off x="4302501" y="2112473"/>
            <a:ext cx="2181605" cy="1753010"/>
          </a:xfrm>
          <a:prstGeom prst="rect">
            <a:avLst/>
          </a:prstGeom>
        </p:spPr>
      </p:pic>
      <p:pic>
        <p:nvPicPr>
          <p:cNvPr id="6" name="Picture 1" descr="\\Filesrv2\tradedat\Maria Pilco\PHA Logos\ISO 14001.tif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941626" y="4999373"/>
            <a:ext cx="1277714" cy="111739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59576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2425" y="1825624"/>
            <a:ext cx="2638425" cy="4351339"/>
          </a:xfrm>
          <a:solidFill>
            <a:srgbClr val="731325"/>
          </a:solidFill>
        </p:spPr>
        <p:txBody>
          <a:bodyPr anchor="ctr"/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As part of </a:t>
            </a:r>
            <a:r>
              <a:rPr lang="en-US" sz="2400" dirty="0" smtClean="0">
                <a:solidFill>
                  <a:schemeClr val="bg1"/>
                </a:solidFill>
              </a:rPr>
              <a:t>the overall </a:t>
            </a:r>
            <a:r>
              <a:rPr lang="en-US" sz="2400" dirty="0">
                <a:solidFill>
                  <a:srgbClr val="FFC000"/>
                </a:solidFill>
              </a:rPr>
              <a:t>Asset Management Program</a:t>
            </a:r>
            <a:r>
              <a:rPr lang="en-US" sz="2400" dirty="0">
                <a:solidFill>
                  <a:schemeClr val="bg1"/>
                </a:solidFill>
              </a:rPr>
              <a:t>, PHA has planned to determine the </a:t>
            </a:r>
            <a:r>
              <a:rPr lang="en-US" sz="2400" dirty="0">
                <a:solidFill>
                  <a:srgbClr val="FFC000"/>
                </a:solidFill>
              </a:rPr>
              <a:t>baseline condition </a:t>
            </a:r>
            <a:r>
              <a:rPr lang="en-US" sz="2400" dirty="0">
                <a:solidFill>
                  <a:schemeClr val="bg1"/>
                </a:solidFill>
              </a:rPr>
              <a:t>of all its </a:t>
            </a:r>
            <a:r>
              <a:rPr lang="en-US" sz="2400" dirty="0">
                <a:solidFill>
                  <a:srgbClr val="FFC000"/>
                </a:solidFill>
              </a:rPr>
              <a:t>marine assets</a:t>
            </a:r>
            <a:r>
              <a:rPr lang="en-US" sz="2400" dirty="0">
                <a:solidFill>
                  <a:schemeClr val="bg1"/>
                </a:solidFill>
              </a:rPr>
              <a:t> over the span of the next </a:t>
            </a:r>
            <a:r>
              <a:rPr lang="en-US" sz="2400" dirty="0">
                <a:solidFill>
                  <a:srgbClr val="FFC000"/>
                </a:solidFill>
              </a:rPr>
              <a:t>three years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90874" y="1825625"/>
            <a:ext cx="5533248" cy="4351338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2400" dirty="0" smtClean="0"/>
              <a:t>Introduction to PHA</a:t>
            </a:r>
          </a:p>
          <a:p>
            <a:r>
              <a:rPr lang="en-US" sz="2400" dirty="0"/>
              <a:t>Introduction to PHA </a:t>
            </a:r>
            <a:r>
              <a:rPr lang="en-US" sz="2400" dirty="0" smtClean="0"/>
              <a:t>FICAP</a:t>
            </a:r>
          </a:p>
          <a:p>
            <a:r>
              <a:rPr lang="en-US" sz="2400" dirty="0"/>
              <a:t>Scope of PHA FICAP </a:t>
            </a:r>
            <a:r>
              <a:rPr lang="en-US" sz="2400" dirty="0" smtClean="0"/>
              <a:t>Manual</a:t>
            </a:r>
          </a:p>
          <a:p>
            <a:pPr marL="401638" lvl="1" indent="-168275"/>
            <a:r>
              <a:rPr lang="en-US" sz="1700" dirty="0" smtClean="0"/>
              <a:t>Organization </a:t>
            </a:r>
            <a:r>
              <a:rPr lang="en-US" sz="1700" dirty="0"/>
              <a:t>of </a:t>
            </a:r>
            <a:r>
              <a:rPr lang="en-US" sz="1700" dirty="0" smtClean="0"/>
              <a:t>FICAP</a:t>
            </a:r>
          </a:p>
          <a:p>
            <a:pPr marL="401638" lvl="1" indent="-168275"/>
            <a:r>
              <a:rPr lang="en-US" sz="1700" dirty="0" smtClean="0"/>
              <a:t>System </a:t>
            </a:r>
            <a:r>
              <a:rPr lang="en-US" sz="1700" dirty="0"/>
              <a:t>Hierarchy </a:t>
            </a:r>
          </a:p>
          <a:p>
            <a:pPr marL="401638" lvl="1" indent="-168275"/>
            <a:r>
              <a:rPr lang="en-US" sz="1700" dirty="0"/>
              <a:t>Element-Based </a:t>
            </a:r>
            <a:r>
              <a:rPr lang="en-US" sz="1700" dirty="0" smtClean="0"/>
              <a:t>Approach</a:t>
            </a:r>
          </a:p>
          <a:p>
            <a:pPr marL="401638" lvl="1" indent="-168275"/>
            <a:r>
              <a:rPr lang="en-US" sz="1700" dirty="0"/>
              <a:t>Types of Inspections </a:t>
            </a:r>
            <a:r>
              <a:rPr lang="en-US" sz="1700" dirty="0" smtClean="0"/>
              <a:t>&amp; Condition </a:t>
            </a:r>
            <a:r>
              <a:rPr lang="en-US" sz="1700" dirty="0"/>
              <a:t>Assessments </a:t>
            </a:r>
            <a:endParaRPr lang="en-US" sz="1700" dirty="0" smtClean="0"/>
          </a:p>
          <a:p>
            <a:pPr marL="401638" lvl="1" indent="-168275"/>
            <a:r>
              <a:rPr lang="en-US" sz="1700" dirty="0"/>
              <a:t>Baseline, Routine &amp; In-Depth Inspections </a:t>
            </a:r>
            <a:endParaRPr lang="en-US" sz="1700" dirty="0" smtClean="0"/>
          </a:p>
          <a:p>
            <a:pPr marL="401638" lvl="1" indent="-168275"/>
            <a:r>
              <a:rPr lang="en-US" sz="1700" dirty="0"/>
              <a:t>Digital Inspection </a:t>
            </a:r>
            <a:r>
              <a:rPr lang="en-US" sz="1700" dirty="0" smtClean="0"/>
              <a:t>Database </a:t>
            </a:r>
            <a:r>
              <a:rPr lang="en-US" sz="1700" dirty="0"/>
              <a:t>Hierarchy</a:t>
            </a:r>
            <a:endParaRPr lang="en-US" sz="1700" dirty="0" smtClean="0"/>
          </a:p>
          <a:p>
            <a:r>
              <a:rPr lang="en-US" sz="2400" dirty="0"/>
              <a:t>Request for Qualifications (“RFQ”)</a:t>
            </a:r>
            <a:endParaRPr lang="en-US" sz="2400" dirty="0" smtClean="0"/>
          </a:p>
          <a:p>
            <a:r>
              <a:rPr lang="en-US" sz="2400" dirty="0"/>
              <a:t>FICAP RFQ </a:t>
            </a:r>
            <a:r>
              <a:rPr lang="en-US" sz="2400" dirty="0" smtClean="0"/>
              <a:t>467</a:t>
            </a:r>
          </a:p>
          <a:p>
            <a:r>
              <a:rPr lang="en-US" sz="2400" dirty="0"/>
              <a:t>FICAP RFQ </a:t>
            </a:r>
            <a:r>
              <a:rPr lang="en-US" sz="2400" dirty="0" smtClean="0"/>
              <a:t>483</a:t>
            </a:r>
          </a:p>
          <a:p>
            <a:r>
              <a:rPr lang="en-US" sz="2400" dirty="0" smtClean="0"/>
              <a:t>Question / Answer Period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2493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E754A497B9BD41AC2523E827D10014" ma:contentTypeVersion="0" ma:contentTypeDescription="Create a new document." ma:contentTypeScope="" ma:versionID="f4b3bb479b7273dca3b65cfc9a564bf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887B976-D5B5-40FB-9546-C0974EB0B46F}">
  <ds:schemaRefs>
    <ds:schemaRef ds:uri="http://schemas.microsoft.com/office/infopath/2007/PartnerControls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www.w3.org/XML/1998/namespace"/>
    <ds:schemaRef ds:uri="http://purl.org/dc/terms/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9FAFDAA1-9DC0-46DE-ADC9-FD04BC970B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A1ED13-83AF-49C8-A7EE-70120E3B5C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4221</TotalTime>
  <Words>2156</Words>
  <Application>Microsoft Office PowerPoint</Application>
  <PresentationFormat>On-screen Show (4:3)</PresentationFormat>
  <Paragraphs>319</Paragraphs>
  <Slides>39</Slides>
  <Notes>13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Arial Narrow</vt:lpstr>
      <vt:lpstr>Calibri</vt:lpstr>
      <vt:lpstr>Helvetica Neue</vt:lpstr>
      <vt:lpstr>Helvetica Neue Condensed</vt:lpstr>
      <vt:lpstr>Times New Roman</vt:lpstr>
      <vt:lpstr>Wingdings</vt:lpstr>
      <vt:lpstr>2_Office Theme</vt:lpstr>
      <vt:lpstr>PowerPoint Presentation</vt:lpstr>
      <vt:lpstr>PowerPoint Presentation</vt:lpstr>
      <vt:lpstr>AGENDA</vt:lpstr>
      <vt:lpstr>PHA Personnel</vt:lpstr>
      <vt:lpstr>Port Houston</vt:lpstr>
      <vt:lpstr> Port Houston Terminals</vt:lpstr>
      <vt:lpstr>Security Enforcement</vt:lpstr>
      <vt:lpstr>Environmental Commitment</vt:lpstr>
      <vt:lpstr>Overview</vt:lpstr>
      <vt:lpstr>Introduction to PHA</vt:lpstr>
      <vt:lpstr>Introduction to PHA</vt:lpstr>
      <vt:lpstr>Introduction to PHA</vt:lpstr>
      <vt:lpstr>Introduction to PHA FICAP</vt:lpstr>
      <vt:lpstr>Introduction to PHA FICAP</vt:lpstr>
      <vt:lpstr>Introduction to PHA FICAP</vt:lpstr>
      <vt:lpstr>Introduction to PHA FICAP</vt:lpstr>
      <vt:lpstr>Introduction to PHA FICAP</vt:lpstr>
      <vt:lpstr>Scope of PHA FICAP Manual</vt:lpstr>
      <vt:lpstr>Scope of PHA FICAP Manual</vt:lpstr>
      <vt:lpstr>Organization of FICAP</vt:lpstr>
      <vt:lpstr>System Hierarchy  Applied to Hypothetical Bulk Terminal</vt:lpstr>
      <vt:lpstr>Element-Based Approach</vt:lpstr>
      <vt:lpstr>Types of Inspections  and  Condition Assessments </vt:lpstr>
      <vt:lpstr>Baseline, Routine &amp; In-Depth Inspections </vt:lpstr>
      <vt:lpstr>Digital Inspection  Database Hierarchy</vt:lpstr>
      <vt:lpstr>Request for Qualifications (“RFQ”)</vt:lpstr>
      <vt:lpstr>FICAP RFQ 476</vt:lpstr>
      <vt:lpstr>SCOPE OF SERVICES RFQ 476</vt:lpstr>
      <vt:lpstr>SCOPE OF SERVICES RFQ 476</vt:lpstr>
      <vt:lpstr>SCOPE OF SERVICES RFQ 476</vt:lpstr>
      <vt:lpstr>Corporate Expectation of Respondent RFQ 476</vt:lpstr>
      <vt:lpstr>Qualifications for RFQ 476</vt:lpstr>
      <vt:lpstr>Corporate Expectation of Respondent RFQ 476 and RFQ 483</vt:lpstr>
      <vt:lpstr>SCOPE OF SERVICES RFQ 483</vt:lpstr>
      <vt:lpstr>Sample PHA Drawing RFQ 483</vt:lpstr>
      <vt:lpstr>Sample FICAP Inspection Drawing RFQ 483</vt:lpstr>
      <vt:lpstr>PowerPoint Presentation</vt:lpstr>
      <vt:lpstr>Sample Drawing RFQ 483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Gina Manlove</dc:creator>
  <cp:lastModifiedBy>Angela D. Drisdale</cp:lastModifiedBy>
  <cp:revision>118</cp:revision>
  <cp:lastPrinted>2017-08-08T20:05:07Z</cp:lastPrinted>
  <dcterms:created xsi:type="dcterms:W3CDTF">2016-11-28T16:12:23Z</dcterms:created>
  <dcterms:modified xsi:type="dcterms:W3CDTF">2017-08-09T19:34:50Z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0x01010067E754A497B9BD41AC2523E827D10014</vt:lpwstr>
  </property>
  <property fmtid="{D5CDD505-2E9C-101B-9397-08002B2CF9AE}" pid="3" name="GS_AddingInProgress">
    <vt:lpwstr>False</vt:lpwstr>
  </property>
  <property fmtid="{D5CDD505-2E9C-101B-9397-08002B2CF9AE}" pid="4" name="Order">
    <vt:r8>7300</vt:r8>
  </property>
</Properties>
</file>