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21"/>
  </p:notesMasterIdLst>
  <p:handoutMasterIdLst>
    <p:handoutMasterId r:id="rId22"/>
  </p:handoutMasterIdLst>
  <p:sldIdLst>
    <p:sldId id="271" r:id="rId7"/>
    <p:sldId id="272" r:id="rId8"/>
    <p:sldId id="273" r:id="rId9"/>
    <p:sldId id="274" r:id="rId10"/>
    <p:sldId id="276" r:id="rId11"/>
    <p:sldId id="283" r:id="rId12"/>
    <p:sldId id="285" r:id="rId13"/>
    <p:sldId id="286" r:id="rId14"/>
    <p:sldId id="277" r:id="rId15"/>
    <p:sldId id="278" r:id="rId16"/>
    <p:sldId id="280" r:id="rId17"/>
    <p:sldId id="281" r:id="rId18"/>
    <p:sldId id="287" r:id="rId19"/>
    <p:sldId id="26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7" autoAdjust="0"/>
    <p:restoredTop sz="94709"/>
  </p:normalViewPr>
  <p:slideViewPr>
    <p:cSldViewPr snapToGrid="0" snapToObjects="1">
      <p:cViewPr varScale="1">
        <p:scale>
          <a:sx n="108" d="100"/>
          <a:sy n="108" d="100"/>
        </p:scale>
        <p:origin x="1656" y="8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792BFA-B74B-463B-AA3A-42CFB5FC8F5C}" type="datetimeFigureOut">
              <a:rPr lang="en-US" smtClean="0"/>
              <a:t>11/27/2018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1F2799-D21C-493C-B781-1A1B61E20A33}" type="slidenum">
              <a:rPr lang="en-US" smtClean="0"/>
              <a:t>‹#›</a:t>
            </a:fld>
            <a:endParaRPr lang="en-US"/>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11/27/2018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542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0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06532" y="2868690"/>
            <a:ext cx="9037468" cy="132343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RFP -945  CLEANING SERVICES FOR THE EXECUTIVE OFFICE BUILDING, PORT COORDINATION CENTER, SAM HOUSTON PAVILION, AND TEN GATEHOUSES AT TURNING BASIN TERMINAL</a:t>
            </a:r>
          </a:p>
          <a:p>
            <a:pPr algn="ctr"/>
            <a:r>
              <a:rPr lang="en-US" sz="1600" dirty="0">
                <a:solidFill>
                  <a:schemeClr val="bg1"/>
                </a:solidFill>
                <a:latin typeface="Arial" panose="020B0604020202020204" pitchFamily="34" charset="0"/>
                <a:cs typeface="Arial" panose="020B0604020202020204" pitchFamily="34" charset="0"/>
              </a:rPr>
              <a:t>Adrian Price  |  Manager   |  Office Services Department </a:t>
            </a:r>
          </a:p>
          <a:p>
            <a:pPr algn="ct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09" y="365126"/>
            <a:ext cx="7886700" cy="1325563"/>
          </a:xfrm>
        </p:spPr>
        <p:txBody>
          <a:bodyPr/>
          <a:lstStyle/>
          <a:p>
            <a:pPr algn="l"/>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idx="1"/>
          </p:nvPr>
        </p:nvSpPr>
        <p:spPr>
          <a:xfrm>
            <a:off x="628650" y="1168924"/>
            <a:ext cx="8515350" cy="5008039"/>
          </a:xfrm>
        </p:spPr>
        <p:txBody>
          <a:bodyPr/>
          <a:lstStyle/>
          <a:p>
            <a:pPr marL="0" indent="0">
              <a:buNone/>
            </a:pPr>
            <a:r>
              <a:rPr lang="en-US" u="sng" dirty="0"/>
              <a:t>Selection Criteria</a:t>
            </a:r>
          </a:p>
          <a:p>
            <a:pPr marL="0" indent="0">
              <a:buNone/>
            </a:pPr>
            <a:r>
              <a:rPr lang="en-US" sz="2000" dirty="0"/>
              <a:t>The Port Commission will award the contract to the </a:t>
            </a:r>
            <a:r>
              <a:rPr lang="en-US" sz="2000" u="sng" dirty="0"/>
              <a:t>responsible</a:t>
            </a:r>
            <a:r>
              <a:rPr lang="en-US" sz="2000" dirty="0"/>
              <a:t> proposer that offers the </a:t>
            </a:r>
            <a:r>
              <a:rPr lang="en-US" sz="2000" u="sng" dirty="0"/>
              <a:t>best value</a:t>
            </a:r>
            <a:r>
              <a:rPr lang="en-US" sz="2000" dirty="0"/>
              <a:t> to the Port Authority.</a:t>
            </a:r>
          </a:p>
          <a:p>
            <a:pPr marL="457200" indent="-457200">
              <a:buFont typeface="+mj-lt"/>
              <a:buAutoNum type="arabicPeriod"/>
            </a:pPr>
            <a:r>
              <a:rPr lang="en-US" sz="2400" dirty="0"/>
              <a:t>Purchase Price-  20%</a:t>
            </a:r>
          </a:p>
          <a:p>
            <a:pPr marL="457200" indent="-457200">
              <a:buFont typeface="+mj-lt"/>
              <a:buAutoNum type="arabicPeriod"/>
            </a:pPr>
            <a:r>
              <a:rPr lang="en-US" sz="2400" dirty="0"/>
              <a:t>Vendor’s Reputation, Quality of Services and/or Product, Safety Record-    35%</a:t>
            </a:r>
          </a:p>
          <a:p>
            <a:pPr marL="457200" indent="-457200">
              <a:buFont typeface="+mj-lt"/>
              <a:buAutoNum type="arabicPeriod"/>
            </a:pPr>
            <a:r>
              <a:rPr lang="en-US" sz="2400" dirty="0"/>
              <a:t>Benefit to Port Authority-  22%</a:t>
            </a:r>
          </a:p>
          <a:p>
            <a:pPr marL="457200" indent="-457200">
              <a:buFont typeface="+mj-lt"/>
              <a:buAutoNum type="arabicPeriod"/>
            </a:pPr>
            <a:r>
              <a:rPr lang="en-US" sz="2400" dirty="0"/>
              <a:t>Small Business Participation-  12%</a:t>
            </a:r>
          </a:p>
          <a:p>
            <a:pPr marL="457200" indent="-457200">
              <a:buFont typeface="+mj-lt"/>
              <a:buAutoNum type="arabicPeriod"/>
            </a:pPr>
            <a:r>
              <a:rPr lang="en-US" sz="2400" dirty="0"/>
              <a:t>Overall Compliance with Port Authority Policies-  8%</a:t>
            </a:r>
          </a:p>
          <a:p>
            <a:pPr marL="457200" indent="-457200">
              <a:buFont typeface="+mj-lt"/>
              <a:buAutoNum type="arabicPeriod"/>
            </a:pPr>
            <a:r>
              <a:rPr lang="en-US" sz="2400" dirty="0"/>
              <a:t>Local Business Participation-  3%</a:t>
            </a:r>
          </a:p>
        </p:txBody>
      </p:sp>
    </p:spTree>
    <p:extLst>
      <p:ext uri="{BB962C8B-B14F-4D97-AF65-F5344CB8AC3E}">
        <p14:creationId xmlns:p14="http://schemas.microsoft.com/office/powerpoint/2010/main" val="364851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8" y="365126"/>
            <a:ext cx="7886700"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49" y="1313895"/>
            <a:ext cx="8006303" cy="4863068"/>
          </a:xfrm>
        </p:spPr>
        <p:txBody>
          <a:bodyPr/>
          <a:lstStyle/>
          <a:p>
            <a:pPr marL="0" indent="0">
              <a:buNone/>
            </a:pPr>
            <a:r>
              <a:rPr lang="en-US" dirty="0"/>
              <a:t>General Scope of Services:</a:t>
            </a:r>
          </a:p>
          <a:p>
            <a:r>
              <a:rPr lang="en-US" sz="1600" dirty="0"/>
              <a:t>Contractor must dedicate a sufficient number of staff and staff hours to ensure that the Scope of Work is met.</a:t>
            </a:r>
          </a:p>
          <a:p>
            <a:r>
              <a:rPr lang="en-US" sz="1600" b="1" dirty="0"/>
              <a:t>Windows/Doors</a:t>
            </a:r>
            <a:r>
              <a:rPr lang="en-US" sz="1600" dirty="0"/>
              <a:t>. All interior and exterior glass in partitions, panels, and doors must be cleaned. Windows on the main entrance, lunchrooms, and other perimeter glass door entrances must be washed.</a:t>
            </a:r>
          </a:p>
          <a:p>
            <a:r>
              <a:rPr lang="en-US" sz="1600" b="1" dirty="0"/>
              <a:t>Sweeping and Mopping</a:t>
            </a:r>
            <a:r>
              <a:rPr lang="en-US" sz="1600" dirty="0"/>
              <a:t>. All bare floors will be swept and mopped with clean water and approved products so that the floors are free of litter, debris, dust, and other dirt.</a:t>
            </a:r>
          </a:p>
          <a:p>
            <a:r>
              <a:rPr lang="en-US" sz="1600" b="1" dirty="0"/>
              <a:t>Restroom Floors</a:t>
            </a:r>
            <a:r>
              <a:rPr lang="en-US" sz="1600" dirty="0"/>
              <a:t>. All restroom floors, including, but not limited to, areas around all toilets, urinals, baseboards, and corners, must be mopped, rinsed, and sanitized with disinfecting mopping solution.</a:t>
            </a:r>
          </a:p>
          <a:p>
            <a:r>
              <a:rPr lang="en-US" sz="1600" b="1" dirty="0"/>
              <a:t>Vacuuming</a:t>
            </a:r>
            <a:r>
              <a:rPr lang="en-US" sz="1600" dirty="0"/>
              <a:t>. Carpeting on all areas where there is carpet (including lobby or entrance area rugs and mats) will be vacuumed daily so that the carpets are free of all litter, debris, lint, obvious dust, and dirt and spot-cleaned to remove gum, tar, coffee, and other stains. Staples and other debris on the carpets not removed by vacuuming shall be removed by hand and discarded. </a:t>
            </a:r>
          </a:p>
        </p:txBody>
      </p:sp>
    </p:spTree>
    <p:extLst>
      <p:ext uri="{BB962C8B-B14F-4D97-AF65-F5344CB8AC3E}">
        <p14:creationId xmlns:p14="http://schemas.microsoft.com/office/powerpoint/2010/main" val="17792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645" y="365126"/>
            <a:ext cx="7886700"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49" y="1349406"/>
            <a:ext cx="8147706" cy="4827557"/>
          </a:xfrm>
        </p:spPr>
        <p:txBody>
          <a:bodyPr/>
          <a:lstStyle/>
          <a:p>
            <a:pPr marL="0" indent="0">
              <a:buNone/>
            </a:pPr>
            <a:r>
              <a:rPr lang="en-US" dirty="0"/>
              <a:t>General Scope of Services (continued):</a:t>
            </a:r>
          </a:p>
          <a:p>
            <a:r>
              <a:rPr lang="en-US" sz="1600" b="1" dirty="0"/>
              <a:t>Carpet Maintenance</a:t>
            </a:r>
            <a:r>
              <a:rPr lang="en-US" sz="1600" dirty="0"/>
              <a:t>. All carpet stains must be removed immediately after notification by the Port Authority or if observed by a Janitorial Worker.</a:t>
            </a:r>
          </a:p>
          <a:p>
            <a:pPr lvl="0"/>
            <a:r>
              <a:rPr lang="en-US" sz="1600" b="1" dirty="0"/>
              <a:t>Trash, Recycling, and Bathroom Receptacles. </a:t>
            </a:r>
            <a:r>
              <a:rPr lang="en-US" sz="1600" dirty="0"/>
              <a:t>Janitorial Workers should empty all trash containers and replace the liners with new liners, which are provided by Contractor. In cases where the used liner had leaked or the trash container became soiled in any way, the Janitorial Worker should clean the interior of the trash container prior to inserting a new liner.</a:t>
            </a:r>
            <a:endParaRPr lang="en-US" dirty="0"/>
          </a:p>
          <a:p>
            <a:pPr lvl="0"/>
            <a:r>
              <a:rPr lang="en-US" sz="1600" b="1" dirty="0"/>
              <a:t>Dusting. </a:t>
            </a:r>
            <a:r>
              <a:rPr lang="en-US" sz="1600" dirty="0"/>
              <a:t>Dust or wipe down the vents and exterior of any standalone air conditioning units, including, but not limited to, all air conditioning units in the Gatehouses.</a:t>
            </a:r>
          </a:p>
          <a:p>
            <a:pPr lvl="0"/>
            <a:r>
              <a:rPr lang="en-US" sz="1600" b="1" dirty="0"/>
              <a:t>Kitchens, Lunchrooms, Coffee Bars, Lactation Rooms, Break Rooms, and Restrooms</a:t>
            </a:r>
            <a:r>
              <a:rPr lang="en-US" sz="1600" dirty="0"/>
              <a:t>. Sanitize and scour all commodes, commode seats, urinals, washbasins, countertops, and showers.</a:t>
            </a:r>
          </a:p>
          <a:p>
            <a:pPr lvl="0"/>
            <a:r>
              <a:rPr lang="en-US" sz="1600" b="1" dirty="0"/>
              <a:t>Paper Products and Other Supplies</a:t>
            </a:r>
            <a:r>
              <a:rPr lang="en-US" sz="1600" dirty="0"/>
              <a:t>. Replenish restroom paper towels, seat covers, and toilet paper furnished by Port Houston.</a:t>
            </a:r>
          </a:p>
          <a:p>
            <a:endParaRPr lang="en-US" dirty="0"/>
          </a:p>
          <a:p>
            <a:pPr marL="0" indent="0">
              <a:buNone/>
            </a:pPr>
            <a:endParaRPr lang="en-US" dirty="0"/>
          </a:p>
        </p:txBody>
      </p:sp>
    </p:spTree>
    <p:extLst>
      <p:ext uri="{BB962C8B-B14F-4D97-AF65-F5344CB8AC3E}">
        <p14:creationId xmlns:p14="http://schemas.microsoft.com/office/powerpoint/2010/main" val="2971273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DF052-ADB5-4F79-8226-DE51A7AE88D8}"/>
              </a:ext>
            </a:extLst>
          </p:cNvPr>
          <p:cNvPicPr>
            <a:picLocks noChangeAspect="1"/>
          </p:cNvPicPr>
          <p:nvPr/>
        </p:nvPicPr>
        <p:blipFill>
          <a:blip r:embed="rId2"/>
          <a:stretch>
            <a:fillRect/>
          </a:stretch>
        </p:blipFill>
        <p:spPr>
          <a:xfrm>
            <a:off x="0" y="-1"/>
            <a:ext cx="9143999" cy="6913833"/>
          </a:xfrm>
          <a:prstGeom prst="rect">
            <a:avLst/>
          </a:prstGeom>
        </p:spPr>
      </p:pic>
    </p:spTree>
    <p:extLst>
      <p:ext uri="{BB962C8B-B14F-4D97-AF65-F5344CB8AC3E}">
        <p14:creationId xmlns:p14="http://schemas.microsoft.com/office/powerpoint/2010/main" val="746728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7124700" y="657533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4</a:t>
            </a:r>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A51C36"/>
                </a:solidFill>
              </a:rPr>
              <a:t>Procurement Services</a:t>
            </a:r>
            <a:endParaRPr lang="en-US" sz="2300" dirty="0"/>
          </a:p>
          <a:p>
            <a:pPr marL="0" indent="0" algn="ctr">
              <a:buFont typeface="Arial" panose="020B0604020202020204" pitchFamily="34" charset="0"/>
              <a:buNone/>
            </a:pPr>
            <a:r>
              <a:rPr lang="en-US" sz="2300" dirty="0"/>
              <a:t>Port Houston</a:t>
            </a:r>
          </a:p>
          <a:p>
            <a:pPr marL="0" indent="0" algn="ctr">
              <a:buFont typeface="Arial" panose="020B0604020202020204" pitchFamily="34" charset="0"/>
              <a:buNone/>
            </a:pPr>
            <a:endParaRPr lang="en-US" sz="2200" dirty="0"/>
          </a:p>
          <a:p>
            <a:pPr marL="0" indent="0" algn="ctr">
              <a:buFont typeface="Arial" panose="020B0604020202020204" pitchFamily="34" charset="0"/>
              <a:buNone/>
            </a:pPr>
            <a:r>
              <a:rPr lang="en-US" b="1" dirty="0">
                <a:solidFill>
                  <a:srgbClr val="A51C36"/>
                </a:solidFill>
              </a:rPr>
              <a:t>Questions?</a:t>
            </a:r>
          </a:p>
          <a:p>
            <a:pPr marL="0" indent="0" algn="ctr">
              <a:buFont typeface="Arial" panose="020B0604020202020204" pitchFamily="34" charset="0"/>
              <a:buNone/>
            </a:pPr>
            <a:r>
              <a:rPr lang="en-US" sz="2200" dirty="0"/>
              <a:t>713.670.2464</a:t>
            </a:r>
          </a:p>
          <a:p>
            <a:pPr marL="0" indent="0" algn="ctr">
              <a:buFont typeface="Arial" panose="020B0604020202020204" pitchFamily="34" charset="0"/>
              <a:buNone/>
            </a:pPr>
            <a:r>
              <a:rPr lang="en-US" sz="2200" dirty="0"/>
              <a:t>procurement@poha.com</a:t>
            </a:r>
          </a:p>
          <a:p>
            <a:pPr marL="0" indent="0" algn="ctr">
              <a:buFont typeface="Arial" panose="020B0604020202020204" pitchFamily="34" charset="0"/>
              <a:buNone/>
            </a:pPr>
            <a:endParaRPr lang="en-US" sz="2100" b="1" dirty="0">
              <a:solidFill>
                <a:schemeClr val="tx1">
                  <a:lumMod val="65000"/>
                  <a:lumOff val="35000"/>
                </a:schemeClr>
              </a:solidFill>
            </a:endParaRPr>
          </a:p>
          <a:p>
            <a:pPr marL="0" indent="0" algn="ctr">
              <a:buFont typeface="Arial" panose="020B0604020202020204" pitchFamily="34" charset="0"/>
              <a:buNone/>
            </a:pPr>
            <a:r>
              <a:rPr lang="en-US" b="1" dirty="0">
                <a:solidFill>
                  <a:srgbClr val="A51C36"/>
                </a:solidFill>
              </a:rPr>
              <a:t>www.PortHouston.com</a:t>
            </a:r>
          </a:p>
          <a:p>
            <a:pPr marL="0" indent="0" algn="ctr">
              <a:buFont typeface="Arial" panose="020B0604020202020204" pitchFamily="34" charset="0"/>
              <a:buNone/>
            </a:pPr>
            <a:r>
              <a:rPr lang="en-US" sz="2100" dirty="0"/>
              <a:t>111 East Loop North</a:t>
            </a:r>
          </a:p>
          <a:p>
            <a:pPr marL="0" indent="0" algn="ctr">
              <a:buFont typeface="Arial" panose="020B0604020202020204" pitchFamily="34" charset="0"/>
              <a:buNone/>
            </a:pPr>
            <a:r>
              <a:rPr lang="en-US" sz="2100" dirty="0"/>
              <a:t>Houston, TX 77029</a:t>
            </a:r>
          </a:p>
          <a:p>
            <a:endParaRPr lang="en-US" dirty="0"/>
          </a:p>
        </p:txBody>
      </p:sp>
    </p:spTree>
    <p:extLst>
      <p:ext uri="{BB962C8B-B14F-4D97-AF65-F5344CB8AC3E}">
        <p14:creationId xmlns:p14="http://schemas.microsoft.com/office/powerpoint/2010/main" val="34311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2151"/>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7124700" y="6566928"/>
            <a:ext cx="1775459" cy="219291"/>
          </a:xfrm>
          <a:prstGeom prst="rect">
            <a:avLst/>
          </a:prstGeom>
          <a:noFill/>
        </p:spPr>
        <p:txBody>
          <a:bodyPr wrap="square" rtlCol="0">
            <a:spAutoFit/>
          </a:bodyPr>
          <a:lstStyle/>
          <a:p>
            <a:pPr algn="r"/>
            <a:r>
              <a:rPr lang="en-US" sz="825" dirty="0">
                <a:solidFill>
                  <a:schemeClr val="bg1"/>
                </a:solidFill>
                <a:latin typeface="Helvetica Neue" charset="0"/>
                <a:ea typeface="Helvetica Neue" charset="0"/>
                <a:cs typeface="Helvetica Neue" charset="0"/>
              </a:rPr>
              <a:t>WELCOME MESSAGE  |  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grpSp>
        <p:nvGrpSpPr>
          <p:cNvPr id="7" name="Group 6"/>
          <p:cNvGrpSpPr/>
          <p:nvPr/>
        </p:nvGrpSpPr>
        <p:grpSpPr>
          <a:xfrm>
            <a:off x="3537729" y="3635218"/>
            <a:ext cx="1828212" cy="2089358"/>
            <a:chOff x="2925560" y="793159"/>
            <a:chExt cx="2226896" cy="2544994"/>
          </a:xfrm>
        </p:grpSpPr>
        <p:pic>
          <p:nvPicPr>
            <p:cNvPr id="8" name="Picture 7" descr="Branch_Theldo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813" y="793159"/>
              <a:ext cx="1602601" cy="2227615"/>
            </a:xfrm>
            <a:prstGeom prst="rect">
              <a:avLst/>
            </a:prstGeom>
          </p:spPr>
        </p:pic>
        <p:sp>
          <p:nvSpPr>
            <p:cNvPr id="9" name="TextBox 8"/>
            <p:cNvSpPr txBox="1"/>
            <p:nvPr/>
          </p:nvSpPr>
          <p:spPr>
            <a:xfrm>
              <a:off x="2925560" y="3075726"/>
              <a:ext cx="2226896" cy="262427"/>
            </a:xfrm>
            <a:prstGeom prst="rect">
              <a:avLst/>
            </a:prstGeom>
            <a:noFill/>
          </p:spPr>
          <p:txBody>
            <a:bodyPr wrap="square" lIns="0" tIns="0" rIns="0" bIns="0" rtlCol="0">
              <a:spAutoFit/>
            </a:bodyPr>
            <a:lstStyle/>
            <a:p>
              <a:r>
                <a:rPr lang="en-US" sz="1400" b="1" dirty="0" err="1">
                  <a:latin typeface="Arial" panose="020B0604020202020204" pitchFamily="34" charset="0"/>
                  <a:cs typeface="Arial" panose="020B0604020202020204" pitchFamily="34" charset="0"/>
                </a:rPr>
                <a:t>Theldon</a:t>
              </a:r>
              <a:r>
                <a:rPr lang="en-US" sz="1400" b="1" dirty="0">
                  <a:latin typeface="Arial" panose="020B0604020202020204" pitchFamily="34" charset="0"/>
                  <a:cs typeface="Arial" panose="020B0604020202020204" pitchFamily="34" charset="0"/>
                </a:rPr>
                <a:t> R. Branch, III</a:t>
              </a:r>
            </a:p>
          </p:txBody>
        </p:sp>
      </p:grpSp>
      <p:grpSp>
        <p:nvGrpSpPr>
          <p:cNvPr id="10" name="Group 9"/>
          <p:cNvGrpSpPr/>
          <p:nvPr/>
        </p:nvGrpSpPr>
        <p:grpSpPr>
          <a:xfrm>
            <a:off x="5483027" y="1388822"/>
            <a:ext cx="1703931" cy="2102259"/>
            <a:chOff x="4683362" y="793161"/>
            <a:chExt cx="2098211" cy="2588712"/>
          </a:xfrm>
        </p:grpSpPr>
        <p:pic>
          <p:nvPicPr>
            <p:cNvPr id="11" name="Picture 10" descr="Corgey_Dea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8474" y="793161"/>
              <a:ext cx="1620125" cy="2251975"/>
            </a:xfrm>
            <a:prstGeom prst="rect">
              <a:avLst/>
            </a:prstGeom>
          </p:spPr>
        </p:pic>
        <p:sp>
          <p:nvSpPr>
            <p:cNvPr id="12" name="TextBox 11"/>
            <p:cNvSpPr txBox="1"/>
            <p:nvPr/>
          </p:nvSpPr>
          <p:spPr>
            <a:xfrm>
              <a:off x="4683362" y="3116576"/>
              <a:ext cx="2098211" cy="26529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Dean E. </a:t>
              </a:r>
              <a:r>
                <a:rPr lang="en-US" sz="1400" b="1" dirty="0" err="1">
                  <a:latin typeface="Arial" panose="020B0604020202020204" pitchFamily="34" charset="0"/>
                  <a:cs typeface="Arial" panose="020B0604020202020204" pitchFamily="34" charset="0"/>
                </a:rPr>
                <a:t>Corgey</a:t>
              </a:r>
              <a:endParaRPr lang="en-US" sz="1400" b="1" dirty="0">
                <a:latin typeface="Arial" panose="020B0604020202020204" pitchFamily="34" charset="0"/>
                <a:cs typeface="Arial" panose="020B0604020202020204" pitchFamily="34" charset="0"/>
              </a:endParaRPr>
            </a:p>
          </p:txBody>
        </p:sp>
      </p:grpSp>
      <p:grpSp>
        <p:nvGrpSpPr>
          <p:cNvPr id="13" name="Group 12"/>
          <p:cNvGrpSpPr/>
          <p:nvPr/>
        </p:nvGrpSpPr>
        <p:grpSpPr>
          <a:xfrm>
            <a:off x="5481588" y="3637950"/>
            <a:ext cx="1888796" cy="2077513"/>
            <a:chOff x="6426258" y="793158"/>
            <a:chExt cx="2277387" cy="2504935"/>
          </a:xfrm>
        </p:grpSpPr>
        <p:pic>
          <p:nvPicPr>
            <p:cNvPr id="14" name="Picture 13" descr="DonCarlos_Stephen.jpg"/>
            <p:cNvPicPr>
              <a:picLocks noChangeAspect="1"/>
            </p:cNvPicPr>
            <p:nvPr/>
          </p:nvPicPr>
          <p:blipFill rotWithShape="1">
            <a:blip r:embed="rId5" cstate="screen">
              <a:extLst>
                <a:ext uri="{28A0092B-C50C-407E-A947-70E740481C1C}">
                  <a14:useLocalDpi xmlns:a14="http://schemas.microsoft.com/office/drawing/2010/main"/>
                </a:ext>
              </a:extLst>
            </a:blip>
            <a:srcRect b="-1176"/>
            <a:stretch/>
          </p:blipFill>
          <p:spPr>
            <a:xfrm>
              <a:off x="6661089" y="793158"/>
              <a:ext cx="1588298" cy="2205086"/>
            </a:xfrm>
            <a:prstGeom prst="rect">
              <a:avLst/>
            </a:prstGeom>
          </p:spPr>
        </p:pic>
        <p:sp>
          <p:nvSpPr>
            <p:cNvPr id="15" name="TextBox 14"/>
            <p:cNvSpPr txBox="1"/>
            <p:nvPr/>
          </p:nvSpPr>
          <p:spPr>
            <a:xfrm>
              <a:off x="6426258" y="3038324"/>
              <a:ext cx="2277387"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Stephen H. </a:t>
              </a:r>
              <a:r>
                <a:rPr lang="en-US" sz="1400" b="1" dirty="0" err="1">
                  <a:latin typeface="Arial" panose="020B0604020202020204" pitchFamily="34" charset="0"/>
                  <a:cs typeface="Arial" panose="020B0604020202020204" pitchFamily="34" charset="0"/>
                </a:rPr>
                <a:t>DonCarlos</a:t>
              </a:r>
              <a:endParaRPr lang="en-US" sz="1400" b="1" dirty="0">
                <a:latin typeface="Arial" panose="020B0604020202020204" pitchFamily="34" charset="0"/>
                <a:cs typeface="Arial" panose="020B0604020202020204" pitchFamily="34" charset="0"/>
              </a:endParaRPr>
            </a:p>
          </p:txBody>
        </p:sp>
      </p:grpSp>
      <p:grpSp>
        <p:nvGrpSpPr>
          <p:cNvPr id="16" name="Group 15"/>
          <p:cNvGrpSpPr/>
          <p:nvPr/>
        </p:nvGrpSpPr>
        <p:grpSpPr>
          <a:xfrm>
            <a:off x="7386320" y="1384801"/>
            <a:ext cx="1595120" cy="2094892"/>
            <a:chOff x="1420093" y="3485699"/>
            <a:chExt cx="1920985" cy="2522857"/>
          </a:xfrm>
        </p:grpSpPr>
        <p:pic>
          <p:nvPicPr>
            <p:cNvPr id="17" name="Picture 16" descr="Fitzgerald_Clyde.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35743" y="3485699"/>
              <a:ext cx="1586393" cy="2205086"/>
            </a:xfrm>
            <a:prstGeom prst="rect">
              <a:avLst/>
            </a:prstGeom>
          </p:spPr>
        </p:pic>
        <p:sp>
          <p:nvSpPr>
            <p:cNvPr id="18" name="TextBox 17"/>
            <p:cNvSpPr txBox="1"/>
            <p:nvPr/>
          </p:nvSpPr>
          <p:spPr>
            <a:xfrm>
              <a:off x="1420093" y="5749099"/>
              <a:ext cx="1920985" cy="25945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Clyde Fitzgerald</a:t>
              </a:r>
            </a:p>
          </p:txBody>
        </p:sp>
      </p:grpSp>
      <p:grpSp>
        <p:nvGrpSpPr>
          <p:cNvPr id="19" name="Group 18"/>
          <p:cNvGrpSpPr/>
          <p:nvPr/>
        </p:nvGrpSpPr>
        <p:grpSpPr>
          <a:xfrm>
            <a:off x="3669312" y="1388822"/>
            <a:ext cx="1581535" cy="2083522"/>
            <a:chOff x="3087458" y="3485699"/>
            <a:chExt cx="1906912" cy="2512179"/>
          </a:xfrm>
        </p:grpSpPr>
        <p:pic>
          <p:nvPicPr>
            <p:cNvPr id="20" name="Picture 19" descr="Kennedy_John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45812" y="3485699"/>
              <a:ext cx="1588298" cy="2205086"/>
            </a:xfrm>
            <a:prstGeom prst="rect">
              <a:avLst/>
            </a:prstGeom>
          </p:spPr>
        </p:pic>
        <p:sp>
          <p:nvSpPr>
            <p:cNvPr id="21" name="TextBox 20"/>
            <p:cNvSpPr txBox="1"/>
            <p:nvPr/>
          </p:nvSpPr>
          <p:spPr>
            <a:xfrm>
              <a:off x="3087458" y="5738109"/>
              <a:ext cx="1906912" cy="259769"/>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John D. Kennedy</a:t>
              </a:r>
            </a:p>
          </p:txBody>
        </p:sp>
      </p:grpSp>
      <p:grpSp>
        <p:nvGrpSpPr>
          <p:cNvPr id="22" name="Group 21"/>
          <p:cNvGrpSpPr/>
          <p:nvPr/>
        </p:nvGrpSpPr>
        <p:grpSpPr>
          <a:xfrm>
            <a:off x="7482352" y="3635221"/>
            <a:ext cx="1313216" cy="2080242"/>
            <a:chOff x="4957125" y="3485392"/>
            <a:chExt cx="1586393" cy="2512979"/>
          </a:xfrm>
        </p:grpSpPr>
        <p:pic>
          <p:nvPicPr>
            <p:cNvPr id="23" name="Picture 22" descr="Mease_Roy.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57125" y="3485392"/>
              <a:ext cx="1583111" cy="2200526"/>
            </a:xfrm>
            <a:prstGeom prst="rect">
              <a:avLst/>
            </a:prstGeom>
          </p:spPr>
        </p:pic>
        <p:sp>
          <p:nvSpPr>
            <p:cNvPr id="24" name="TextBox 23"/>
            <p:cNvSpPr txBox="1"/>
            <p:nvPr/>
          </p:nvSpPr>
          <p:spPr>
            <a:xfrm>
              <a:off x="4957125" y="5738110"/>
              <a:ext cx="1586393" cy="26026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Roy D. </a:t>
              </a:r>
              <a:r>
                <a:rPr lang="en-US" sz="1400" b="1" dirty="0" err="1">
                  <a:latin typeface="Arial" panose="020B0604020202020204" pitchFamily="34" charset="0"/>
                  <a:cs typeface="Arial" panose="020B0604020202020204" pitchFamily="34" charset="0"/>
                </a:rPr>
                <a:t>Mease</a:t>
              </a:r>
              <a:endParaRPr lang="en-US" sz="1400" b="1" dirty="0">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rotWithShape="1">
          <a:blip r:embed="rId9" cstate="screen">
            <a:extLst>
              <a:ext uri="{28A0092B-C50C-407E-A947-70E740481C1C}">
                <a14:useLocalDpi xmlns:a14="http://schemas.microsoft.com/office/drawing/2010/main"/>
              </a:ext>
            </a:extLst>
          </a:blip>
          <a:srcRect l="49001" t="19755" r="26222" b="28147"/>
          <a:stretch/>
        </p:blipFill>
        <p:spPr>
          <a:xfrm>
            <a:off x="894080" y="1513079"/>
            <a:ext cx="2265680" cy="3027292"/>
          </a:xfrm>
          <a:prstGeom prst="rect">
            <a:avLst/>
          </a:prstGeom>
        </p:spPr>
      </p:pic>
      <p:sp>
        <p:nvSpPr>
          <p:cNvPr id="26" name="TextBox 25"/>
          <p:cNvSpPr txBox="1"/>
          <p:nvPr/>
        </p:nvSpPr>
        <p:spPr>
          <a:xfrm>
            <a:off x="814574" y="4596391"/>
            <a:ext cx="2435658" cy="430887"/>
          </a:xfrm>
          <a:prstGeom prst="rect">
            <a:avLst/>
          </a:prstGeom>
          <a:noFill/>
        </p:spPr>
        <p:txBody>
          <a:bodyPr wrap="square" lIns="0" tIns="0" rIns="0" bIns="0" rtlCol="0">
            <a:spAutoFit/>
          </a:bodyPr>
          <a:lstStyle/>
          <a:p>
            <a:pPr algn="ctr"/>
            <a:r>
              <a:rPr lang="en-US" sz="1400" b="1" dirty="0" err="1">
                <a:latin typeface="Arial" panose="020B0604020202020204" pitchFamily="34" charset="0"/>
                <a:cs typeface="Arial" panose="020B0604020202020204" pitchFamily="34" charset="0"/>
              </a:rPr>
              <a:t>Janiece</a:t>
            </a:r>
            <a:r>
              <a:rPr lang="en-US" sz="1400" b="1" dirty="0">
                <a:latin typeface="Arial" panose="020B0604020202020204" pitchFamily="34" charset="0"/>
                <a:cs typeface="Arial" panose="020B0604020202020204" pitchFamily="34" charset="0"/>
              </a:rPr>
              <a:t> M. Longoria</a:t>
            </a:r>
          </a:p>
          <a:p>
            <a:pPr algn="ctr"/>
            <a:r>
              <a:rPr lang="en-US" sz="1400" b="1" i="1" dirty="0">
                <a:latin typeface="Arial" panose="020B0604020202020204" pitchFamily="34" charset="0"/>
                <a:cs typeface="Arial" panose="020B0604020202020204" pitchFamily="34" charset="0"/>
              </a:rPr>
              <a:t>Chairman</a:t>
            </a:r>
          </a:p>
        </p:txBody>
      </p:sp>
      <p:sp>
        <p:nvSpPr>
          <p:cNvPr id="3" name="TextBox 2"/>
          <p:cNvSpPr txBox="1"/>
          <p:nvPr/>
        </p:nvSpPr>
        <p:spPr>
          <a:xfrm>
            <a:off x="236977" y="432338"/>
            <a:ext cx="6189009" cy="646331"/>
          </a:xfrm>
          <a:prstGeom prst="rect">
            <a:avLst/>
          </a:prstGeom>
          <a:noFill/>
        </p:spPr>
        <p:txBody>
          <a:bodyPr wrap="square" rtlCol="0">
            <a:spAutoFit/>
          </a:bodyPr>
          <a:lstStyle/>
          <a:p>
            <a:r>
              <a:rPr lang="en-US" sz="3600" b="1" dirty="0"/>
              <a:t>Port Commission</a:t>
            </a:r>
          </a:p>
        </p:txBody>
      </p:sp>
    </p:spTree>
    <p:extLst>
      <p:ext uri="{BB962C8B-B14F-4D97-AF65-F5344CB8AC3E}">
        <p14:creationId xmlns:p14="http://schemas.microsoft.com/office/powerpoint/2010/main" val="409274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62" y="365126"/>
            <a:ext cx="8025156"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50" y="1348033"/>
            <a:ext cx="8025156" cy="4828930"/>
          </a:xfrm>
        </p:spPr>
        <p:txBody>
          <a:bodyPr/>
          <a:lstStyle/>
          <a:p>
            <a:pPr marL="0" indent="0">
              <a:buNone/>
            </a:pPr>
            <a:r>
              <a:rPr lang="en-US" dirty="0"/>
              <a:t>AGENDA</a:t>
            </a:r>
          </a:p>
          <a:p>
            <a:pPr marL="514350" indent="-514350">
              <a:buFont typeface="+mj-lt"/>
              <a:buAutoNum type="arabicPeriod"/>
            </a:pPr>
            <a:r>
              <a:rPr lang="en-US" dirty="0"/>
              <a:t>Introductions</a:t>
            </a:r>
          </a:p>
          <a:p>
            <a:pPr marL="514350" indent="-514350">
              <a:buFont typeface="+mj-lt"/>
              <a:buAutoNum type="arabicPeriod"/>
            </a:pPr>
            <a:r>
              <a:rPr lang="en-US" dirty="0"/>
              <a:t>Procurement Services</a:t>
            </a:r>
          </a:p>
          <a:p>
            <a:pPr marL="514350" indent="-514350">
              <a:buFont typeface="+mj-lt"/>
              <a:buAutoNum type="arabicPeriod"/>
            </a:pPr>
            <a:r>
              <a:rPr lang="en-US" dirty="0"/>
              <a:t>Small Business</a:t>
            </a:r>
          </a:p>
          <a:p>
            <a:pPr marL="514350" indent="-514350">
              <a:buFont typeface="+mj-lt"/>
              <a:buAutoNum type="arabicPeriod"/>
            </a:pPr>
            <a:r>
              <a:rPr lang="en-US" dirty="0"/>
              <a:t>Selection Criteria</a:t>
            </a:r>
          </a:p>
          <a:p>
            <a:pPr marL="514350" indent="-514350">
              <a:buFont typeface="+mj-lt"/>
              <a:buAutoNum type="arabicPeriod"/>
            </a:pPr>
            <a:r>
              <a:rPr lang="en-US" dirty="0"/>
              <a:t>Scope of Work</a:t>
            </a:r>
          </a:p>
          <a:p>
            <a:pPr marL="514350" indent="-514350">
              <a:buFont typeface="+mj-lt"/>
              <a:buAutoNum type="arabicPeriod"/>
            </a:pPr>
            <a:r>
              <a:rPr lang="en-US" dirty="0"/>
              <a:t>Questions</a:t>
            </a:r>
          </a:p>
          <a:p>
            <a:pPr marL="0" indent="0">
              <a:buNone/>
            </a:pPr>
            <a:endParaRPr lang="en-US" dirty="0"/>
          </a:p>
          <a:p>
            <a:pPr marL="0" indent="0">
              <a:buNone/>
            </a:pPr>
            <a:r>
              <a:rPr lang="en-US" dirty="0"/>
              <a:t>All attendees must sign-in</a:t>
            </a:r>
          </a:p>
        </p:txBody>
      </p:sp>
    </p:spTree>
    <p:extLst>
      <p:ext uri="{BB962C8B-B14F-4D97-AF65-F5344CB8AC3E}">
        <p14:creationId xmlns:p14="http://schemas.microsoft.com/office/powerpoint/2010/main" val="41730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09" y="309070"/>
            <a:ext cx="7886700"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50" y="1589103"/>
            <a:ext cx="8091144" cy="4587860"/>
          </a:xfrm>
        </p:spPr>
        <p:txBody>
          <a:bodyPr/>
          <a:lstStyle/>
          <a:p>
            <a:pPr marL="0" indent="0">
              <a:buNone/>
            </a:pPr>
            <a:r>
              <a:rPr lang="en-US" u="sng" dirty="0" err="1"/>
              <a:t>PHA</a:t>
            </a:r>
            <a:r>
              <a:rPr lang="en-US" u="sng" dirty="0"/>
              <a:t> Personnel:</a:t>
            </a:r>
          </a:p>
          <a:p>
            <a:pPr marL="0" indent="0">
              <a:buNone/>
            </a:pPr>
            <a:r>
              <a:rPr lang="en-US" dirty="0"/>
              <a:t>Jessica Shaver– Chief People Officer</a:t>
            </a:r>
          </a:p>
          <a:p>
            <a:pPr marL="0" indent="0">
              <a:buNone/>
            </a:pPr>
            <a:r>
              <a:rPr lang="en-US" dirty="0"/>
              <a:t>Adrian Price – Project Manager</a:t>
            </a:r>
          </a:p>
          <a:p>
            <a:pPr marL="0" indent="0">
              <a:buNone/>
            </a:pPr>
            <a:r>
              <a:rPr lang="en-US" dirty="0"/>
              <a:t>Mike Ziesemer – Facility Security Manager</a:t>
            </a:r>
          </a:p>
          <a:p>
            <a:pPr marL="0" indent="0">
              <a:buNone/>
            </a:pPr>
            <a:r>
              <a:rPr lang="en-US" dirty="0"/>
              <a:t>Pedro Gonzales – Small Business Development</a:t>
            </a:r>
          </a:p>
          <a:p>
            <a:pPr marL="0" indent="0">
              <a:buNone/>
            </a:pPr>
            <a:r>
              <a:rPr lang="en-US" dirty="0"/>
              <a:t>Yvette Camel-Smith – Director of Procurement </a:t>
            </a:r>
          </a:p>
        </p:txBody>
      </p:sp>
    </p:spTree>
    <p:extLst>
      <p:ext uri="{BB962C8B-B14F-4D97-AF65-F5344CB8AC3E}">
        <p14:creationId xmlns:p14="http://schemas.microsoft.com/office/powerpoint/2010/main" val="628197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30" y="365126"/>
            <a:ext cx="7886700"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49" y="1482571"/>
            <a:ext cx="7192578" cy="4694392"/>
          </a:xfrm>
        </p:spPr>
        <p:txBody>
          <a:bodyPr/>
          <a:lstStyle/>
          <a:p>
            <a:pPr marL="0" indent="0">
              <a:buNone/>
            </a:pPr>
            <a:r>
              <a:rPr lang="en-US" u="sng" dirty="0"/>
              <a:t>Small Business Requirement:</a:t>
            </a:r>
          </a:p>
          <a:p>
            <a:r>
              <a:rPr lang="en-US" dirty="0"/>
              <a:t>Target Participation Goal for this Project </a:t>
            </a:r>
            <a:r>
              <a:rPr lang="en-US"/>
              <a:t>= 35% </a:t>
            </a:r>
            <a:r>
              <a:rPr lang="en-US" dirty="0"/>
              <a:t>of the Purchase Price</a:t>
            </a:r>
          </a:p>
          <a:p>
            <a:r>
              <a:rPr lang="en-US" dirty="0"/>
              <a:t>12 pts. out of 100 points available for SB.</a:t>
            </a:r>
          </a:p>
          <a:p>
            <a:r>
              <a:rPr lang="en-US" dirty="0"/>
              <a:t>PHA-Enrolled Small Businesses receive a minimum of 2/3 pts. available for SB.</a:t>
            </a:r>
          </a:p>
          <a:p>
            <a:r>
              <a:rPr lang="en-US" dirty="0"/>
              <a:t>Non PHA-Enrolled SB-based on direct ratio formula</a:t>
            </a:r>
          </a:p>
        </p:txBody>
      </p:sp>
    </p:spTree>
    <p:extLst>
      <p:ext uri="{BB962C8B-B14F-4D97-AF65-F5344CB8AC3E}">
        <p14:creationId xmlns:p14="http://schemas.microsoft.com/office/powerpoint/2010/main" val="188138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075" y="365126"/>
            <a:ext cx="7886700" cy="1325563"/>
          </a:xfrm>
        </p:spPr>
        <p:txBody>
          <a:bodyPr/>
          <a:lstStyle/>
          <a:p>
            <a:r>
              <a:rPr lang="en-US" sz="1600" dirty="0"/>
              <a:t>RFP-945 CLEANING SERVICES FOR THE EXECUTIVE OFFICE BUILDING, PORT COORDINATION CENTER, SAM HOUSTON PAVILION, AND TEN GATEHOUSES AT TURNING BASIN TERMINAL</a:t>
            </a:r>
          </a:p>
        </p:txBody>
      </p:sp>
      <p:pic>
        <p:nvPicPr>
          <p:cNvPr id="4" name="Content Placeholder 6">
            <a:extLst>
              <a:ext uri="{FF2B5EF4-FFF2-40B4-BE49-F238E27FC236}">
                <a16:creationId xmlns:a16="http://schemas.microsoft.com/office/drawing/2014/main" id="{AA2282B2-16C5-4B68-83DE-435BDE968A18}"/>
              </a:ext>
            </a:extLst>
          </p:cNvPr>
          <p:cNvPicPr>
            <a:picLocks noGrp="1" noChangeAspect="1"/>
          </p:cNvPicPr>
          <p:nvPr>
            <p:ph sz="half" idx="1"/>
          </p:nvPr>
        </p:nvPicPr>
        <p:blipFill>
          <a:blip r:embed="rId2"/>
          <a:stretch>
            <a:fillRect/>
          </a:stretch>
        </p:blipFill>
        <p:spPr>
          <a:xfrm>
            <a:off x="1686757" y="1233996"/>
            <a:ext cx="5273336" cy="4942967"/>
          </a:xfrm>
          <a:prstGeom prst="rect">
            <a:avLst/>
          </a:prstGeom>
        </p:spPr>
      </p:pic>
    </p:spTree>
    <p:extLst>
      <p:ext uri="{BB962C8B-B14F-4D97-AF65-F5344CB8AC3E}">
        <p14:creationId xmlns:p14="http://schemas.microsoft.com/office/powerpoint/2010/main" val="2431479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41" y="366268"/>
            <a:ext cx="8035956" cy="1325563"/>
          </a:xfrm>
        </p:spPr>
        <p:txBody>
          <a:bodyPr/>
          <a:lstStyle/>
          <a:p>
            <a:r>
              <a:rPr lang="en-US" sz="1600" dirty="0"/>
              <a:t>RFP-945 CLEANING SERVICES FOR THE EXECUTIVE OFFICE BUILDING, PORT COORDINATION CENTER, SAM HOUSTON PAVILION, AND TEN GATEHOUSES AT TURNING BASIN TERMINAL</a:t>
            </a:r>
          </a:p>
        </p:txBody>
      </p:sp>
      <p:pic>
        <p:nvPicPr>
          <p:cNvPr id="6" name="Content Placeholder 5">
            <a:extLst>
              <a:ext uri="{FF2B5EF4-FFF2-40B4-BE49-F238E27FC236}">
                <a16:creationId xmlns:a16="http://schemas.microsoft.com/office/drawing/2014/main" id="{1927B431-EEB8-4ED6-8C43-F76057CCA56B}"/>
              </a:ext>
            </a:extLst>
          </p:cNvPr>
          <p:cNvPicPr>
            <a:picLocks noGrp="1" noChangeAspect="1"/>
          </p:cNvPicPr>
          <p:nvPr>
            <p:ph sz="half" idx="1"/>
          </p:nvPr>
        </p:nvPicPr>
        <p:blipFill>
          <a:blip r:embed="rId2"/>
          <a:stretch>
            <a:fillRect/>
          </a:stretch>
        </p:blipFill>
        <p:spPr>
          <a:xfrm>
            <a:off x="2272683" y="1188775"/>
            <a:ext cx="4890474" cy="5304099"/>
          </a:xfrm>
          <a:prstGeom prst="rect">
            <a:avLst/>
          </a:prstGeom>
        </p:spPr>
      </p:pic>
    </p:spTree>
    <p:extLst>
      <p:ext uri="{BB962C8B-B14F-4D97-AF65-F5344CB8AC3E}">
        <p14:creationId xmlns:p14="http://schemas.microsoft.com/office/powerpoint/2010/main" val="183097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043" y="381700"/>
            <a:ext cx="8035956" cy="1325563"/>
          </a:xfrm>
        </p:spPr>
        <p:txBody>
          <a:bodyPr/>
          <a:lstStyle/>
          <a:p>
            <a:r>
              <a:rPr lang="en-US" sz="1600" dirty="0"/>
              <a:t>RFP-945 CLEANING SERVICES FOR THE EXECUTIVE OFFICE BUILDING, PORT COORDINATION CENTER, SAM HOUSTON PAVILION, AND TEN GATEHOUSES AT TURNING BASIN TERMINAL</a:t>
            </a:r>
          </a:p>
        </p:txBody>
      </p:sp>
      <p:pic>
        <p:nvPicPr>
          <p:cNvPr id="5" name="Content Placeholder 4">
            <a:extLst>
              <a:ext uri="{FF2B5EF4-FFF2-40B4-BE49-F238E27FC236}">
                <a16:creationId xmlns:a16="http://schemas.microsoft.com/office/drawing/2014/main" id="{B24C5587-ECFF-408E-84C3-2F13D88698B5}"/>
              </a:ext>
            </a:extLst>
          </p:cNvPr>
          <p:cNvPicPr>
            <a:picLocks noGrp="1" noChangeAspect="1"/>
          </p:cNvPicPr>
          <p:nvPr>
            <p:ph sz="half" idx="1"/>
          </p:nvPr>
        </p:nvPicPr>
        <p:blipFill>
          <a:blip r:embed="rId2"/>
          <a:stretch>
            <a:fillRect/>
          </a:stretch>
        </p:blipFill>
        <p:spPr>
          <a:xfrm>
            <a:off x="1947115" y="1184661"/>
            <a:ext cx="4879813" cy="5283903"/>
          </a:xfrm>
          <a:prstGeom prst="rect">
            <a:avLst/>
          </a:prstGeom>
        </p:spPr>
      </p:pic>
    </p:spTree>
    <p:extLst>
      <p:ext uri="{BB962C8B-B14F-4D97-AF65-F5344CB8AC3E}">
        <p14:creationId xmlns:p14="http://schemas.microsoft.com/office/powerpoint/2010/main" val="324793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30" y="375145"/>
            <a:ext cx="7886700" cy="1325563"/>
          </a:xfrm>
        </p:spPr>
        <p:txBody>
          <a:bodyPr/>
          <a:lstStyle/>
          <a:p>
            <a:r>
              <a:rPr lang="en-US" sz="1600" dirty="0"/>
              <a:t>RFP-945 CLEANING SERVICES FOR THE EXECUTIVE OFFICE BUILDING, PORT COORDINATION CENTER, SAM HOUSTON PAVILION, AND TEN GATEHOUSES AT TURNING BASIN TERMINAL</a:t>
            </a:r>
          </a:p>
        </p:txBody>
      </p:sp>
      <p:sp>
        <p:nvSpPr>
          <p:cNvPr id="3" name="Content Placeholder 2"/>
          <p:cNvSpPr>
            <a:spLocks noGrp="1"/>
          </p:cNvSpPr>
          <p:nvPr>
            <p:ph sz="half" idx="1"/>
          </p:nvPr>
        </p:nvSpPr>
        <p:spPr>
          <a:xfrm>
            <a:off x="628650" y="1606858"/>
            <a:ext cx="8185412" cy="4570105"/>
          </a:xfrm>
        </p:spPr>
        <p:txBody>
          <a:bodyPr/>
          <a:lstStyle/>
          <a:p>
            <a:pPr marL="0" indent="0">
              <a:buNone/>
            </a:pPr>
            <a:r>
              <a:rPr lang="en-US" u="sng" dirty="0"/>
              <a:t>Procurement:</a:t>
            </a:r>
          </a:p>
          <a:p>
            <a:r>
              <a:rPr lang="en-US" dirty="0"/>
              <a:t>Request of Proposals (RFP) are due on           </a:t>
            </a:r>
            <a:r>
              <a:rPr lang="en-US" dirty="0">
                <a:solidFill>
                  <a:srgbClr val="FF0000"/>
                </a:solidFill>
              </a:rPr>
              <a:t>January 9, 2019</a:t>
            </a:r>
            <a:r>
              <a:rPr lang="en-US" dirty="0"/>
              <a:t>, </a:t>
            </a:r>
            <a:r>
              <a:rPr lang="en-US" dirty="0">
                <a:solidFill>
                  <a:srgbClr val="FF0000"/>
                </a:solidFill>
              </a:rPr>
              <a:t>no later than 11:00 A.M.</a:t>
            </a:r>
          </a:p>
          <a:p>
            <a:r>
              <a:rPr lang="en-US" dirty="0"/>
              <a:t>One original and five copies, packaged in one sealed envelope</a:t>
            </a:r>
          </a:p>
        </p:txBody>
      </p:sp>
    </p:spTree>
    <p:extLst>
      <p:ext uri="{BB962C8B-B14F-4D97-AF65-F5344CB8AC3E}">
        <p14:creationId xmlns:p14="http://schemas.microsoft.com/office/powerpoint/2010/main" val="3163631246"/>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AFDAA1-9DC0-46DE-ADC9-FD04BC970BF7}">
  <ds:schemaRefs>
    <ds:schemaRef ds:uri="http://schemas.microsoft.com/sharepoint/v3/contenttype/forms"/>
  </ds:schemaRefs>
</ds:datastoreItem>
</file>

<file path=customXml/itemProps2.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887B976-D5B5-40FB-9546-C0974EB0B46F}">
  <ds:schemaRefs>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3765</TotalTime>
  <Words>936</Words>
  <Application>Microsoft Office PowerPoint</Application>
  <PresentationFormat>On-screen Show (4:3)</PresentationFormat>
  <Paragraphs>77</Paragraphs>
  <Slides>14</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Calibri Light</vt:lpstr>
      <vt:lpstr>Helvetica Neue</vt:lpstr>
      <vt:lpstr>Helvetica Neue Condensed</vt:lpstr>
      <vt:lpstr>2_Office Theme</vt:lpstr>
      <vt:lpstr>1_Office Theme</vt:lpstr>
      <vt:lpstr>Custom Design</vt:lpstr>
      <vt:lpstr>PowerPoint Presentation</vt:lpstr>
      <vt:lpstr>PowerPoint Presentation</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RFP-945 CLEANING SERVICES FOR THE EXECUTIVE OFFICE BUILDING, PORT COORDINATION CENTER, SAM HOUSTON PAVILION, AND TEN GATEHOUSES AT TURNING BASIN TERMINAL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Tanika Chukwumerije</cp:lastModifiedBy>
  <cp:revision>60</cp:revision>
  <cp:lastPrinted>2016-11-28T22:29:29Z</cp:lastPrinted>
  <dcterms:created xsi:type="dcterms:W3CDTF">2016-11-28T16:12:23Z</dcterms:created>
  <dcterms:modified xsi:type="dcterms:W3CDTF">2018-11-27T15:58:26Z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True</vt:lpwstr>
  </property>
</Properties>
</file>