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notesMasterIdLst>
    <p:notesMasterId r:id="rId16"/>
  </p:notesMasterIdLst>
  <p:sldIdLst>
    <p:sldId id="271" r:id="rId5"/>
    <p:sldId id="272" r:id="rId6"/>
    <p:sldId id="290" r:id="rId7"/>
    <p:sldId id="284" r:id="rId8"/>
    <p:sldId id="285" r:id="rId9"/>
    <p:sldId id="302" r:id="rId10"/>
    <p:sldId id="286" r:id="rId11"/>
    <p:sldId id="287" r:id="rId12"/>
    <p:sldId id="303" r:id="rId13"/>
    <p:sldId id="292" r:id="rId14"/>
    <p:sldId id="28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94709"/>
  </p:normalViewPr>
  <p:slideViewPr>
    <p:cSldViewPr snapToGrid="0" snapToObjects="1">
      <p:cViewPr varScale="1">
        <p:scale>
          <a:sx n="60" d="100"/>
          <a:sy n="60" d="100"/>
        </p:scale>
        <p:origin x="1218" y="42"/>
      </p:cViewPr>
      <p:guideLst>
        <p:guide orient="horz" pos="2160"/>
        <p:guide pos="2880"/>
      </p:guideLst>
    </p:cSldViewPr>
  </p:slideViewPr>
  <p:notesTextViewPr>
    <p:cViewPr>
      <p:scale>
        <a:sx n="1" d="1"/>
        <a:sy n="1" d="1"/>
      </p:scale>
      <p:origin x="0" y="0"/>
    </p:cViewPr>
  </p:notesTextViewPr>
  <p:sorterViewPr>
    <p:cViewPr>
      <p:scale>
        <a:sx n="100" d="100"/>
        <a:sy n="100" d="100"/>
      </p:scale>
      <p:origin x="0" y="-876"/>
    </p:cViewPr>
  </p:sorter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9/10/2018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3</a:t>
            </a:fld>
            <a:endParaRPr lang="en-US" dirty="0"/>
          </a:p>
        </p:txBody>
      </p:sp>
    </p:spTree>
    <p:extLst>
      <p:ext uri="{BB962C8B-B14F-4D97-AF65-F5344CB8AC3E}">
        <p14:creationId xmlns:p14="http://schemas.microsoft.com/office/powerpoint/2010/main" val="369527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4</a:t>
            </a:fld>
            <a:endParaRPr lang="en-US" dirty="0"/>
          </a:p>
        </p:txBody>
      </p:sp>
    </p:spTree>
    <p:extLst>
      <p:ext uri="{BB962C8B-B14F-4D97-AF65-F5344CB8AC3E}">
        <p14:creationId xmlns:p14="http://schemas.microsoft.com/office/powerpoint/2010/main" val="424172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5</a:t>
            </a:fld>
            <a:endParaRPr lang="en-US" dirty="0"/>
          </a:p>
        </p:txBody>
      </p:sp>
    </p:spTree>
    <p:extLst>
      <p:ext uri="{BB962C8B-B14F-4D97-AF65-F5344CB8AC3E}">
        <p14:creationId xmlns:p14="http://schemas.microsoft.com/office/powerpoint/2010/main" val="195876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6</a:t>
            </a:fld>
            <a:endParaRPr lang="en-US" dirty="0"/>
          </a:p>
        </p:txBody>
      </p:sp>
    </p:spTree>
    <p:extLst>
      <p:ext uri="{BB962C8B-B14F-4D97-AF65-F5344CB8AC3E}">
        <p14:creationId xmlns:p14="http://schemas.microsoft.com/office/powerpoint/2010/main" val="286293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SzPct val="110000"/>
            </a:pPr>
            <a:r>
              <a:rPr lang="en-US" sz="1800" b="1" dirty="0" smtClean="0"/>
              <a:t>There are five criteria</a:t>
            </a:r>
            <a:r>
              <a:rPr lang="en-US" sz="1800" b="1" baseline="0" dirty="0" smtClean="0"/>
              <a:t> used to evaluate proposals.  The total price proposed on the </a:t>
            </a:r>
            <a:r>
              <a:rPr lang="en-US" sz="1800" b="1" baseline="0" dirty="0" smtClean="0"/>
              <a:t>Price </a:t>
            </a:r>
            <a:r>
              <a:rPr lang="en-US" sz="1800" b="1" baseline="0" dirty="0" smtClean="0"/>
              <a:t>Exhibit will be calculated based on a standard formula.   The Respondent category refers to the quality of the respondent’s services; past performance in the industry; </a:t>
            </a:r>
            <a:r>
              <a:rPr lang="en-US" sz="1800" b="1" baseline="0" dirty="0" smtClean="0"/>
              <a:t>qualifications; </a:t>
            </a:r>
            <a:r>
              <a:rPr lang="en-US" sz="1800" b="1" baseline="0" dirty="0" smtClean="0"/>
              <a:t>availability of resources, etc. Benefit to Port Authority refers to the extent to which the proposed service options and solutions meet our needs.  Overall Compliance  is the full completion of the proposal response form and submission of required items.    </a:t>
            </a:r>
            <a:r>
              <a:rPr lang="en-US" sz="1800" b="1" baseline="0" dirty="0" smtClean="0"/>
              <a:t>Small Business participation accounts for 12 % of the total 100 %.  Three </a:t>
            </a:r>
            <a:r>
              <a:rPr lang="en-US" sz="1800" b="1" baseline="0" dirty="0" smtClean="0"/>
              <a:t>(3) points will be given to a vendor who is certified by the City of Houston’s Hire Houston First (HHF) program and whose price is within 3 percent of the lowest price proposed.  </a:t>
            </a: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7</a:t>
            </a:fld>
            <a:endParaRPr lang="en-US" dirty="0"/>
          </a:p>
        </p:txBody>
      </p:sp>
    </p:spTree>
    <p:extLst>
      <p:ext uri="{BB962C8B-B14F-4D97-AF65-F5344CB8AC3E}">
        <p14:creationId xmlns:p14="http://schemas.microsoft.com/office/powerpoint/2010/main" val="320683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8</a:t>
            </a:fld>
            <a:endParaRPr lang="en-US" dirty="0"/>
          </a:p>
        </p:txBody>
      </p:sp>
    </p:spTree>
    <p:extLst>
      <p:ext uri="{BB962C8B-B14F-4D97-AF65-F5344CB8AC3E}">
        <p14:creationId xmlns:p14="http://schemas.microsoft.com/office/powerpoint/2010/main" val="18639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9</a:t>
            </a:fld>
            <a:endParaRPr lang="en-US" dirty="0"/>
          </a:p>
        </p:txBody>
      </p:sp>
    </p:spTree>
    <p:extLst>
      <p:ext uri="{BB962C8B-B14F-4D97-AF65-F5344CB8AC3E}">
        <p14:creationId xmlns:p14="http://schemas.microsoft.com/office/powerpoint/2010/main" val="143988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SzPct val="110000"/>
            </a:pPr>
            <a:endParaRPr lang="en-US" sz="1800" b="1" dirty="0"/>
          </a:p>
        </p:txBody>
      </p:sp>
      <p:sp>
        <p:nvSpPr>
          <p:cNvPr id="4" name="Slide Number Placeholder 3"/>
          <p:cNvSpPr>
            <a:spLocks noGrp="1"/>
          </p:cNvSpPr>
          <p:nvPr>
            <p:ph type="sldNum" sz="quarter" idx="10"/>
          </p:nvPr>
        </p:nvSpPr>
        <p:spPr/>
        <p:txBody>
          <a:bodyPr/>
          <a:lstStyle/>
          <a:p>
            <a:pPr>
              <a:defRPr/>
            </a:pPr>
            <a:fld id="{C8FB62C8-C605-4A08-AE91-8C0871FE757F}" type="slidenum">
              <a:rPr lang="en-US" smtClean="0"/>
              <a:pPr>
                <a:defRPr/>
              </a:pPr>
              <a:t>10</a:t>
            </a:fld>
            <a:endParaRPr lang="en-US" dirty="0"/>
          </a:p>
        </p:txBody>
      </p:sp>
    </p:spTree>
    <p:extLst>
      <p:ext uri="{BB962C8B-B14F-4D97-AF65-F5344CB8AC3E}">
        <p14:creationId xmlns:p14="http://schemas.microsoft.com/office/powerpoint/2010/main" val="307661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3"/>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535839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5414994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lvl1pPr>
              <a:buClr>
                <a:srgbClr val="A51C36"/>
              </a:buClr>
              <a:defRPr>
                <a:solidFill>
                  <a:schemeClr val="tx1"/>
                </a:solidFill>
              </a:defRPr>
            </a:lvl1pPr>
            <a:lvl2pPr>
              <a:buClr>
                <a:srgbClr val="A51C36"/>
              </a:buClr>
              <a:defRPr>
                <a:solidFill>
                  <a:schemeClr val="tx1"/>
                </a:solidFill>
              </a:defRPr>
            </a:lvl2pPr>
            <a:lvl3pPr>
              <a:buClr>
                <a:srgbClr val="A51C36"/>
              </a:buClr>
              <a:defRPr>
                <a:solidFill>
                  <a:schemeClr val="tx1"/>
                </a:solidFill>
              </a:defRPr>
            </a:lvl3pPr>
            <a:lvl4pPr>
              <a:buClr>
                <a:srgbClr val="A51C36"/>
              </a:buClr>
              <a:defRPr>
                <a:solidFill>
                  <a:schemeClr val="tx1"/>
                </a:solidFill>
              </a:defRPr>
            </a:lvl4pPr>
            <a:lvl5pPr>
              <a:buClr>
                <a:srgbClr val="A51C36"/>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lvl1pPr>
              <a:buClr>
                <a:srgbClr val="A51C36"/>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9/10/2018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
        <p:nvSpPr>
          <p:cNvPr id="9" name="TextBox 8"/>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42987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B962278-B3D3-8640-B3BE-3D106DF8E392}" type="datetimeFigureOut">
              <a:rPr lang="en-US" smtClean="0"/>
              <a:t>9/10/2018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
        <p:nvSpPr>
          <p:cNvPr id="6" name="TextBox 5"/>
          <p:cNvSpPr txBox="1"/>
          <p:nvPr userDrawn="1"/>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729625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399691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921" y="385396"/>
            <a:ext cx="2219775" cy="2104586"/>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472449" y="2880256"/>
            <a:ext cx="8148917" cy="523220"/>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PURCHASE OF MISCELLAEOUS PERSONAL SAFETY EQUIPMENT FOR BARBROURS CUT TERMINAL, BAYPORT CONTAINER TERMINAL, AND TURNING BASIN TERMINAL</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 </a:t>
            </a:r>
            <a:r>
              <a:rPr lang="en-US" sz="3600" b="1" dirty="0" smtClean="0"/>
              <a:t>Scope of Services</a:t>
            </a:r>
            <a:endParaRPr lang="en-US" sz="4000" b="1" dirty="0" smtClean="0"/>
          </a:p>
        </p:txBody>
      </p:sp>
      <p:sp>
        <p:nvSpPr>
          <p:cNvPr id="21" name="TextBox 20"/>
          <p:cNvSpPr txBox="1"/>
          <p:nvPr/>
        </p:nvSpPr>
        <p:spPr>
          <a:xfrm>
            <a:off x="688062" y="1395304"/>
            <a:ext cx="8051972" cy="3416320"/>
          </a:xfrm>
          <a:prstGeom prst="rect">
            <a:avLst/>
          </a:prstGeom>
          <a:noFill/>
        </p:spPr>
        <p:txBody>
          <a:bodyPr wrap="square" rtlCol="0">
            <a:spAutoFit/>
          </a:bodyPr>
          <a:lstStyle/>
          <a:p>
            <a:r>
              <a:rPr lang="en-US" dirty="0" smtClean="0"/>
              <a:t>Attachment 05-Additional Response Submittals:</a:t>
            </a:r>
          </a:p>
          <a:p>
            <a:pPr marL="285750" indent="-285750">
              <a:buFont typeface="Arial" panose="020B0604020202020204" pitchFamily="34" charset="0"/>
              <a:buChar char="•"/>
            </a:pPr>
            <a:r>
              <a:rPr lang="en-US" dirty="0"/>
              <a:t>Describe your proposed service program(s) and how it/they would work for the Port Authority</a:t>
            </a:r>
          </a:p>
          <a:p>
            <a:pPr marL="285750" indent="-285750">
              <a:buFont typeface="Arial" panose="020B0604020202020204" pitchFamily="34" charset="0"/>
              <a:buChar char="•"/>
            </a:pPr>
            <a:r>
              <a:rPr lang="en-US" dirty="0" smtClean="0"/>
              <a:t>Describe </a:t>
            </a:r>
            <a:r>
              <a:rPr lang="en-US" dirty="0"/>
              <a:t>your company’s capability to provide ongoing support of personal </a:t>
            </a:r>
            <a:r>
              <a:rPr lang="en-US" dirty="0" smtClean="0"/>
              <a:t>protective equipment</a:t>
            </a:r>
            <a:endParaRPr lang="en-US" dirty="0"/>
          </a:p>
          <a:p>
            <a:pPr marL="285750" indent="-285750">
              <a:buFont typeface="Arial" panose="020B0604020202020204" pitchFamily="34" charset="0"/>
              <a:buChar char="•"/>
            </a:pPr>
            <a:r>
              <a:rPr lang="en-US" dirty="0" smtClean="0"/>
              <a:t>Define </a:t>
            </a:r>
            <a:r>
              <a:rPr lang="en-US" dirty="0"/>
              <a:t>response and resolution time to inquiries, including technical support</a:t>
            </a:r>
          </a:p>
          <a:p>
            <a:pPr marL="285750" indent="-285750">
              <a:buFont typeface="Arial" panose="020B0604020202020204" pitchFamily="34" charset="0"/>
              <a:buChar char="•"/>
            </a:pPr>
            <a:r>
              <a:rPr lang="en-US" dirty="0" smtClean="0"/>
              <a:t>List </a:t>
            </a:r>
            <a:r>
              <a:rPr lang="en-US" dirty="0"/>
              <a:t>business hours available for live customer support</a:t>
            </a:r>
          </a:p>
          <a:p>
            <a:pPr marL="285750" indent="-285750">
              <a:buFont typeface="Arial" panose="020B0604020202020204" pitchFamily="34" charset="0"/>
              <a:buChar char="•"/>
            </a:pPr>
            <a:r>
              <a:rPr lang="en-US" dirty="0" smtClean="0"/>
              <a:t>Provide </a:t>
            </a:r>
            <a:r>
              <a:rPr lang="en-US" dirty="0"/>
              <a:t>the turnaround time to replenish inventory</a:t>
            </a:r>
          </a:p>
          <a:p>
            <a:pPr marL="285750" indent="-285750">
              <a:buFont typeface="Arial" panose="020B0604020202020204" pitchFamily="34" charset="0"/>
              <a:buChar char="•"/>
            </a:pPr>
            <a:r>
              <a:rPr lang="en-US" dirty="0" smtClean="0"/>
              <a:t>Include </a:t>
            </a:r>
            <a:r>
              <a:rPr lang="en-US" dirty="0"/>
              <a:t>your company’s ability to customize the PPE items</a:t>
            </a:r>
          </a:p>
          <a:p>
            <a:pPr marL="285750" indent="-285750">
              <a:buFont typeface="Arial" panose="020B0604020202020204" pitchFamily="34" charset="0"/>
              <a:buChar char="•"/>
            </a:pPr>
            <a:r>
              <a:rPr lang="en-US" dirty="0" smtClean="0"/>
              <a:t>Identify </a:t>
            </a:r>
            <a:r>
              <a:rPr lang="en-US" dirty="0"/>
              <a:t>the level of support included with the proposed services</a:t>
            </a:r>
          </a:p>
          <a:p>
            <a:pPr marL="285750" indent="-285750">
              <a:buFont typeface="Arial" panose="020B0604020202020204" pitchFamily="34" charset="0"/>
              <a:buChar char="•"/>
            </a:pPr>
            <a:r>
              <a:rPr lang="en-US" dirty="0" smtClean="0"/>
              <a:t>List </a:t>
            </a:r>
            <a:r>
              <a:rPr lang="en-US" dirty="0"/>
              <a:t>warranty options (vending machine)</a:t>
            </a:r>
            <a:endParaRPr lang="en-US" dirty="0"/>
          </a:p>
        </p:txBody>
      </p:sp>
      <p:sp>
        <p:nvSpPr>
          <p:cNvPr id="5" name="TextBox 4"/>
          <p:cNvSpPr txBox="1"/>
          <p:nvPr/>
        </p:nvSpPr>
        <p:spPr>
          <a:xfrm>
            <a:off x="688062" y="915028"/>
            <a:ext cx="7804088" cy="923330"/>
          </a:xfrm>
          <a:prstGeom prst="rect">
            <a:avLst/>
          </a:prstGeom>
          <a:noFill/>
        </p:spPr>
        <p:txBody>
          <a:bodyPr wrap="square" rtlCol="0">
            <a:spAutoFit/>
          </a:bodyPr>
          <a:lstStyle/>
          <a:p>
            <a:r>
              <a:rPr lang="en-US" b="1" u="sng" dirty="0" smtClean="0"/>
              <a:t>Qualifications and Experience</a:t>
            </a:r>
          </a:p>
          <a:p>
            <a:endParaRPr lang="en-US" dirty="0" smtClean="0"/>
          </a:p>
          <a:p>
            <a:endParaRPr lang="en-US" dirty="0"/>
          </a:p>
        </p:txBody>
      </p:sp>
    </p:spTree>
    <p:extLst>
      <p:ext uri="{BB962C8B-B14F-4D97-AF65-F5344CB8AC3E}">
        <p14:creationId xmlns:p14="http://schemas.microsoft.com/office/powerpoint/2010/main" val="330686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339788" y="1040096"/>
            <a:ext cx="4606444"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52107" y="2118557"/>
            <a:ext cx="4001597" cy="3556000"/>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713.670.2464</a:t>
            </a:r>
          </a:p>
          <a:p>
            <a:pPr marL="0" indent="0" algn="ctr">
              <a:buNone/>
            </a:pPr>
            <a:r>
              <a:rPr lang="en-US" sz="2200" dirty="0" smtClean="0"/>
              <a:t>procurement@poha.com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764752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err="1" smtClean="0">
                  <a:latin typeface="Arial" panose="020B0604020202020204" pitchFamily="34" charset="0"/>
                  <a:cs typeface="Arial" panose="020B0604020202020204" pitchFamily="34" charset="0"/>
                </a:rPr>
                <a:t>Theldon</a:t>
              </a:r>
              <a:r>
                <a:rPr lang="en-US" sz="1400" b="1" dirty="0" smtClean="0">
                  <a:latin typeface="Arial" panose="020B0604020202020204" pitchFamily="34" charset="0"/>
                  <a:cs typeface="Arial" panose="020B0604020202020204" pitchFamily="34" charset="0"/>
                </a:rPr>
                <a:t>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a:t>
              </a:r>
              <a:r>
                <a:rPr lang="en-US" sz="1400" b="1" dirty="0" err="1" smtClean="0">
                  <a:latin typeface="Arial" panose="020B0604020202020204" pitchFamily="34" charset="0"/>
                  <a:cs typeface="Arial" panose="020B0604020202020204" pitchFamily="34" charset="0"/>
                </a:rPr>
                <a:t>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4"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a:t>
              </a:r>
              <a:r>
                <a:rPr lang="en-US" sz="1400" b="1" dirty="0" err="1" smtClean="0">
                  <a:latin typeface="Arial" panose="020B0604020202020204" pitchFamily="34" charset="0"/>
                  <a:cs typeface="Arial" panose="020B0604020202020204" pitchFamily="34" charset="0"/>
                </a:rPr>
                <a:t>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a:t>
              </a:r>
              <a:r>
                <a:rPr lang="en-US" sz="1400" b="1" dirty="0" err="1" smtClean="0">
                  <a:latin typeface="Arial" panose="020B0604020202020204" pitchFamily="34" charset="0"/>
                  <a:cs typeface="Arial" panose="020B0604020202020204" pitchFamily="34" charset="0"/>
                </a:rPr>
                <a:t>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8"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err="1" smtClean="0">
                <a:latin typeface="Arial" panose="020B0604020202020204" pitchFamily="34" charset="0"/>
                <a:cs typeface="Arial" panose="020B0604020202020204" pitchFamily="34" charset="0"/>
              </a:rPr>
              <a:t>Janiece</a:t>
            </a:r>
            <a:r>
              <a:rPr lang="en-US" sz="1400" b="1" dirty="0" smtClean="0">
                <a:latin typeface="Arial" panose="020B0604020202020204" pitchFamily="34" charset="0"/>
                <a:cs typeface="Arial" panose="020B0604020202020204" pitchFamily="34" charset="0"/>
              </a:rPr>
              <a:t>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65255" y="324351"/>
            <a:ext cx="6189009" cy="707886"/>
          </a:xfrm>
          <a:prstGeom prst="rect">
            <a:avLst/>
          </a:prstGeom>
          <a:noFill/>
        </p:spPr>
        <p:txBody>
          <a:bodyPr wrap="square" rtlCol="0">
            <a:spAutoFit/>
          </a:bodyPr>
          <a:lstStyle/>
          <a:p>
            <a:r>
              <a:rPr lang="en-US" sz="4000" b="1" dirty="0" smtClean="0"/>
              <a:t>Port Commission</a:t>
            </a:r>
            <a:endParaRPr lang="en-US" sz="4000" b="1" dirty="0"/>
          </a:p>
        </p:txBody>
      </p:sp>
      <p:sp>
        <p:nvSpPr>
          <p:cNvPr id="27" name="TextBox 26"/>
          <p:cNvSpPr txBox="1"/>
          <p:nvPr/>
        </p:nvSpPr>
        <p:spPr>
          <a:xfrm>
            <a:off x="4868334" y="6566928"/>
            <a:ext cx="4031826" cy="219291"/>
          </a:xfrm>
          <a:prstGeom prst="rect">
            <a:avLst/>
          </a:prstGeom>
          <a:noFill/>
        </p:spPr>
        <p:txBody>
          <a:bodyPr wrap="square" rtlCol="0">
            <a:spAutoFit/>
          </a:bodyPr>
          <a:lstStyle/>
          <a:p>
            <a:pPr algn="r"/>
            <a:r>
              <a:rPr lang="en-US" sz="825" dirty="0" smtClean="0">
                <a:solidFill>
                  <a:schemeClr val="bg1"/>
                </a:solidFill>
                <a:latin typeface="Helvetica Neue" charset="0"/>
                <a:ea typeface="Helvetica Neue" charset="0"/>
                <a:cs typeface="Helvetica Neue" charset="0"/>
              </a:rPr>
              <a:t>PORT HOUSTON: THE</a:t>
            </a:r>
            <a:r>
              <a:rPr lang="en-US" sz="825" baseline="0" dirty="0" smtClean="0">
                <a:solidFill>
                  <a:schemeClr val="bg1"/>
                </a:solidFill>
                <a:latin typeface="Helvetica Neue" charset="0"/>
                <a:ea typeface="Helvetica Neue" charset="0"/>
                <a:cs typeface="Helvetica Neue" charset="0"/>
              </a:rPr>
              <a:t> INTERNATIONAL PORT OF TEXAS</a:t>
            </a:r>
            <a:endParaRPr lang="en-US" sz="825"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b="1" dirty="0" smtClean="0"/>
              <a:t>RFP-848</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12341"/>
            <a:ext cx="6781045" cy="3970318"/>
          </a:xfrm>
          <a:prstGeom prst="rect">
            <a:avLst/>
          </a:prstGeom>
          <a:noFill/>
        </p:spPr>
        <p:txBody>
          <a:bodyPr wrap="square" rtlCol="0">
            <a:spAutoFit/>
          </a:bodyPr>
          <a:lstStyle/>
          <a:p>
            <a:pPr marL="342900" indent="-342900">
              <a:lnSpc>
                <a:spcPct val="200000"/>
              </a:lnSpc>
              <a:buFont typeface="+mj-lt"/>
              <a:buAutoNum type="arabicPeriod"/>
            </a:pPr>
            <a:r>
              <a:rPr lang="en-US" dirty="0" smtClean="0"/>
              <a:t>Introductions</a:t>
            </a:r>
          </a:p>
          <a:p>
            <a:pPr marL="342900" indent="-342900">
              <a:lnSpc>
                <a:spcPct val="200000"/>
              </a:lnSpc>
              <a:buFont typeface="+mj-lt"/>
              <a:buAutoNum type="arabicPeriod"/>
            </a:pPr>
            <a:r>
              <a:rPr lang="en-US" dirty="0" smtClean="0"/>
              <a:t>Procurement</a:t>
            </a:r>
          </a:p>
          <a:p>
            <a:pPr marL="342900" indent="-342900">
              <a:lnSpc>
                <a:spcPct val="200000"/>
              </a:lnSpc>
              <a:buFont typeface="+mj-lt"/>
              <a:buAutoNum type="arabicPeriod"/>
            </a:pPr>
            <a:r>
              <a:rPr lang="en-US" dirty="0" smtClean="0"/>
              <a:t>Small Business</a:t>
            </a:r>
            <a:endParaRPr lang="en-US" dirty="0" smtClean="0"/>
          </a:p>
          <a:p>
            <a:pPr marL="342900" indent="-342900">
              <a:lnSpc>
                <a:spcPct val="200000"/>
              </a:lnSpc>
              <a:buFont typeface="+mj-lt"/>
              <a:buAutoNum type="arabicPeriod"/>
            </a:pPr>
            <a:r>
              <a:rPr lang="en-US" dirty="0" smtClean="0"/>
              <a:t>Selection Criteria</a:t>
            </a:r>
          </a:p>
          <a:p>
            <a:pPr marL="342900" indent="-342900">
              <a:lnSpc>
                <a:spcPct val="200000"/>
              </a:lnSpc>
              <a:buFont typeface="+mj-lt"/>
              <a:buAutoNum type="arabicPeriod"/>
            </a:pPr>
            <a:r>
              <a:rPr lang="en-US" dirty="0" smtClean="0"/>
              <a:t>Scope of Services</a:t>
            </a:r>
          </a:p>
          <a:p>
            <a:pPr marL="342900" indent="-342900">
              <a:lnSpc>
                <a:spcPct val="200000"/>
              </a:lnSpc>
              <a:buFont typeface="+mj-lt"/>
              <a:buAutoNum type="arabicPeriod"/>
            </a:pPr>
            <a:r>
              <a:rPr lang="en-US" dirty="0" smtClean="0"/>
              <a:t>Questions</a:t>
            </a:r>
          </a:p>
          <a:p>
            <a:pPr marL="342900" indent="-342900">
              <a:buAutoNum type="arabicPeriod"/>
            </a:pPr>
            <a:endParaRPr lang="en-US" dirty="0" smtClean="0"/>
          </a:p>
          <a:p>
            <a:endParaRPr lang="en-US" dirty="0"/>
          </a:p>
        </p:txBody>
      </p:sp>
    </p:spTree>
    <p:extLst>
      <p:ext uri="{BB962C8B-B14F-4D97-AF65-F5344CB8AC3E}">
        <p14:creationId xmlns:p14="http://schemas.microsoft.com/office/powerpoint/2010/main" val="1951398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a:t>
            </a:r>
            <a:endParaRPr lang="en-US" sz="4000" b="1" dirty="0" smtClean="0"/>
          </a:p>
        </p:txBody>
      </p:sp>
      <p:sp>
        <p:nvSpPr>
          <p:cNvPr id="5" name="TextBox 4"/>
          <p:cNvSpPr txBox="1"/>
          <p:nvPr/>
        </p:nvSpPr>
        <p:spPr>
          <a:xfrm>
            <a:off x="688062" y="1475715"/>
            <a:ext cx="6781045" cy="3970318"/>
          </a:xfrm>
          <a:prstGeom prst="rect">
            <a:avLst/>
          </a:prstGeom>
          <a:noFill/>
        </p:spPr>
        <p:txBody>
          <a:bodyPr wrap="square" rtlCol="0">
            <a:spAutoFit/>
          </a:bodyPr>
          <a:lstStyle/>
          <a:p>
            <a:pPr>
              <a:lnSpc>
                <a:spcPct val="200000"/>
              </a:lnSpc>
            </a:pPr>
            <a:r>
              <a:rPr lang="en-US" b="1" dirty="0" smtClean="0"/>
              <a:t>PHA Personnel</a:t>
            </a:r>
          </a:p>
          <a:p>
            <a:pPr>
              <a:lnSpc>
                <a:spcPct val="200000"/>
              </a:lnSpc>
            </a:pPr>
            <a:r>
              <a:rPr lang="en-US" dirty="0" smtClean="0"/>
              <a:t>Bruce Birdwell – Director of Risk Management</a:t>
            </a:r>
            <a:endParaRPr lang="en-US" dirty="0" smtClean="0"/>
          </a:p>
          <a:p>
            <a:pPr>
              <a:lnSpc>
                <a:spcPct val="200000"/>
              </a:lnSpc>
            </a:pPr>
            <a:r>
              <a:rPr lang="en-US" dirty="0" smtClean="0"/>
              <a:t>Paulo Soares – Sr. Director of Maintenance</a:t>
            </a:r>
          </a:p>
          <a:p>
            <a:pPr>
              <a:lnSpc>
                <a:spcPct val="200000"/>
              </a:lnSpc>
            </a:pPr>
            <a:r>
              <a:rPr lang="en-US" dirty="0" smtClean="0"/>
              <a:t>Mike Gignac – </a:t>
            </a:r>
            <a:r>
              <a:rPr lang="en-US" dirty="0" smtClean="0"/>
              <a:t>Manager, </a:t>
            </a:r>
            <a:r>
              <a:rPr lang="en-US" dirty="0" smtClean="0"/>
              <a:t>Maintenance General Cargo</a:t>
            </a:r>
          </a:p>
          <a:p>
            <a:pPr>
              <a:lnSpc>
                <a:spcPct val="200000"/>
              </a:lnSpc>
            </a:pPr>
            <a:r>
              <a:rPr lang="en-US" dirty="0" smtClean="0"/>
              <a:t>Kasey Bryant – Safety Coordinator</a:t>
            </a:r>
            <a:endParaRPr lang="en-US" dirty="0" smtClean="0"/>
          </a:p>
          <a:p>
            <a:pPr>
              <a:lnSpc>
                <a:spcPct val="200000"/>
              </a:lnSpc>
            </a:pPr>
            <a:r>
              <a:rPr lang="en-US" dirty="0"/>
              <a:t>Yvette Camel-Smith – Director of Procurement</a:t>
            </a:r>
          </a:p>
          <a:p>
            <a:pPr>
              <a:lnSpc>
                <a:spcPct val="200000"/>
              </a:lnSpc>
            </a:pPr>
            <a:r>
              <a:rPr lang="en-US" dirty="0" smtClean="0"/>
              <a:t>Pedro Gonzales – Small Business Development </a:t>
            </a:r>
            <a:endParaRPr lang="en-US" dirty="0"/>
          </a:p>
        </p:txBody>
      </p:sp>
    </p:spTree>
    <p:extLst>
      <p:ext uri="{BB962C8B-B14F-4D97-AF65-F5344CB8AC3E}">
        <p14:creationId xmlns:p14="http://schemas.microsoft.com/office/powerpoint/2010/main" val="866710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4832092"/>
          </a:xfrm>
          <a:prstGeom prst="rect">
            <a:avLst/>
          </a:prstGeom>
          <a:noFill/>
        </p:spPr>
        <p:txBody>
          <a:bodyPr wrap="square" rtlCol="0">
            <a:spAutoFit/>
          </a:bodyPr>
          <a:lstStyle/>
          <a:p>
            <a:pPr>
              <a:lnSpc>
                <a:spcPct val="200000"/>
              </a:lnSpc>
            </a:pPr>
            <a:r>
              <a:rPr lang="en-US" sz="2800" b="1" dirty="0"/>
              <a:t>Procurement</a:t>
            </a:r>
          </a:p>
          <a:p>
            <a:pPr marL="285750" indent="-285750">
              <a:lnSpc>
                <a:spcPct val="150000"/>
              </a:lnSpc>
              <a:buFont typeface="Arial" panose="020B0604020202020204" pitchFamily="34" charset="0"/>
              <a:buChar char="•"/>
            </a:pPr>
            <a:r>
              <a:rPr lang="en-US" dirty="0" smtClean="0"/>
              <a:t>Request for Proposals (RFP) due September </a:t>
            </a:r>
            <a:r>
              <a:rPr lang="en-US" dirty="0" smtClean="0"/>
              <a:t>26</a:t>
            </a:r>
            <a:r>
              <a:rPr lang="en-US" dirty="0" smtClean="0"/>
              <a:t>, </a:t>
            </a:r>
            <a:r>
              <a:rPr lang="en-US" dirty="0" smtClean="0"/>
              <a:t>2018 no later than 11:00 A.M. </a:t>
            </a:r>
          </a:p>
          <a:p>
            <a:pPr marL="285750" indent="-285750">
              <a:lnSpc>
                <a:spcPct val="150000"/>
              </a:lnSpc>
              <a:buFont typeface="Arial" panose="020B0604020202020204" pitchFamily="34" charset="0"/>
              <a:buChar char="•"/>
            </a:pPr>
            <a:r>
              <a:rPr lang="en-US" dirty="0" smtClean="0"/>
              <a:t>One (1) original and five (5) hard copies packaged in one sealed envelope.</a:t>
            </a:r>
          </a:p>
          <a:p>
            <a:pPr marL="285750" indent="-285750">
              <a:lnSpc>
                <a:spcPct val="150000"/>
              </a:lnSpc>
              <a:buFont typeface="Arial" panose="020B0604020202020204" pitchFamily="34" charset="0"/>
              <a:buChar char="•"/>
            </a:pPr>
            <a:r>
              <a:rPr lang="en-US" dirty="0" smtClean="0"/>
              <a:t>Mail or Hand-delivery only (no electronic submittals) </a:t>
            </a:r>
          </a:p>
          <a:p>
            <a:pPr marL="285750" indent="-285750">
              <a:buFont typeface="Arial" panose="020B0604020202020204" pitchFamily="34" charset="0"/>
              <a:buChar char="•"/>
            </a:pPr>
            <a:endParaRPr lang="en-US" dirty="0"/>
          </a:p>
          <a:p>
            <a:r>
              <a:rPr lang="en-US" dirty="0" smtClean="0"/>
              <a:t>All responses to the RFP will be dated and the time received recorded upon receipt. PHA will not be responsible for late or incomplete responses due to mistakes or delays of the Respondent or carrier used by the Respondent or weather delays. A postmark is not sufficient. </a:t>
            </a:r>
          </a:p>
          <a:p>
            <a:endParaRPr lang="en-US" dirty="0" smtClean="0"/>
          </a:p>
          <a:p>
            <a:endParaRPr lang="en-US" b="1" dirty="0" smtClean="0"/>
          </a:p>
          <a:p>
            <a:r>
              <a:rPr lang="en-US" b="1" dirty="0" smtClean="0"/>
              <a:t>LATE SUBMITTALS WILL NOT BE EVALUATED. </a:t>
            </a:r>
            <a:endParaRPr lang="en-US" b="1" dirty="0"/>
          </a:p>
        </p:txBody>
      </p:sp>
    </p:spTree>
    <p:extLst>
      <p:ext uri="{BB962C8B-B14F-4D97-AF65-F5344CB8AC3E}">
        <p14:creationId xmlns:p14="http://schemas.microsoft.com/office/powerpoint/2010/main" val="5840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1" y="1475715"/>
            <a:ext cx="8102853" cy="1785104"/>
          </a:xfrm>
          <a:prstGeom prst="rect">
            <a:avLst/>
          </a:prstGeom>
          <a:noFill/>
        </p:spPr>
        <p:txBody>
          <a:bodyPr wrap="square" rtlCol="0">
            <a:spAutoFit/>
          </a:bodyPr>
          <a:lstStyle/>
          <a:p>
            <a:pPr>
              <a:lnSpc>
                <a:spcPct val="200000"/>
              </a:lnSpc>
            </a:pPr>
            <a:r>
              <a:rPr lang="en-US" sz="2800" b="1" dirty="0" smtClean="0"/>
              <a:t>Small Business </a:t>
            </a:r>
            <a:endParaRPr lang="en-US" sz="2800" b="1" dirty="0" smtClean="0"/>
          </a:p>
          <a:p>
            <a:endParaRPr lang="en-US" dirty="0" smtClean="0"/>
          </a:p>
          <a:p>
            <a:endParaRPr lang="en-US" b="1" dirty="0" smtClean="0"/>
          </a:p>
          <a:p>
            <a:r>
              <a:rPr lang="en-US" b="1" dirty="0" smtClean="0"/>
              <a:t> </a:t>
            </a:r>
            <a:endParaRPr lang="en-US" b="1" dirty="0"/>
          </a:p>
        </p:txBody>
      </p:sp>
    </p:spTree>
    <p:extLst>
      <p:ext uri="{BB962C8B-B14F-4D97-AF65-F5344CB8AC3E}">
        <p14:creationId xmlns:p14="http://schemas.microsoft.com/office/powerpoint/2010/main" val="3299375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 </a:t>
            </a:r>
            <a:r>
              <a:rPr lang="en-US" sz="3600" b="1" dirty="0" smtClean="0"/>
              <a:t>Selection Criteria</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6" name="TextBox 5"/>
          <p:cNvSpPr txBox="1"/>
          <p:nvPr/>
        </p:nvSpPr>
        <p:spPr>
          <a:xfrm>
            <a:off x="688062" y="1475715"/>
            <a:ext cx="8220548" cy="4524315"/>
          </a:xfrm>
          <a:prstGeom prst="rect">
            <a:avLst/>
          </a:prstGeom>
          <a:noFill/>
        </p:spPr>
        <p:txBody>
          <a:bodyPr wrap="square" rtlCol="0">
            <a:spAutoFit/>
          </a:bodyPr>
          <a:lstStyle/>
          <a:p>
            <a:pPr>
              <a:lnSpc>
                <a:spcPct val="200000"/>
              </a:lnSpc>
            </a:pPr>
            <a:r>
              <a:rPr lang="en-US" b="1" u="sng" dirty="0" smtClean="0"/>
              <a:t>Criteria</a:t>
            </a:r>
            <a:r>
              <a:rPr lang="en-US" b="1" dirty="0" smtClean="0"/>
              <a:t>						</a:t>
            </a:r>
            <a:r>
              <a:rPr lang="en-US" b="1" u="sng" dirty="0" smtClean="0"/>
              <a:t>Relative Weight</a:t>
            </a:r>
          </a:p>
          <a:p>
            <a:pPr>
              <a:lnSpc>
                <a:spcPct val="200000"/>
              </a:lnSpc>
            </a:pPr>
            <a:r>
              <a:rPr lang="en-US" dirty="0" smtClean="0"/>
              <a:t>Price						</a:t>
            </a:r>
            <a:r>
              <a:rPr lang="en-US" dirty="0" smtClean="0"/>
              <a:t>30</a:t>
            </a:r>
            <a:r>
              <a:rPr lang="en-US" dirty="0" smtClean="0"/>
              <a:t>%</a:t>
            </a:r>
            <a:endParaRPr lang="en-US" dirty="0" smtClean="0"/>
          </a:p>
          <a:p>
            <a:pPr>
              <a:lnSpc>
                <a:spcPct val="200000"/>
              </a:lnSpc>
            </a:pPr>
            <a:r>
              <a:rPr lang="en-US" dirty="0" smtClean="0"/>
              <a:t>Respondent					</a:t>
            </a:r>
            <a:r>
              <a:rPr lang="en-US" dirty="0" smtClean="0"/>
              <a:t>20</a:t>
            </a:r>
            <a:r>
              <a:rPr lang="en-US" dirty="0" smtClean="0"/>
              <a:t>%</a:t>
            </a:r>
          </a:p>
          <a:p>
            <a:pPr>
              <a:lnSpc>
                <a:spcPct val="200000"/>
              </a:lnSpc>
            </a:pPr>
            <a:r>
              <a:rPr lang="en-US" dirty="0" smtClean="0"/>
              <a:t>Benefit to Port Authority				</a:t>
            </a:r>
            <a:r>
              <a:rPr lang="en-US" dirty="0" smtClean="0"/>
              <a:t>25</a:t>
            </a:r>
            <a:r>
              <a:rPr lang="en-US" dirty="0" smtClean="0"/>
              <a:t>%</a:t>
            </a:r>
            <a:endParaRPr lang="en-US" dirty="0" smtClean="0"/>
          </a:p>
          <a:p>
            <a:pPr>
              <a:lnSpc>
                <a:spcPct val="200000"/>
              </a:lnSpc>
            </a:pPr>
            <a:r>
              <a:rPr lang="en-US" dirty="0" smtClean="0"/>
              <a:t>Overall Compliance with Port Authority Policies 	</a:t>
            </a:r>
            <a:r>
              <a:rPr lang="en-US" dirty="0" smtClean="0"/>
              <a:t>10%</a:t>
            </a:r>
            <a:endParaRPr lang="en-US" dirty="0" smtClean="0"/>
          </a:p>
          <a:p>
            <a:pPr>
              <a:lnSpc>
                <a:spcPct val="200000"/>
              </a:lnSpc>
            </a:pPr>
            <a:r>
              <a:rPr lang="en-US" dirty="0" smtClean="0"/>
              <a:t>Small Business					12%</a:t>
            </a:r>
          </a:p>
          <a:p>
            <a:pPr>
              <a:lnSpc>
                <a:spcPct val="200000"/>
              </a:lnSpc>
            </a:pPr>
            <a:r>
              <a:rPr lang="en-US" dirty="0" smtClean="0"/>
              <a:t>Local </a:t>
            </a:r>
            <a:r>
              <a:rPr lang="en-US" dirty="0" smtClean="0"/>
              <a:t>Business 					3%</a:t>
            </a:r>
          </a:p>
          <a:p>
            <a:pPr>
              <a:lnSpc>
                <a:spcPct val="200000"/>
              </a:lnSpc>
            </a:pPr>
            <a:endParaRPr lang="en-US" dirty="0"/>
          </a:p>
        </p:txBody>
      </p:sp>
    </p:spTree>
    <p:extLst>
      <p:ext uri="{BB962C8B-B14F-4D97-AF65-F5344CB8AC3E}">
        <p14:creationId xmlns:p14="http://schemas.microsoft.com/office/powerpoint/2010/main" val="3503574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417095" y="1475715"/>
            <a:ext cx="8293767" cy="5078313"/>
          </a:xfrm>
          <a:prstGeom prst="rect">
            <a:avLst/>
          </a:prstGeom>
          <a:noFill/>
        </p:spPr>
        <p:txBody>
          <a:bodyPr wrap="square" rtlCol="0">
            <a:spAutoFit/>
          </a:bodyPr>
          <a:lstStyle/>
          <a:p>
            <a:r>
              <a:rPr lang="en-US" dirty="0"/>
              <a:t>The Port Authority seeks a service provider that can provide miscellaneous safety </a:t>
            </a:r>
            <a:r>
              <a:rPr lang="en-US" dirty="0" smtClean="0"/>
              <a:t>equipment </a:t>
            </a:r>
            <a:r>
              <a:rPr lang="en-US" dirty="0" err="1" smtClean="0"/>
              <a:t>portwide</a:t>
            </a:r>
            <a:r>
              <a:rPr lang="en-US" dirty="0"/>
              <a:t>, which includes vendor inventory/managed systems for </a:t>
            </a:r>
            <a:r>
              <a:rPr lang="en-US" dirty="0" err="1"/>
              <a:t>Barbours</a:t>
            </a:r>
            <a:r>
              <a:rPr lang="en-US" dirty="0"/>
              <a:t> Cut Terminal, </a:t>
            </a:r>
            <a:r>
              <a:rPr lang="en-US" dirty="0" smtClean="0"/>
              <a:t>Bayport Container </a:t>
            </a:r>
            <a:r>
              <a:rPr lang="en-US" dirty="0"/>
              <a:t>Terminal, and Turning Basin Terminal</a:t>
            </a:r>
            <a:r>
              <a:rPr lang="en-US" dirty="0" smtClean="0"/>
              <a:t>.</a:t>
            </a:r>
          </a:p>
          <a:p>
            <a:endParaRPr lang="en-US" dirty="0"/>
          </a:p>
          <a:p>
            <a:r>
              <a:rPr lang="en-US" dirty="0" smtClean="0"/>
              <a:t>High frequency use:</a:t>
            </a:r>
          </a:p>
          <a:p>
            <a:pPr marL="285750" indent="-285750">
              <a:buFont typeface="Arial" panose="020B0604020202020204" pitchFamily="34" charset="0"/>
              <a:buChar char="•"/>
            </a:pPr>
            <a:r>
              <a:rPr lang="en-US" dirty="0" smtClean="0"/>
              <a:t>Gloves</a:t>
            </a:r>
          </a:p>
          <a:p>
            <a:pPr marL="285750" indent="-285750">
              <a:buFont typeface="Arial" panose="020B0604020202020204" pitchFamily="34" charset="0"/>
              <a:buChar char="•"/>
            </a:pPr>
            <a:r>
              <a:rPr lang="en-US" dirty="0" smtClean="0"/>
              <a:t>Head and face protection</a:t>
            </a:r>
          </a:p>
          <a:p>
            <a:pPr marL="285750" indent="-285750">
              <a:buFont typeface="Arial" panose="020B0604020202020204" pitchFamily="34" charset="0"/>
              <a:buChar char="•"/>
            </a:pPr>
            <a:r>
              <a:rPr lang="en-US" dirty="0" smtClean="0"/>
              <a:t>Protective clothing</a:t>
            </a:r>
          </a:p>
          <a:p>
            <a:pPr marL="285750" indent="-285750">
              <a:buFont typeface="Arial" panose="020B0604020202020204" pitchFamily="34" charset="0"/>
              <a:buChar char="•"/>
            </a:pPr>
            <a:r>
              <a:rPr lang="en-US" dirty="0" smtClean="0"/>
              <a:t>Eye protection</a:t>
            </a:r>
          </a:p>
          <a:p>
            <a:pPr marL="285750" indent="-285750">
              <a:buFont typeface="Arial" panose="020B0604020202020204" pitchFamily="34" charset="0"/>
              <a:buChar char="•"/>
            </a:pPr>
            <a:r>
              <a:rPr lang="en-US" dirty="0" smtClean="0"/>
              <a:t>Other misc. items</a:t>
            </a:r>
          </a:p>
          <a:p>
            <a:pPr marL="285750" indent="-285750">
              <a:buFont typeface="Arial" panose="020B0604020202020204" pitchFamily="34" charset="0"/>
              <a:buChar char="•"/>
            </a:pPr>
            <a:r>
              <a:rPr lang="en-US" dirty="0" smtClean="0"/>
              <a:t>Approx. over 200 different items utilized </a:t>
            </a:r>
            <a:endParaRPr lang="en-US" dirty="0" smtClean="0"/>
          </a:p>
          <a:p>
            <a:endParaRPr lang="en-US" dirty="0" smtClean="0"/>
          </a:p>
          <a:p>
            <a:r>
              <a:rPr lang="en-US" dirty="0"/>
              <a:t>Objective: </a:t>
            </a:r>
          </a:p>
          <a:p>
            <a:pPr marL="285750" indent="-285750">
              <a:buFont typeface="Arial" panose="020B0604020202020204" pitchFamily="34" charset="0"/>
              <a:buChar char="•"/>
            </a:pPr>
            <a:r>
              <a:rPr lang="en-US" dirty="0"/>
              <a:t>Track “who” is utilizing the PPE</a:t>
            </a:r>
          </a:p>
          <a:p>
            <a:pPr marL="285750" indent="-285750">
              <a:buFont typeface="Arial" panose="020B0604020202020204" pitchFamily="34" charset="0"/>
              <a:buChar char="•"/>
            </a:pPr>
            <a:r>
              <a:rPr lang="en-US" dirty="0"/>
              <a:t>Track “what” is being obtained</a:t>
            </a:r>
          </a:p>
          <a:p>
            <a:pPr marL="285750" indent="-285750">
              <a:buFont typeface="Arial" panose="020B0604020202020204" pitchFamily="34" charset="0"/>
              <a:buChar char="•"/>
            </a:pPr>
            <a:r>
              <a:rPr lang="en-US" dirty="0"/>
              <a:t>Obtain more cost efficient means of procuring goods</a:t>
            </a:r>
          </a:p>
          <a:p>
            <a:endParaRPr lang="en-US" dirty="0" smtClean="0"/>
          </a:p>
        </p:txBody>
      </p:sp>
    </p:spTree>
    <p:extLst>
      <p:ext uri="{BB962C8B-B14F-4D97-AF65-F5344CB8AC3E}">
        <p14:creationId xmlns:p14="http://schemas.microsoft.com/office/powerpoint/2010/main" val="345847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8062" y="298713"/>
            <a:ext cx="7402785" cy="799853"/>
          </a:xfrm>
        </p:spPr>
        <p:txBody>
          <a:bodyPr>
            <a:noAutofit/>
          </a:bodyPr>
          <a:lstStyle/>
          <a:p>
            <a:r>
              <a:rPr lang="en-US" sz="3600" dirty="0" smtClean="0"/>
              <a:t>RFP-848 </a:t>
            </a:r>
            <a:r>
              <a:rPr lang="en-US" sz="3600" b="1" dirty="0" smtClean="0"/>
              <a:t>Scope of Services</a:t>
            </a:r>
            <a:endParaRPr lang="en-US" sz="4000" b="1" dirty="0" smtClean="0"/>
          </a:p>
        </p:txBody>
      </p:sp>
      <p:sp>
        <p:nvSpPr>
          <p:cNvPr id="21" name="TextBox 20"/>
          <p:cNvSpPr txBox="1"/>
          <p:nvPr/>
        </p:nvSpPr>
        <p:spPr>
          <a:xfrm>
            <a:off x="304376" y="2635063"/>
            <a:ext cx="1902974" cy="307777"/>
          </a:xfrm>
          <a:prstGeom prst="rect">
            <a:avLst/>
          </a:prstGeom>
          <a:noFill/>
        </p:spPr>
        <p:txBody>
          <a:bodyPr wrap="square" rtlCol="0">
            <a:spAutoFit/>
          </a:bodyPr>
          <a:lstStyle/>
          <a:p>
            <a:r>
              <a:rPr lang="en-US" sz="1400" b="1" dirty="0" smtClean="0">
                <a:solidFill>
                  <a:schemeClr val="bg1"/>
                </a:solidFill>
              </a:rPr>
              <a:t>Turning Basin</a:t>
            </a:r>
            <a:endParaRPr lang="en-US" sz="1400" b="1" dirty="0">
              <a:solidFill>
                <a:schemeClr val="bg1"/>
              </a:solidFill>
            </a:endParaRPr>
          </a:p>
        </p:txBody>
      </p:sp>
      <p:sp>
        <p:nvSpPr>
          <p:cNvPr id="5" name="TextBox 4"/>
          <p:cNvSpPr txBox="1"/>
          <p:nvPr/>
        </p:nvSpPr>
        <p:spPr>
          <a:xfrm>
            <a:off x="688062" y="1475715"/>
            <a:ext cx="7804088" cy="4524315"/>
          </a:xfrm>
          <a:prstGeom prst="rect">
            <a:avLst/>
          </a:prstGeom>
          <a:noFill/>
        </p:spPr>
        <p:txBody>
          <a:bodyPr wrap="square" rtlCol="0">
            <a:spAutoFit/>
          </a:bodyPr>
          <a:lstStyle/>
          <a:p>
            <a:endParaRPr lang="en-US" dirty="0"/>
          </a:p>
          <a:p>
            <a:r>
              <a:rPr lang="en-US" u="sng" dirty="0" err="1"/>
              <a:t>Barbours</a:t>
            </a:r>
            <a:r>
              <a:rPr lang="en-US" u="sng" dirty="0"/>
              <a:t> Cut Terminal and Bayport Container Terminal</a:t>
            </a:r>
            <a:r>
              <a:rPr lang="en-US" dirty="0"/>
              <a:t>:</a:t>
            </a:r>
          </a:p>
          <a:p>
            <a:pPr marL="285750" indent="-285750">
              <a:buFont typeface="Arial" panose="020B0604020202020204" pitchFamily="34" charset="0"/>
              <a:buChar char="•"/>
            </a:pPr>
            <a:r>
              <a:rPr lang="en-US" dirty="0"/>
              <a:t>24/7 operations</a:t>
            </a:r>
          </a:p>
          <a:p>
            <a:pPr marL="285750" indent="-285750">
              <a:buFont typeface="Arial" panose="020B0604020202020204" pitchFamily="34" charset="0"/>
              <a:buChar char="•"/>
            </a:pPr>
            <a:r>
              <a:rPr lang="en-US" dirty="0"/>
              <a:t>Approx. 100 employees/terminal</a:t>
            </a:r>
          </a:p>
          <a:p>
            <a:pPr marL="285750" indent="-285750">
              <a:buFont typeface="Arial" panose="020B0604020202020204" pitchFamily="34" charset="0"/>
              <a:buChar char="•"/>
            </a:pPr>
            <a:r>
              <a:rPr lang="en-US" dirty="0"/>
              <a:t>No inventory management system </a:t>
            </a:r>
          </a:p>
          <a:p>
            <a:endParaRPr lang="en-US" u="sng" dirty="0" smtClean="0"/>
          </a:p>
          <a:p>
            <a:r>
              <a:rPr lang="en-US" u="sng" dirty="0" smtClean="0"/>
              <a:t>Turning Basin Terminal</a:t>
            </a:r>
            <a:r>
              <a:rPr lang="en-US" dirty="0" smtClean="0"/>
              <a:t>:</a:t>
            </a:r>
          </a:p>
          <a:p>
            <a:pPr marL="285750" indent="-285750">
              <a:buFont typeface="Arial" panose="020B0604020202020204" pitchFamily="34" charset="0"/>
              <a:buChar char="•"/>
            </a:pPr>
            <a:r>
              <a:rPr lang="en-US" dirty="0" smtClean="0"/>
              <a:t>8 or 9-hour shifts</a:t>
            </a:r>
          </a:p>
          <a:p>
            <a:pPr marL="285750" indent="-285750">
              <a:buFont typeface="Arial" panose="020B0604020202020204" pitchFamily="34" charset="0"/>
              <a:buChar char="•"/>
            </a:pPr>
            <a:r>
              <a:rPr lang="en-US" dirty="0" smtClean="0"/>
              <a:t>Approx. 80 employees</a:t>
            </a:r>
          </a:p>
          <a:p>
            <a:pPr marL="285750" indent="-285750">
              <a:buFont typeface="Arial" panose="020B0604020202020204" pitchFamily="34" charset="0"/>
              <a:buChar char="•"/>
            </a:pPr>
            <a:r>
              <a:rPr lang="en-US" dirty="0" smtClean="0"/>
              <a:t>Manual inventory management system</a:t>
            </a:r>
          </a:p>
          <a:p>
            <a:endParaRPr lang="en-US" dirty="0" smtClean="0"/>
          </a:p>
          <a:p>
            <a:r>
              <a:rPr lang="en-US" dirty="0"/>
              <a:t>PHA is exploring the following options:</a:t>
            </a:r>
          </a:p>
          <a:p>
            <a:pPr marL="285750" indent="-285750">
              <a:buFont typeface="Arial" panose="020B0604020202020204" pitchFamily="34" charset="0"/>
              <a:buChar char="•"/>
            </a:pPr>
            <a:r>
              <a:rPr lang="en-US" dirty="0"/>
              <a:t>Vending machines (5)</a:t>
            </a:r>
          </a:p>
          <a:p>
            <a:pPr marL="285750" indent="-285750">
              <a:buFont typeface="Arial" panose="020B0604020202020204" pitchFamily="34" charset="0"/>
              <a:buChar char="•"/>
            </a:pPr>
            <a:r>
              <a:rPr lang="en-US" dirty="0"/>
              <a:t>Vendor-Managed Inventory (VMI) (all 3 terminals)</a:t>
            </a:r>
          </a:p>
          <a:p>
            <a:pPr marL="285750" indent="-285750">
              <a:buFont typeface="Arial" panose="020B0604020202020204" pitchFamily="34" charset="0"/>
              <a:buChar char="•"/>
            </a:pPr>
            <a:endParaRPr lang="en-US" dirty="0"/>
          </a:p>
          <a:p>
            <a:r>
              <a:rPr lang="en-US" dirty="0" smtClean="0"/>
              <a:t>This is a divisible proposal.  Vendors may propose on one or both options.</a:t>
            </a:r>
            <a:endParaRPr lang="en-US" dirty="0"/>
          </a:p>
        </p:txBody>
      </p:sp>
    </p:spTree>
    <p:extLst>
      <p:ext uri="{BB962C8B-B14F-4D97-AF65-F5344CB8AC3E}">
        <p14:creationId xmlns:p14="http://schemas.microsoft.com/office/powerpoint/2010/main" val="332647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8F300395702A48A71B8206F55E594D" ma:contentTypeVersion="0" ma:contentTypeDescription="Create a new document." ma:contentTypeScope="" ma:versionID="57b16adc5b973722a4d7a264afa22d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072EE7-A7B7-4AC6-895B-783E4B183DB3}">
  <ds:schemaRef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A277034D-EA72-4390-BF7A-65DD3A674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FD21BA8-19D4-4157-851F-19DAA527B2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25721</TotalTime>
  <Words>651</Words>
  <Application>Microsoft Office PowerPoint</Application>
  <PresentationFormat>On-screen Show (4:3)</PresentationFormat>
  <Paragraphs>116</Paragraphs>
  <Slides>11</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Helvetica Neue</vt:lpstr>
      <vt:lpstr>Helvetica Neue Condensed</vt:lpstr>
      <vt:lpstr>4_Office Theme</vt:lpstr>
      <vt:lpstr>PowerPoint Presentation</vt:lpstr>
      <vt:lpstr>PowerPoint Presentation</vt:lpstr>
      <vt:lpstr>RFP-848</vt:lpstr>
      <vt:lpstr>RFP-848</vt:lpstr>
      <vt:lpstr>RFP-848</vt:lpstr>
      <vt:lpstr>RFP-848</vt:lpstr>
      <vt:lpstr>RFP-848 Selection Criteria</vt:lpstr>
      <vt:lpstr>RFP-848 Scope of Services</vt:lpstr>
      <vt:lpstr>RFP-848 Scope of Services</vt:lpstr>
      <vt:lpstr>RFP-848 Scope of Services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Tanika Chukwumerije</cp:lastModifiedBy>
  <cp:revision>125</cp:revision>
  <cp:lastPrinted>2016-11-28T22:29:29Z</cp:lastPrinted>
  <dcterms:created xsi:type="dcterms:W3CDTF">2016-11-28T16:12:23Z</dcterms:created>
  <dcterms:modified xsi:type="dcterms:W3CDTF">2018-09-10T13:22:52Z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0x0101002E8F300395702A48A71B8206F55E594D</vt:lpwstr>
  </property>
  <property fmtid="{D5CDD505-2E9C-101B-9397-08002B2CF9AE}" pid="3" name="GS_AddingInProgress">
    <vt:lpwstr>True</vt:lpwstr>
  </property>
</Properties>
</file>