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notesMasterIdLst>
    <p:notesMasterId r:id="rId22"/>
  </p:notesMasterIdLst>
  <p:sldIdLst>
    <p:sldId id="271" r:id="rId5"/>
    <p:sldId id="272" r:id="rId6"/>
    <p:sldId id="290" r:id="rId7"/>
    <p:sldId id="284" r:id="rId8"/>
    <p:sldId id="285" r:id="rId9"/>
    <p:sldId id="286" r:id="rId10"/>
    <p:sldId id="287" r:id="rId11"/>
    <p:sldId id="296" r:id="rId12"/>
    <p:sldId id="293" r:id="rId13"/>
    <p:sldId id="297" r:id="rId14"/>
    <p:sldId id="298" r:id="rId15"/>
    <p:sldId id="292" r:id="rId16"/>
    <p:sldId id="300" r:id="rId17"/>
    <p:sldId id="289" r:id="rId18"/>
    <p:sldId id="299" r:id="rId19"/>
    <p:sldId id="294" r:id="rId20"/>
    <p:sldId id="28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94709"/>
  </p:normalViewPr>
  <p:slideViewPr>
    <p:cSldViewPr snapToGrid="0" snapToObjects="1">
      <p:cViewPr varScale="1">
        <p:scale>
          <a:sx n="60" d="100"/>
          <a:sy n="60" d="100"/>
        </p:scale>
        <p:origin x="1218" y="66"/>
      </p:cViewPr>
      <p:guideLst>
        <p:guide orient="horz" pos="2160"/>
        <p:guide pos="2880"/>
      </p:guideLst>
    </p:cSldViewPr>
  </p:slideViewPr>
  <p:notesTextViewPr>
    <p:cViewPr>
      <p:scale>
        <a:sx n="1" d="1"/>
        <a:sy n="1" d="1"/>
      </p:scale>
      <p:origin x="0" y="0"/>
    </p:cViewPr>
  </p:notesTextViewPr>
  <p:sorterViewPr>
    <p:cViewPr>
      <p:scale>
        <a:sx n="100" d="100"/>
        <a:sy n="100" d="100"/>
      </p:scale>
      <p:origin x="0" y="-876"/>
    </p:cViewPr>
  </p:sorter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8/22/2018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3</a:t>
            </a:fld>
            <a:endParaRPr lang="en-US" dirty="0"/>
          </a:p>
        </p:txBody>
      </p:sp>
    </p:spTree>
    <p:extLst>
      <p:ext uri="{BB962C8B-B14F-4D97-AF65-F5344CB8AC3E}">
        <p14:creationId xmlns:p14="http://schemas.microsoft.com/office/powerpoint/2010/main" val="3695277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12</a:t>
            </a:fld>
            <a:endParaRPr lang="en-US" dirty="0"/>
          </a:p>
        </p:txBody>
      </p:sp>
    </p:spTree>
    <p:extLst>
      <p:ext uri="{BB962C8B-B14F-4D97-AF65-F5344CB8AC3E}">
        <p14:creationId xmlns:p14="http://schemas.microsoft.com/office/powerpoint/2010/main" val="307661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13</a:t>
            </a:fld>
            <a:endParaRPr lang="en-US" dirty="0"/>
          </a:p>
        </p:txBody>
      </p:sp>
    </p:spTree>
    <p:extLst>
      <p:ext uri="{BB962C8B-B14F-4D97-AF65-F5344CB8AC3E}">
        <p14:creationId xmlns:p14="http://schemas.microsoft.com/office/powerpoint/2010/main" val="107987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14</a:t>
            </a:fld>
            <a:endParaRPr lang="en-US" dirty="0"/>
          </a:p>
        </p:txBody>
      </p:sp>
    </p:spTree>
    <p:extLst>
      <p:ext uri="{BB962C8B-B14F-4D97-AF65-F5344CB8AC3E}">
        <p14:creationId xmlns:p14="http://schemas.microsoft.com/office/powerpoint/2010/main" val="373180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15</a:t>
            </a:fld>
            <a:endParaRPr lang="en-US" dirty="0"/>
          </a:p>
        </p:txBody>
      </p:sp>
    </p:spTree>
    <p:extLst>
      <p:ext uri="{BB962C8B-B14F-4D97-AF65-F5344CB8AC3E}">
        <p14:creationId xmlns:p14="http://schemas.microsoft.com/office/powerpoint/2010/main" val="82182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16</a:t>
            </a:fld>
            <a:endParaRPr lang="en-US" dirty="0"/>
          </a:p>
        </p:txBody>
      </p:sp>
    </p:spTree>
    <p:extLst>
      <p:ext uri="{BB962C8B-B14F-4D97-AF65-F5344CB8AC3E}">
        <p14:creationId xmlns:p14="http://schemas.microsoft.com/office/powerpoint/2010/main" val="396595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4</a:t>
            </a:fld>
            <a:endParaRPr lang="en-US" dirty="0"/>
          </a:p>
        </p:txBody>
      </p:sp>
    </p:spTree>
    <p:extLst>
      <p:ext uri="{BB962C8B-B14F-4D97-AF65-F5344CB8AC3E}">
        <p14:creationId xmlns:p14="http://schemas.microsoft.com/office/powerpoint/2010/main" val="424172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r>
              <a:rPr lang="en-US" sz="1800" b="1" dirty="0"/>
              <a:t>The Port of Houston Authority operates two Container Terminals and leases 6 general cargo facilities.  </a:t>
            </a:r>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5</a:t>
            </a:fld>
            <a:endParaRPr lang="en-US" dirty="0"/>
          </a:p>
        </p:txBody>
      </p:sp>
    </p:spTree>
    <p:extLst>
      <p:ext uri="{BB962C8B-B14F-4D97-AF65-F5344CB8AC3E}">
        <p14:creationId xmlns:p14="http://schemas.microsoft.com/office/powerpoint/2010/main" val="195876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SzPct val="110000"/>
            </a:pPr>
            <a:r>
              <a:rPr lang="en-US" sz="1800" b="1" dirty="0" smtClean="0"/>
              <a:t>There are five criteria</a:t>
            </a:r>
            <a:r>
              <a:rPr lang="en-US" sz="1800" b="1" baseline="0" dirty="0" smtClean="0"/>
              <a:t> used to evaluate proposals.  The total price proposed on the tasks shown on the Price Exhibit will be calculated based on a standard formula.   The Respondent category refers to the quality of the respondent’s services; past performance in the industry; qualifications and experience of personnel; availability of resources, etc. Benefit to Port Authority refers to the extent to which the proposed service options and solutions meet our needs.  Overall Compliance  is the full completion of the proposal response form and submission of required items.    Three (3) points will be given to a vendor who is certified by the City of Houston’s Hire Houston First (HHF) program and whose price is within 3 percent of the lowest price proposed.  </a:t>
            </a: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6</a:t>
            </a:fld>
            <a:endParaRPr lang="en-US" dirty="0"/>
          </a:p>
        </p:txBody>
      </p:sp>
    </p:spTree>
    <p:extLst>
      <p:ext uri="{BB962C8B-B14F-4D97-AF65-F5344CB8AC3E}">
        <p14:creationId xmlns:p14="http://schemas.microsoft.com/office/powerpoint/2010/main" val="320683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7</a:t>
            </a:fld>
            <a:endParaRPr lang="en-US" dirty="0"/>
          </a:p>
        </p:txBody>
      </p:sp>
    </p:spTree>
    <p:extLst>
      <p:ext uri="{BB962C8B-B14F-4D97-AF65-F5344CB8AC3E}">
        <p14:creationId xmlns:p14="http://schemas.microsoft.com/office/powerpoint/2010/main" val="186391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8</a:t>
            </a:fld>
            <a:endParaRPr lang="en-US" dirty="0"/>
          </a:p>
        </p:txBody>
      </p:sp>
    </p:spTree>
    <p:extLst>
      <p:ext uri="{BB962C8B-B14F-4D97-AF65-F5344CB8AC3E}">
        <p14:creationId xmlns:p14="http://schemas.microsoft.com/office/powerpoint/2010/main" val="36730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9</a:t>
            </a:fld>
            <a:endParaRPr lang="en-US" dirty="0"/>
          </a:p>
        </p:txBody>
      </p:sp>
    </p:spTree>
    <p:extLst>
      <p:ext uri="{BB962C8B-B14F-4D97-AF65-F5344CB8AC3E}">
        <p14:creationId xmlns:p14="http://schemas.microsoft.com/office/powerpoint/2010/main" val="339237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10</a:t>
            </a:fld>
            <a:endParaRPr lang="en-US" dirty="0"/>
          </a:p>
        </p:txBody>
      </p:sp>
    </p:spTree>
    <p:extLst>
      <p:ext uri="{BB962C8B-B14F-4D97-AF65-F5344CB8AC3E}">
        <p14:creationId xmlns:p14="http://schemas.microsoft.com/office/powerpoint/2010/main" val="203294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11</a:t>
            </a:fld>
            <a:endParaRPr lang="en-US" dirty="0"/>
          </a:p>
        </p:txBody>
      </p:sp>
    </p:spTree>
    <p:extLst>
      <p:ext uri="{BB962C8B-B14F-4D97-AF65-F5344CB8AC3E}">
        <p14:creationId xmlns:p14="http://schemas.microsoft.com/office/powerpoint/2010/main" val="302108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53583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414994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8/22/2018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
        <p:nvSpPr>
          <p:cNvPr id="9" name="TextBox 8"/>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42987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8/22/2018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
        <p:nvSpPr>
          <p:cNvPr id="6" name="TextBox 5"/>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729625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399691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921" y="385396"/>
            <a:ext cx="2219775" cy="2104586"/>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472449" y="2880256"/>
            <a:ext cx="8148917" cy="738664"/>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REQUEST FOR PROPOSAL FOR PROFESSIONAL SERVICES TO CONDUCT A MARKET DEMAND STUDY AND BUSINESS CASE ANALYSIS FOR REDUCTION OF EMISSIONS THROUGH INTERMODAL OPPORTUNITIES AND INCENTIVES</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 </a:t>
            </a:r>
            <a:r>
              <a:rPr lang="en-US" sz="2400" b="1" dirty="0" smtClean="0"/>
              <a:t>(Cont’d.)</a:t>
            </a:r>
          </a:p>
        </p:txBody>
      </p:sp>
      <p:sp>
        <p:nvSpPr>
          <p:cNvPr id="21" name="TextBox 20"/>
          <p:cNvSpPr txBox="1"/>
          <p:nvPr/>
        </p:nvSpPr>
        <p:spPr>
          <a:xfrm>
            <a:off x="485922" y="1205120"/>
            <a:ext cx="8513699" cy="5616922"/>
          </a:xfrm>
          <a:prstGeom prst="rect">
            <a:avLst/>
          </a:prstGeom>
          <a:noFill/>
        </p:spPr>
        <p:txBody>
          <a:bodyPr wrap="square" rtlCol="0">
            <a:spAutoFit/>
          </a:bodyPr>
          <a:lstStyle/>
          <a:p>
            <a:r>
              <a:rPr lang="en-AU" dirty="0"/>
              <a:t>The Consultant must note the following: </a:t>
            </a:r>
            <a:endParaRPr lang="en-US" dirty="0"/>
          </a:p>
          <a:p>
            <a:pPr lvl="0"/>
            <a:r>
              <a:rPr lang="en-AU" dirty="0"/>
              <a:t> </a:t>
            </a:r>
            <a:endParaRPr lang="en-US" dirty="0"/>
          </a:p>
          <a:p>
            <a:pPr lvl="0"/>
            <a:r>
              <a:rPr lang="en-AU" dirty="0"/>
              <a:t>It is anticipated that the recommendations for each identified project opportunity includes the following: </a:t>
            </a:r>
            <a:endParaRPr lang="en-US" dirty="0"/>
          </a:p>
          <a:p>
            <a:pPr marL="285750" lvl="0" indent="-285750">
              <a:buFont typeface="Arial" panose="020B0604020202020204" pitchFamily="34" charset="0"/>
              <a:buChar char="•"/>
            </a:pPr>
            <a:r>
              <a:rPr lang="en-US" dirty="0"/>
              <a:t>An estimate of the likely costs of implementing the identified options, including any start-up investments and on-going costs (both short term and sustained) for the agreed options for both the Port Authority and other parties that would implement / operate the option, and for the users affected. </a:t>
            </a:r>
          </a:p>
          <a:p>
            <a:r>
              <a:rPr lang="en-US" dirty="0"/>
              <a:t> </a:t>
            </a:r>
          </a:p>
          <a:p>
            <a:pPr marL="285750" lvl="0" indent="-285750">
              <a:buFont typeface="Arial" panose="020B0604020202020204" pitchFamily="34" charset="0"/>
              <a:buChar char="•"/>
            </a:pPr>
            <a:r>
              <a:rPr lang="en-NZ" dirty="0"/>
              <a:t>An estimate of the likely benefits of the agreed options, in terms of reduced emissions, economic cost savings or other benefits (such as safety improvements) that could be expected from each option. It is expected that emissions reductions would be shown by the combination of an emissions change and a health effects model. Unless otherwise agreed, all results from modelling should be directly comparable across all options evaluated.</a:t>
            </a:r>
            <a:endParaRPr lang="en-US" dirty="0"/>
          </a:p>
          <a:p>
            <a:r>
              <a:rPr lang="en-NZ" dirty="0"/>
              <a:t> </a:t>
            </a:r>
            <a:endParaRPr lang="en-US" dirty="0"/>
          </a:p>
          <a:p>
            <a:pPr marL="285750" lvl="0" indent="-285750">
              <a:buFont typeface="Arial" panose="020B0604020202020204" pitchFamily="34" charset="0"/>
              <a:buChar char="•"/>
            </a:pPr>
            <a:r>
              <a:rPr lang="en-NZ" dirty="0"/>
              <a:t>A summary of concerns or comments about establishing incentive programs from the beneficial cargo owners/third party logistics companies that move significant amounts of cargo through the Port Authority terminals </a:t>
            </a:r>
            <a:endParaRPr lang="en-US" dirty="0"/>
          </a:p>
          <a:p>
            <a:r>
              <a:rPr lang="en-NZ" sz="1700" dirty="0"/>
              <a:t> </a:t>
            </a:r>
            <a:endParaRPr lang="en-US" sz="1700" dirty="0"/>
          </a:p>
        </p:txBody>
      </p:sp>
    </p:spTree>
    <p:extLst>
      <p:ext uri="{BB962C8B-B14F-4D97-AF65-F5344CB8AC3E}">
        <p14:creationId xmlns:p14="http://schemas.microsoft.com/office/powerpoint/2010/main" val="3247866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 </a:t>
            </a:r>
            <a:r>
              <a:rPr lang="en-US" sz="2400" b="1" dirty="0" smtClean="0"/>
              <a:t>(Cont’d.)</a:t>
            </a:r>
          </a:p>
        </p:txBody>
      </p:sp>
      <p:sp>
        <p:nvSpPr>
          <p:cNvPr id="21" name="TextBox 20"/>
          <p:cNvSpPr txBox="1"/>
          <p:nvPr/>
        </p:nvSpPr>
        <p:spPr>
          <a:xfrm>
            <a:off x="557873" y="1431457"/>
            <a:ext cx="8513699" cy="3416320"/>
          </a:xfrm>
          <a:prstGeom prst="rect">
            <a:avLst/>
          </a:prstGeom>
          <a:noFill/>
        </p:spPr>
        <p:txBody>
          <a:bodyPr wrap="square" rtlCol="0">
            <a:spAutoFit/>
          </a:bodyPr>
          <a:lstStyle/>
          <a:p>
            <a:r>
              <a:rPr lang="en-AU" dirty="0"/>
              <a:t>The Consultant must note the following: </a:t>
            </a:r>
            <a:endParaRPr lang="en-US" dirty="0"/>
          </a:p>
          <a:p>
            <a:pPr lvl="0"/>
            <a:r>
              <a:rPr lang="en-AU" dirty="0" smtClean="0"/>
              <a:t> </a:t>
            </a:r>
            <a:endParaRPr lang="en-US" dirty="0"/>
          </a:p>
          <a:p>
            <a:pPr lvl="0"/>
            <a:r>
              <a:rPr lang="en-AU" dirty="0"/>
              <a:t>The five areas of investigation are not equal in terms of their potential to reduce emissions as well as their economic value potential, and also vary greatly in terms of operational complexity.  Consultants are expected to allocate their time and resources to each area according to its potential and complexity.  </a:t>
            </a:r>
            <a:endParaRPr lang="en-AU" dirty="0" smtClean="0"/>
          </a:p>
          <a:p>
            <a:pPr lvl="0"/>
            <a:endParaRPr lang="en-AU" dirty="0"/>
          </a:p>
          <a:p>
            <a:pPr lvl="0"/>
            <a:r>
              <a:rPr lang="en-AU" dirty="0" smtClean="0"/>
              <a:t>For </a:t>
            </a:r>
            <a:r>
              <a:rPr lang="en-AU" dirty="0"/>
              <a:t>example, more complex concepts will require more sophisticated means for illustrating and visualizing them.  The level of analysis and description therefore need not be the same for all areas, but a comparison of key parameters (e.g. benefits, costs, implementation requirements and risks) should enable logical prioritization among them</a:t>
            </a:r>
            <a:r>
              <a:rPr lang="en-AU" sz="1700" dirty="0"/>
              <a:t>.  </a:t>
            </a:r>
            <a:endParaRPr lang="en-US" sz="1700" dirty="0"/>
          </a:p>
        </p:txBody>
      </p:sp>
    </p:spTree>
    <p:extLst>
      <p:ext uri="{BB962C8B-B14F-4D97-AF65-F5344CB8AC3E}">
        <p14:creationId xmlns:p14="http://schemas.microsoft.com/office/powerpoint/2010/main" val="731521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a:t>
            </a:r>
            <a:endParaRPr lang="en-US" sz="4000" b="1" dirty="0" smtClean="0"/>
          </a:p>
        </p:txBody>
      </p:sp>
      <p:sp>
        <p:nvSpPr>
          <p:cNvPr id="21" name="TextBox 20"/>
          <p:cNvSpPr txBox="1"/>
          <p:nvPr/>
        </p:nvSpPr>
        <p:spPr>
          <a:xfrm>
            <a:off x="688062" y="1395304"/>
            <a:ext cx="8051972" cy="3416320"/>
          </a:xfrm>
          <a:prstGeom prst="rect">
            <a:avLst/>
          </a:prstGeom>
          <a:noFill/>
        </p:spPr>
        <p:txBody>
          <a:bodyPr wrap="square" rtlCol="0">
            <a:spAutoFit/>
          </a:bodyPr>
          <a:lstStyle/>
          <a:p>
            <a:r>
              <a:rPr lang="en-AU" dirty="0" smtClean="0"/>
              <a:t>The successful Consultant/Team for this engagement will have:</a:t>
            </a:r>
          </a:p>
          <a:p>
            <a:pPr marL="285750" indent="-285750">
              <a:buFont typeface="Arial" panose="020B0604020202020204" pitchFamily="34" charset="0"/>
              <a:buChar char="•"/>
            </a:pPr>
            <a:r>
              <a:rPr lang="en-AU" dirty="0" smtClean="0"/>
              <a:t>proven industry, business planning, engineering research, transportation, environmental assessment and analytical skills</a:t>
            </a:r>
          </a:p>
          <a:p>
            <a:pPr marL="285750" indent="-285750">
              <a:buFont typeface="Arial" panose="020B0604020202020204" pitchFamily="34" charset="0"/>
              <a:buChar char="•"/>
            </a:pPr>
            <a:r>
              <a:rPr lang="en-AU" dirty="0" smtClean="0"/>
              <a:t>strong ability to communicate the potential of such opportunities through written and verbal reports, analytics, visualization and/or simulation of complex concepts </a:t>
            </a:r>
          </a:p>
          <a:p>
            <a:pPr marL="285750" indent="-285750">
              <a:buFont typeface="Arial" panose="020B0604020202020204" pitchFamily="34" charset="0"/>
              <a:buChar char="•"/>
            </a:pPr>
            <a:r>
              <a:rPr lang="en-AU" dirty="0" smtClean="0"/>
              <a:t>ability to develop high quality business cases including economic assessment of the financial costs and benefits, a background in financial, operational and environmental modelling in the transport sector, including modelling of air emissions and health effects, objective prioritization of options and integrative reporting of recommendations is required. </a:t>
            </a:r>
          </a:p>
          <a:p>
            <a:endParaRPr lang="en-US" dirty="0"/>
          </a:p>
        </p:txBody>
      </p:sp>
      <p:sp>
        <p:nvSpPr>
          <p:cNvPr id="5" name="TextBox 4"/>
          <p:cNvSpPr txBox="1"/>
          <p:nvPr/>
        </p:nvSpPr>
        <p:spPr>
          <a:xfrm>
            <a:off x="688062" y="915028"/>
            <a:ext cx="7804088" cy="923330"/>
          </a:xfrm>
          <a:prstGeom prst="rect">
            <a:avLst/>
          </a:prstGeom>
          <a:noFill/>
        </p:spPr>
        <p:txBody>
          <a:bodyPr wrap="square" rtlCol="0">
            <a:spAutoFit/>
          </a:bodyPr>
          <a:lstStyle/>
          <a:p>
            <a:r>
              <a:rPr lang="en-US" b="1" u="sng" dirty="0" smtClean="0"/>
              <a:t>Qualifications and Experience</a:t>
            </a:r>
          </a:p>
          <a:p>
            <a:endParaRPr lang="en-US" dirty="0" smtClean="0"/>
          </a:p>
          <a:p>
            <a:endParaRPr lang="en-US" dirty="0"/>
          </a:p>
        </p:txBody>
      </p:sp>
    </p:spTree>
    <p:extLst>
      <p:ext uri="{BB962C8B-B14F-4D97-AF65-F5344CB8AC3E}">
        <p14:creationId xmlns:p14="http://schemas.microsoft.com/office/powerpoint/2010/main" val="330686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a:t>
            </a:r>
            <a:endParaRPr lang="en-US" sz="4000" b="1" dirty="0" smtClean="0"/>
          </a:p>
        </p:txBody>
      </p:sp>
      <p:sp>
        <p:nvSpPr>
          <p:cNvPr id="21" name="TextBox 20"/>
          <p:cNvSpPr txBox="1"/>
          <p:nvPr/>
        </p:nvSpPr>
        <p:spPr>
          <a:xfrm>
            <a:off x="688062" y="1395304"/>
            <a:ext cx="8051972" cy="1754326"/>
          </a:xfrm>
          <a:prstGeom prst="rect">
            <a:avLst/>
          </a:prstGeom>
          <a:noFill/>
        </p:spPr>
        <p:txBody>
          <a:bodyPr wrap="square" rtlCol="0">
            <a:spAutoFit/>
          </a:bodyPr>
          <a:lstStyle/>
          <a:p>
            <a:r>
              <a:rPr lang="en-AU" dirty="0" smtClean="0"/>
              <a:t>The </a:t>
            </a:r>
            <a:r>
              <a:rPr lang="en-AU" dirty="0"/>
              <a:t>successful Consultant/Team is expected to bring existing knowledge </a:t>
            </a:r>
            <a:r>
              <a:rPr lang="en-AU" dirty="0" smtClean="0"/>
              <a:t>of:</a:t>
            </a:r>
          </a:p>
          <a:p>
            <a:pPr marL="285750" indent="-285750">
              <a:buFont typeface="Arial" panose="020B0604020202020204" pitchFamily="34" charset="0"/>
              <a:buChar char="•"/>
            </a:pPr>
            <a:r>
              <a:rPr lang="en-AU" dirty="0" smtClean="0"/>
              <a:t>relevant issues </a:t>
            </a:r>
          </a:p>
          <a:p>
            <a:pPr marL="285750" indent="-285750">
              <a:buFont typeface="Arial" panose="020B0604020202020204" pitchFamily="34" charset="0"/>
              <a:buChar char="•"/>
            </a:pPr>
            <a:r>
              <a:rPr lang="en-AU" dirty="0" smtClean="0"/>
              <a:t>familiarity </a:t>
            </a:r>
            <a:r>
              <a:rPr lang="en-AU" dirty="0"/>
              <a:t>with Port Houston operations and regional freight </a:t>
            </a:r>
            <a:r>
              <a:rPr lang="en-AU" dirty="0" smtClean="0"/>
              <a:t>flows</a:t>
            </a:r>
          </a:p>
          <a:p>
            <a:pPr marL="285750" indent="-285750">
              <a:buFont typeface="Arial" panose="020B0604020202020204" pitchFamily="34" charset="0"/>
              <a:buChar char="•"/>
            </a:pPr>
            <a:r>
              <a:rPr lang="en-AU" dirty="0" smtClean="0"/>
              <a:t>access </a:t>
            </a:r>
            <a:r>
              <a:rPr lang="en-AU" dirty="0"/>
              <a:t>to relevant industry executives and technical subject matter experts to validate market reality, business plan, economic and emissions assessments.</a:t>
            </a:r>
            <a:endParaRPr lang="en-US" dirty="0"/>
          </a:p>
        </p:txBody>
      </p:sp>
      <p:sp>
        <p:nvSpPr>
          <p:cNvPr id="5" name="TextBox 4"/>
          <p:cNvSpPr txBox="1"/>
          <p:nvPr/>
        </p:nvSpPr>
        <p:spPr>
          <a:xfrm>
            <a:off x="688062" y="915028"/>
            <a:ext cx="7804088" cy="923330"/>
          </a:xfrm>
          <a:prstGeom prst="rect">
            <a:avLst/>
          </a:prstGeom>
          <a:noFill/>
        </p:spPr>
        <p:txBody>
          <a:bodyPr wrap="square" rtlCol="0">
            <a:spAutoFit/>
          </a:bodyPr>
          <a:lstStyle/>
          <a:p>
            <a:r>
              <a:rPr lang="en-US" b="1" u="sng" dirty="0" smtClean="0"/>
              <a:t>Qualifications and Experience </a:t>
            </a:r>
            <a:r>
              <a:rPr lang="en-US" b="1" dirty="0" smtClean="0"/>
              <a:t> (</a:t>
            </a:r>
            <a:r>
              <a:rPr lang="en-US" b="1" dirty="0" err="1" smtClean="0"/>
              <a:t>Cont.d</a:t>
            </a:r>
            <a:r>
              <a:rPr lang="en-US" b="1" dirty="0" smtClean="0"/>
              <a:t>)</a:t>
            </a:r>
          </a:p>
          <a:p>
            <a:endParaRPr lang="en-US" dirty="0" smtClean="0"/>
          </a:p>
          <a:p>
            <a:endParaRPr lang="en-US" dirty="0"/>
          </a:p>
        </p:txBody>
      </p:sp>
    </p:spTree>
    <p:extLst>
      <p:ext uri="{BB962C8B-B14F-4D97-AF65-F5344CB8AC3E}">
        <p14:creationId xmlns:p14="http://schemas.microsoft.com/office/powerpoint/2010/main" val="288886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58333" y="298713"/>
            <a:ext cx="7402785" cy="634551"/>
          </a:xfrm>
        </p:spPr>
        <p:txBody>
          <a:bodyPr>
            <a:noAutofit/>
          </a:bodyPr>
          <a:lstStyle/>
          <a:p>
            <a:r>
              <a:rPr lang="en-US" sz="3600" dirty="0"/>
              <a:t>RFP-827 </a:t>
            </a:r>
            <a:r>
              <a:rPr lang="en-US" sz="3600" b="1" dirty="0" smtClean="0"/>
              <a:t>Scope of Services</a:t>
            </a:r>
            <a:endParaRPr lang="en-US" sz="28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69956" y="748451"/>
            <a:ext cx="7804088" cy="369332"/>
          </a:xfrm>
          <a:prstGeom prst="rect">
            <a:avLst/>
          </a:prstGeom>
          <a:noFill/>
        </p:spPr>
        <p:txBody>
          <a:bodyPr wrap="square" rtlCol="0">
            <a:spAutoFit/>
          </a:bodyPr>
          <a:lstStyle/>
          <a:p>
            <a:r>
              <a:rPr lang="en-US" b="1" u="sng" dirty="0" smtClean="0"/>
              <a:t>Deliverables   </a:t>
            </a:r>
            <a:r>
              <a:rPr lang="en-US" dirty="0" smtClean="0"/>
              <a:t> </a:t>
            </a:r>
            <a:endParaRPr lang="en-US" dirty="0"/>
          </a:p>
        </p:txBody>
      </p:sp>
      <p:sp>
        <p:nvSpPr>
          <p:cNvPr id="2" name="Rectangle 1"/>
          <p:cNvSpPr/>
          <p:nvPr/>
        </p:nvSpPr>
        <p:spPr>
          <a:xfrm>
            <a:off x="304376" y="1302301"/>
            <a:ext cx="8158045" cy="4439677"/>
          </a:xfrm>
          <a:prstGeom prst="rect">
            <a:avLst/>
          </a:prstGeom>
        </p:spPr>
        <p:txBody>
          <a:bodyPr wrap="square">
            <a:spAutoFit/>
          </a:bodyPr>
          <a:lstStyle/>
          <a:p>
            <a:pPr marL="342900" lvl="0" indent="-342900" algn="just">
              <a:spcBef>
                <a:spcPts val="300"/>
              </a:spcBef>
              <a:spcAft>
                <a:spcPts val="0"/>
              </a:spcAft>
              <a:buFont typeface="Symbol" panose="05050102010706020507" pitchFamily="18" charset="2"/>
              <a:buChar char=""/>
            </a:pPr>
            <a:r>
              <a:rPr lang="en-US" dirty="0" smtClean="0">
                <a:ea typeface="Times New Roman" panose="02020603050405020304" pitchFamily="18" charset="0"/>
              </a:rPr>
              <a:t>An </a:t>
            </a:r>
            <a:r>
              <a:rPr lang="en-US" dirty="0">
                <a:ea typeface="Times New Roman" panose="02020603050405020304" pitchFamily="18" charset="0"/>
              </a:rPr>
              <a:t>agreed methodology, approach and framework for assessing the costs and benefits of the five options, including identification of the models and methods that will be used to carry out the assessments</a:t>
            </a:r>
            <a:endParaRPr lang="en-US" dirty="0"/>
          </a:p>
          <a:p>
            <a:pPr marL="342900" lvl="0" indent="-342900" algn="just">
              <a:spcBef>
                <a:spcPts val="300"/>
              </a:spcBef>
              <a:spcAft>
                <a:spcPts val="0"/>
              </a:spcAft>
              <a:buFont typeface="Symbol" panose="05050102010706020507" pitchFamily="18" charset="2"/>
              <a:buChar char=""/>
            </a:pPr>
            <a:r>
              <a:rPr lang="en-US" dirty="0">
                <a:ea typeface="Times New Roman" panose="02020603050405020304" pitchFamily="18" charset="0"/>
              </a:rPr>
              <a:t>Project Work Products associated with the following activities:</a:t>
            </a:r>
            <a:endParaRPr lang="en-US" dirty="0"/>
          </a:p>
          <a:p>
            <a:pPr marL="742950" lvl="1" indent="-285750" algn="just">
              <a:spcBef>
                <a:spcPts val="300"/>
              </a:spcBef>
              <a:spcAft>
                <a:spcPts val="0"/>
              </a:spcAft>
              <a:buFont typeface="Courier New" panose="02070309020205020404" pitchFamily="49" charset="0"/>
              <a:buChar char="o"/>
            </a:pPr>
            <a:r>
              <a:rPr lang="en-US" dirty="0">
                <a:ea typeface="Times New Roman" panose="02020603050405020304" pitchFamily="18" charset="0"/>
              </a:rPr>
              <a:t>Project methodology overview and kick-off meeting(s)</a:t>
            </a:r>
            <a:endParaRPr lang="en-US" dirty="0"/>
          </a:p>
          <a:p>
            <a:pPr marL="742950" lvl="1" indent="-285750" algn="just">
              <a:spcBef>
                <a:spcPts val="300"/>
              </a:spcBef>
              <a:spcAft>
                <a:spcPts val="0"/>
              </a:spcAft>
              <a:buFont typeface="Courier New" panose="02070309020205020404" pitchFamily="49" charset="0"/>
              <a:buChar char="o"/>
            </a:pPr>
            <a:r>
              <a:rPr lang="en-US" dirty="0">
                <a:ea typeface="Times New Roman" panose="02020603050405020304" pitchFamily="18" charset="0"/>
              </a:rPr>
              <a:t>Written and verbal interim progress reports at 25%, 50%, 75% completion milestones (appropriate milestones may be substituted at respondent’s suggestion and Port’s acceptance)</a:t>
            </a:r>
            <a:endParaRPr lang="en-US" dirty="0"/>
          </a:p>
          <a:p>
            <a:pPr marL="742950" lvl="1" indent="-285750" algn="just">
              <a:spcBef>
                <a:spcPts val="300"/>
              </a:spcBef>
              <a:spcAft>
                <a:spcPts val="0"/>
              </a:spcAft>
              <a:buFont typeface="Courier New" panose="02070309020205020404" pitchFamily="49" charset="0"/>
              <a:buChar char="o"/>
            </a:pPr>
            <a:r>
              <a:rPr lang="en-US" dirty="0">
                <a:ea typeface="Times New Roman" panose="02020603050405020304" pitchFamily="18" charset="0"/>
              </a:rPr>
              <a:t>Analytic outputs in form of economic analysis, operational descriptions, concept visualizations, technical calculations, emissions estimates, simulation or other work.  Any electronic work products in Excel, Word, PowerPoint, or other applications should be provided to the Port as independently accessible products, and will become Port property</a:t>
            </a:r>
            <a:endParaRPr lang="en-US" dirty="0"/>
          </a:p>
          <a:p>
            <a:pPr marL="742950" lvl="1" indent="-285750" algn="just">
              <a:spcBef>
                <a:spcPts val="300"/>
              </a:spcBef>
              <a:spcAft>
                <a:spcPts val="0"/>
              </a:spcAft>
              <a:buFont typeface="Courier New" panose="02070309020205020404" pitchFamily="49" charset="0"/>
              <a:buChar char="o"/>
            </a:pPr>
            <a:r>
              <a:rPr lang="en-US" dirty="0">
                <a:ea typeface="Times New Roman" panose="02020603050405020304" pitchFamily="18" charset="0"/>
              </a:rPr>
              <a:t>Supporting documentation for Draft and Final Reports and </a:t>
            </a:r>
            <a:r>
              <a:rPr lang="en-US" dirty="0" smtClean="0">
                <a:ea typeface="Times New Roman" panose="02020603050405020304" pitchFamily="18" charset="0"/>
              </a:rPr>
              <a:t>Presentations</a:t>
            </a:r>
            <a:endParaRPr lang="en-US" dirty="0"/>
          </a:p>
        </p:txBody>
      </p:sp>
    </p:spTree>
    <p:extLst>
      <p:ext uri="{BB962C8B-B14F-4D97-AF65-F5344CB8AC3E}">
        <p14:creationId xmlns:p14="http://schemas.microsoft.com/office/powerpoint/2010/main" val="293607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58333" y="298713"/>
            <a:ext cx="7402785" cy="634551"/>
          </a:xfrm>
        </p:spPr>
        <p:txBody>
          <a:bodyPr>
            <a:noAutofit/>
          </a:bodyPr>
          <a:lstStyle/>
          <a:p>
            <a:r>
              <a:rPr lang="en-US" sz="3600" dirty="0"/>
              <a:t>RFP-827 </a:t>
            </a:r>
            <a:r>
              <a:rPr lang="en-US" sz="3600" b="1" dirty="0" smtClean="0"/>
              <a:t>Scope of Services </a:t>
            </a:r>
            <a:endParaRPr lang="en-US" sz="28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69956" y="748451"/>
            <a:ext cx="7804088" cy="646331"/>
          </a:xfrm>
          <a:prstGeom prst="rect">
            <a:avLst/>
          </a:prstGeom>
          <a:noFill/>
        </p:spPr>
        <p:txBody>
          <a:bodyPr wrap="square" rtlCol="0">
            <a:spAutoFit/>
          </a:bodyPr>
          <a:lstStyle/>
          <a:p>
            <a:endParaRPr lang="en-US" b="1" u="sng" dirty="0" smtClean="0"/>
          </a:p>
          <a:p>
            <a:r>
              <a:rPr lang="en-US" b="1" u="sng" dirty="0" smtClean="0"/>
              <a:t>Deliverables</a:t>
            </a:r>
            <a:r>
              <a:rPr lang="en-US" b="1" dirty="0" smtClean="0"/>
              <a:t>  (Cont’d)</a:t>
            </a:r>
            <a:r>
              <a:rPr lang="en-US" dirty="0" smtClean="0"/>
              <a:t> </a:t>
            </a:r>
            <a:endParaRPr lang="en-US" dirty="0"/>
          </a:p>
        </p:txBody>
      </p:sp>
      <p:sp>
        <p:nvSpPr>
          <p:cNvPr id="2" name="Rectangle 1"/>
          <p:cNvSpPr/>
          <p:nvPr/>
        </p:nvSpPr>
        <p:spPr>
          <a:xfrm>
            <a:off x="304376" y="1302301"/>
            <a:ext cx="8158045" cy="1869743"/>
          </a:xfrm>
          <a:prstGeom prst="rect">
            <a:avLst/>
          </a:prstGeom>
        </p:spPr>
        <p:txBody>
          <a:bodyPr wrap="square">
            <a:spAutoFit/>
          </a:bodyPr>
          <a:lstStyle/>
          <a:p>
            <a:pPr marL="342900" lvl="0" indent="-342900" algn="just">
              <a:spcBef>
                <a:spcPts val="300"/>
              </a:spcBef>
              <a:spcAft>
                <a:spcPts val="0"/>
              </a:spcAft>
              <a:buFont typeface="Symbol" panose="05050102010706020507" pitchFamily="18" charset="2"/>
              <a:buChar char=""/>
            </a:pPr>
            <a:endParaRPr lang="en-US" dirty="0" smtClean="0">
              <a:ea typeface="Times New Roman" panose="02020603050405020304" pitchFamily="18" charset="0"/>
            </a:endParaRPr>
          </a:p>
          <a:p>
            <a:pPr marL="342900" lvl="0" indent="-342900" algn="just">
              <a:spcBef>
                <a:spcPts val="300"/>
              </a:spcBef>
              <a:spcAft>
                <a:spcPts val="0"/>
              </a:spcAft>
              <a:buFont typeface="Symbol" panose="05050102010706020507" pitchFamily="18" charset="2"/>
              <a:buChar char=""/>
            </a:pPr>
            <a:r>
              <a:rPr lang="en-US" dirty="0" smtClean="0">
                <a:ea typeface="Times New Roman" panose="02020603050405020304" pitchFamily="18" charset="0"/>
              </a:rPr>
              <a:t>Draft </a:t>
            </a:r>
            <a:r>
              <a:rPr lang="en-US" dirty="0">
                <a:ea typeface="Times New Roman" panose="02020603050405020304" pitchFamily="18" charset="0"/>
              </a:rPr>
              <a:t>report – for review at various stages and a final draft for peer review by the Port project team</a:t>
            </a:r>
            <a:endParaRPr lang="en-US" dirty="0"/>
          </a:p>
          <a:p>
            <a:pPr marL="342900" lvl="0" indent="-342900" algn="just">
              <a:spcBef>
                <a:spcPts val="300"/>
              </a:spcBef>
              <a:spcAft>
                <a:spcPts val="0"/>
              </a:spcAft>
              <a:buFont typeface="Symbol" panose="05050102010706020507" pitchFamily="18" charset="2"/>
              <a:buChar char=""/>
            </a:pPr>
            <a:r>
              <a:rPr lang="en-US" dirty="0">
                <a:ea typeface="Times New Roman" panose="02020603050405020304" pitchFamily="18" charset="0"/>
              </a:rPr>
              <a:t>Final report incorporating the Port Authority’s comments</a:t>
            </a:r>
            <a:endParaRPr lang="en-US" dirty="0"/>
          </a:p>
          <a:p>
            <a:pPr marL="342900" lvl="0" indent="-342900" algn="just">
              <a:spcBef>
                <a:spcPts val="300"/>
              </a:spcBef>
              <a:spcAft>
                <a:spcPts val="0"/>
              </a:spcAft>
              <a:buFont typeface="Symbol" panose="05050102010706020507" pitchFamily="18" charset="2"/>
              <a:buChar char=""/>
            </a:pPr>
            <a:r>
              <a:rPr lang="en-US" dirty="0">
                <a:ea typeface="Times New Roman" panose="02020603050405020304" pitchFamily="18" charset="0"/>
              </a:rPr>
              <a:t>Presentation of  findings and recommendations to the Port Authority’s leadership group</a:t>
            </a:r>
            <a:endParaRPr lang="en-US" dirty="0">
              <a:effectLst/>
            </a:endParaRPr>
          </a:p>
        </p:txBody>
      </p:sp>
    </p:spTree>
    <p:extLst>
      <p:ext uri="{BB962C8B-B14F-4D97-AF65-F5344CB8AC3E}">
        <p14:creationId xmlns:p14="http://schemas.microsoft.com/office/powerpoint/2010/main" val="406126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Autofit/>
          </a:bodyPr>
          <a:lstStyle/>
          <a:p>
            <a:r>
              <a:rPr lang="en-US" sz="3600" dirty="0"/>
              <a:t>RFP-827 </a:t>
            </a:r>
            <a:r>
              <a:rPr lang="en-US" sz="3600" b="1" dirty="0" smtClean="0"/>
              <a:t>Scope of Services</a:t>
            </a:r>
            <a:endParaRPr lang="en-US" sz="2800" b="1" dirty="0" smtClean="0"/>
          </a:p>
        </p:txBody>
      </p:sp>
      <p:sp>
        <p:nvSpPr>
          <p:cNvPr id="3" name="Content Placeholder 2"/>
          <p:cNvSpPr>
            <a:spLocks noGrp="1"/>
          </p:cNvSpPr>
          <p:nvPr>
            <p:ph idx="1"/>
          </p:nvPr>
        </p:nvSpPr>
        <p:spPr/>
        <p:txBody>
          <a:bodyPr/>
          <a:lstStyle/>
          <a:p>
            <a:pPr>
              <a:buClrTx/>
            </a:pPr>
            <a:r>
              <a:rPr lang="en-US" sz="1800" dirty="0" smtClean="0"/>
              <a:t>Approximately 2500 person-hours, over 4-6 months</a:t>
            </a:r>
          </a:p>
          <a:p>
            <a:pPr>
              <a:buClrTx/>
            </a:pPr>
            <a:r>
              <a:rPr lang="en-US" sz="1800" dirty="0" smtClean="0"/>
              <a:t>October, 2018 – April, 2019</a:t>
            </a:r>
            <a:endParaRPr lang="en-US" sz="1800" dirty="0"/>
          </a:p>
        </p:txBody>
      </p:sp>
      <p:sp>
        <p:nvSpPr>
          <p:cNvPr id="21" name="TextBox 20"/>
          <p:cNvSpPr txBox="1"/>
          <p:nvPr/>
        </p:nvSpPr>
        <p:spPr>
          <a:xfrm>
            <a:off x="833765" y="2623179"/>
            <a:ext cx="6946656" cy="1785104"/>
          </a:xfrm>
          <a:prstGeom prst="rect">
            <a:avLst/>
          </a:prstGeom>
          <a:noFill/>
        </p:spPr>
        <p:txBody>
          <a:bodyPr wrap="square" rtlCol="0">
            <a:spAutoFit/>
          </a:bodyPr>
          <a:lstStyle/>
          <a:p>
            <a:r>
              <a:rPr lang="en-US" sz="2000" b="1" u="sng" dirty="0" smtClean="0"/>
              <a:t>Milestones</a:t>
            </a:r>
            <a:r>
              <a:rPr lang="en-US" sz="2000" b="1" dirty="0" smtClean="0"/>
              <a:t> </a:t>
            </a:r>
            <a:r>
              <a:rPr lang="en-US" sz="2000" b="1" dirty="0"/>
              <a:t>			</a:t>
            </a:r>
            <a:r>
              <a:rPr lang="en-US" sz="2000" b="1" u="sng" dirty="0"/>
              <a:t>Dates</a:t>
            </a:r>
          </a:p>
          <a:p>
            <a:r>
              <a:rPr lang="en-US" dirty="0"/>
              <a:t>Contractor Award 		</a:t>
            </a:r>
            <a:r>
              <a:rPr lang="en-US" dirty="0" smtClean="0"/>
              <a:t>	10/30/18</a:t>
            </a:r>
            <a:endParaRPr lang="en-US" dirty="0"/>
          </a:p>
          <a:p>
            <a:r>
              <a:rPr lang="en-US" dirty="0"/>
              <a:t>Kickoff Meeting 			11/05/18</a:t>
            </a:r>
          </a:p>
          <a:p>
            <a:r>
              <a:rPr lang="en-US" dirty="0"/>
              <a:t>Draft Report Completed 	</a:t>
            </a:r>
            <a:r>
              <a:rPr lang="en-US" dirty="0" smtClean="0"/>
              <a:t>	03/31/19</a:t>
            </a:r>
            <a:endParaRPr lang="en-US" dirty="0"/>
          </a:p>
          <a:p>
            <a:r>
              <a:rPr lang="en-US" dirty="0"/>
              <a:t>Final Report Completed 	</a:t>
            </a:r>
            <a:r>
              <a:rPr lang="en-US" dirty="0" smtClean="0"/>
              <a:t>	04/30/19</a:t>
            </a:r>
            <a:endParaRPr lang="en-US" dirty="0"/>
          </a:p>
          <a:p>
            <a:r>
              <a:rPr lang="en-US" dirty="0"/>
              <a:t>Presentation of Findings 	</a:t>
            </a:r>
            <a:r>
              <a:rPr lang="en-US" dirty="0" smtClean="0"/>
              <a:t>	05/15/19 </a:t>
            </a:r>
            <a:r>
              <a:rPr lang="en-US" sz="1400" b="1" dirty="0" smtClean="0">
                <a:solidFill>
                  <a:schemeClr val="bg1"/>
                </a:solidFill>
              </a:rPr>
              <a:t>Basin</a:t>
            </a:r>
            <a:endParaRPr lang="en-US" sz="1400" b="1" dirty="0">
              <a:solidFill>
                <a:schemeClr val="bg1"/>
              </a:solidFill>
            </a:endParaRPr>
          </a:p>
        </p:txBody>
      </p:sp>
      <p:sp>
        <p:nvSpPr>
          <p:cNvPr id="5" name="TextBox 4"/>
          <p:cNvSpPr txBox="1"/>
          <p:nvPr/>
        </p:nvSpPr>
        <p:spPr>
          <a:xfrm>
            <a:off x="658333" y="1470964"/>
            <a:ext cx="7804088" cy="369332"/>
          </a:xfrm>
          <a:prstGeom prst="rect">
            <a:avLst/>
          </a:prstGeom>
          <a:noFill/>
        </p:spPr>
        <p:txBody>
          <a:bodyPr wrap="square" rtlCol="0">
            <a:spAutoFit/>
          </a:bodyPr>
          <a:lstStyle/>
          <a:p>
            <a:r>
              <a:rPr lang="en-US" b="1" u="sng" dirty="0" smtClean="0"/>
              <a:t>Schedule and Budget</a:t>
            </a:r>
            <a:r>
              <a:rPr lang="en-US" dirty="0" smtClean="0"/>
              <a:t> </a:t>
            </a:r>
            <a:endParaRPr lang="en-US" dirty="0"/>
          </a:p>
        </p:txBody>
      </p:sp>
    </p:spTree>
    <p:extLst>
      <p:ext uri="{BB962C8B-B14F-4D97-AF65-F5344CB8AC3E}">
        <p14:creationId xmlns:p14="http://schemas.microsoft.com/office/powerpoint/2010/main" val="2582506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339788" y="1040096"/>
            <a:ext cx="4606444"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52107" y="2118557"/>
            <a:ext cx="4001597" cy="3556000"/>
          </a:xfrm>
          <a:prstGeom prst="rect">
            <a:avLst/>
          </a:prstGeom>
          <a:no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713.670.2464</a:t>
            </a:r>
          </a:p>
          <a:p>
            <a:pPr marL="0" indent="0" algn="ctr">
              <a:buNone/>
            </a:pPr>
            <a:r>
              <a:rPr lang="en-US" sz="2200" dirty="0" smtClean="0"/>
              <a:t>procurement@poha.com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764752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err="1" smtClean="0">
                  <a:latin typeface="Arial" panose="020B0604020202020204" pitchFamily="34" charset="0"/>
                  <a:cs typeface="Arial" panose="020B0604020202020204" pitchFamily="34" charset="0"/>
                </a:rPr>
                <a:t>Theldon</a:t>
              </a:r>
              <a:r>
                <a:rPr lang="en-US" sz="1400" b="1" dirty="0" smtClean="0">
                  <a:latin typeface="Arial" panose="020B0604020202020204" pitchFamily="34" charset="0"/>
                  <a:cs typeface="Arial" panose="020B0604020202020204" pitchFamily="34" charset="0"/>
                </a:rPr>
                <a:t>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a:t>
              </a:r>
              <a:r>
                <a:rPr lang="en-US" sz="1400" b="1" dirty="0" err="1" smtClean="0">
                  <a:latin typeface="Arial" panose="020B0604020202020204" pitchFamily="34" charset="0"/>
                  <a:cs typeface="Arial" panose="020B0604020202020204" pitchFamily="34" charset="0"/>
                </a:rPr>
                <a:t>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4"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a:t>
              </a:r>
              <a:r>
                <a:rPr lang="en-US" sz="1400" b="1" dirty="0" err="1" smtClean="0">
                  <a:latin typeface="Arial" panose="020B0604020202020204" pitchFamily="34" charset="0"/>
                  <a:cs typeface="Arial" panose="020B0604020202020204" pitchFamily="34" charset="0"/>
                </a:rPr>
                <a:t>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a:t>
              </a:r>
              <a:r>
                <a:rPr lang="en-US" sz="1400" b="1" dirty="0" err="1" smtClean="0">
                  <a:latin typeface="Arial" panose="020B0604020202020204" pitchFamily="34" charset="0"/>
                  <a:cs typeface="Arial" panose="020B0604020202020204" pitchFamily="34" charset="0"/>
                </a:rPr>
                <a:t>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err="1" smtClean="0">
                <a:latin typeface="Arial" panose="020B0604020202020204" pitchFamily="34" charset="0"/>
                <a:cs typeface="Arial" panose="020B0604020202020204" pitchFamily="34" charset="0"/>
              </a:rPr>
              <a:t>Janiece</a:t>
            </a:r>
            <a:r>
              <a:rPr lang="en-US" sz="1400" b="1" dirty="0" smtClean="0">
                <a:latin typeface="Arial" panose="020B0604020202020204" pitchFamily="34" charset="0"/>
                <a:cs typeface="Arial" panose="020B0604020202020204" pitchFamily="34" charset="0"/>
              </a:rPr>
              <a:t>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65255" y="324351"/>
            <a:ext cx="6189009" cy="707886"/>
          </a:xfrm>
          <a:prstGeom prst="rect">
            <a:avLst/>
          </a:prstGeom>
          <a:noFill/>
        </p:spPr>
        <p:txBody>
          <a:bodyPr wrap="square" rtlCol="0">
            <a:spAutoFit/>
          </a:bodyPr>
          <a:lstStyle/>
          <a:p>
            <a:r>
              <a:rPr lang="en-US" sz="4000" b="1" dirty="0" smtClean="0"/>
              <a:t>Port Commission</a:t>
            </a:r>
            <a:endParaRPr lang="en-US" sz="4000" b="1" dirty="0"/>
          </a:p>
        </p:txBody>
      </p:sp>
      <p:sp>
        <p:nvSpPr>
          <p:cNvPr id="27" name="TextBox 26"/>
          <p:cNvSpPr txBox="1"/>
          <p:nvPr/>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RFP-827</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12341"/>
            <a:ext cx="6781045" cy="3416320"/>
          </a:xfrm>
          <a:prstGeom prst="rect">
            <a:avLst/>
          </a:prstGeom>
          <a:noFill/>
        </p:spPr>
        <p:txBody>
          <a:bodyPr wrap="square" rtlCol="0">
            <a:spAutoFit/>
          </a:bodyPr>
          <a:lstStyle/>
          <a:p>
            <a:pPr marL="342900" indent="-342900">
              <a:lnSpc>
                <a:spcPct val="200000"/>
              </a:lnSpc>
              <a:buFont typeface="+mj-lt"/>
              <a:buAutoNum type="arabicPeriod"/>
            </a:pPr>
            <a:r>
              <a:rPr lang="en-US" dirty="0" smtClean="0"/>
              <a:t>Introductions</a:t>
            </a:r>
          </a:p>
          <a:p>
            <a:pPr marL="342900" indent="-342900">
              <a:lnSpc>
                <a:spcPct val="200000"/>
              </a:lnSpc>
              <a:buFont typeface="+mj-lt"/>
              <a:buAutoNum type="arabicPeriod"/>
            </a:pPr>
            <a:r>
              <a:rPr lang="en-US" dirty="0" smtClean="0"/>
              <a:t>Procurement</a:t>
            </a:r>
          </a:p>
          <a:p>
            <a:pPr marL="342900" indent="-342900">
              <a:lnSpc>
                <a:spcPct val="200000"/>
              </a:lnSpc>
              <a:buFont typeface="+mj-lt"/>
              <a:buAutoNum type="arabicPeriod"/>
            </a:pPr>
            <a:r>
              <a:rPr lang="en-US" dirty="0" smtClean="0"/>
              <a:t>Selection Criteria</a:t>
            </a:r>
          </a:p>
          <a:p>
            <a:pPr marL="342900" indent="-342900">
              <a:lnSpc>
                <a:spcPct val="200000"/>
              </a:lnSpc>
              <a:buFont typeface="+mj-lt"/>
              <a:buAutoNum type="arabicPeriod"/>
            </a:pPr>
            <a:r>
              <a:rPr lang="en-US" dirty="0" smtClean="0"/>
              <a:t>Scope of Services</a:t>
            </a:r>
          </a:p>
          <a:p>
            <a:pPr marL="342900" indent="-342900">
              <a:lnSpc>
                <a:spcPct val="200000"/>
              </a:lnSpc>
              <a:buFont typeface="+mj-lt"/>
              <a:buAutoNum type="arabicPeriod"/>
            </a:pPr>
            <a:r>
              <a:rPr lang="en-US" smtClean="0"/>
              <a:t>Questions</a:t>
            </a:r>
            <a:endParaRPr lang="en-US" dirty="0" smtClean="0"/>
          </a:p>
          <a:p>
            <a:pPr marL="342900" indent="-342900">
              <a:buAutoNum type="arabicPeriod"/>
            </a:pPr>
            <a:endParaRPr lang="en-US" dirty="0" smtClean="0"/>
          </a:p>
          <a:p>
            <a:endParaRPr lang="en-US" dirty="0"/>
          </a:p>
        </p:txBody>
      </p:sp>
    </p:spTree>
    <p:extLst>
      <p:ext uri="{BB962C8B-B14F-4D97-AF65-F5344CB8AC3E}">
        <p14:creationId xmlns:p14="http://schemas.microsoft.com/office/powerpoint/2010/main" val="1951398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a:t>
            </a:r>
            <a:endParaRPr lang="en-US" sz="4000" b="1" dirty="0" smtClean="0"/>
          </a:p>
        </p:txBody>
      </p:sp>
      <p:sp>
        <p:nvSpPr>
          <p:cNvPr id="5" name="TextBox 4"/>
          <p:cNvSpPr txBox="1"/>
          <p:nvPr/>
        </p:nvSpPr>
        <p:spPr>
          <a:xfrm>
            <a:off x="688062" y="1475715"/>
            <a:ext cx="6781045" cy="4524315"/>
          </a:xfrm>
          <a:prstGeom prst="rect">
            <a:avLst/>
          </a:prstGeom>
          <a:noFill/>
        </p:spPr>
        <p:txBody>
          <a:bodyPr wrap="square" rtlCol="0">
            <a:spAutoFit/>
          </a:bodyPr>
          <a:lstStyle/>
          <a:p>
            <a:pPr>
              <a:lnSpc>
                <a:spcPct val="200000"/>
              </a:lnSpc>
            </a:pPr>
            <a:r>
              <a:rPr lang="en-US" b="1" dirty="0" smtClean="0"/>
              <a:t>PHA Personnel</a:t>
            </a:r>
          </a:p>
          <a:p>
            <a:pPr>
              <a:lnSpc>
                <a:spcPct val="200000"/>
              </a:lnSpc>
            </a:pPr>
            <a:r>
              <a:rPr lang="en-US" dirty="0" smtClean="0"/>
              <a:t>Rich Byrnes – Chief of Infrastructure</a:t>
            </a:r>
          </a:p>
          <a:p>
            <a:pPr>
              <a:lnSpc>
                <a:spcPct val="200000"/>
              </a:lnSpc>
            </a:pPr>
            <a:r>
              <a:rPr lang="en-US" dirty="0" smtClean="0"/>
              <a:t>Brenda </a:t>
            </a:r>
            <a:r>
              <a:rPr lang="en-US" dirty="0"/>
              <a:t>Trevino </a:t>
            </a:r>
            <a:r>
              <a:rPr lang="en-US" dirty="0" smtClean="0"/>
              <a:t>– Director of Technical/Business Analytics</a:t>
            </a:r>
          </a:p>
          <a:p>
            <a:pPr>
              <a:lnSpc>
                <a:spcPct val="200000"/>
              </a:lnSpc>
            </a:pPr>
            <a:r>
              <a:rPr lang="en-US" dirty="0"/>
              <a:t>Bridget Kramer </a:t>
            </a:r>
            <a:r>
              <a:rPr lang="en-US" dirty="0" smtClean="0"/>
              <a:t>– Manager, Grants Program</a:t>
            </a:r>
          </a:p>
          <a:p>
            <a:pPr>
              <a:lnSpc>
                <a:spcPct val="200000"/>
              </a:lnSpc>
            </a:pPr>
            <a:r>
              <a:rPr lang="en-US" dirty="0"/>
              <a:t>Ken Gathright </a:t>
            </a:r>
            <a:r>
              <a:rPr lang="en-US" dirty="0" smtClean="0"/>
              <a:t>–Environmental Compliance Coordinator </a:t>
            </a:r>
          </a:p>
          <a:p>
            <a:pPr>
              <a:lnSpc>
                <a:spcPct val="200000"/>
              </a:lnSpc>
            </a:pPr>
            <a:r>
              <a:rPr lang="en-US" dirty="0" smtClean="0"/>
              <a:t>Trae Camble– Director of Environmental Affairs</a:t>
            </a:r>
          </a:p>
          <a:p>
            <a:pPr>
              <a:lnSpc>
                <a:spcPct val="200000"/>
              </a:lnSpc>
            </a:pPr>
            <a:r>
              <a:rPr lang="en-US" dirty="0"/>
              <a:t>Yvette Camel-Smith – Director of Procurement</a:t>
            </a:r>
          </a:p>
          <a:p>
            <a:pPr>
              <a:lnSpc>
                <a:spcPct val="200000"/>
              </a:lnSpc>
            </a:pPr>
            <a:r>
              <a:rPr lang="en-US" dirty="0" smtClean="0"/>
              <a:t>Pedro Gonzales – Small Business Development </a:t>
            </a:r>
            <a:endParaRPr lang="en-US" dirty="0"/>
          </a:p>
        </p:txBody>
      </p:sp>
    </p:spTree>
    <p:extLst>
      <p:ext uri="{BB962C8B-B14F-4D97-AF65-F5344CB8AC3E}">
        <p14:creationId xmlns:p14="http://schemas.microsoft.com/office/powerpoint/2010/main" val="866710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1" y="1475715"/>
            <a:ext cx="8102853" cy="4524315"/>
          </a:xfrm>
          <a:prstGeom prst="rect">
            <a:avLst/>
          </a:prstGeom>
          <a:noFill/>
        </p:spPr>
        <p:txBody>
          <a:bodyPr wrap="square" rtlCol="0">
            <a:spAutoFit/>
          </a:bodyPr>
          <a:lstStyle/>
          <a:p>
            <a:pPr>
              <a:lnSpc>
                <a:spcPct val="200000"/>
              </a:lnSpc>
            </a:pPr>
            <a:r>
              <a:rPr lang="en-US" b="1" dirty="0" smtClean="0"/>
              <a:t>Procurement</a:t>
            </a:r>
          </a:p>
          <a:p>
            <a:pPr marL="285750" indent="-285750">
              <a:lnSpc>
                <a:spcPct val="150000"/>
              </a:lnSpc>
              <a:buFont typeface="Arial" panose="020B0604020202020204" pitchFamily="34" charset="0"/>
              <a:buChar char="•"/>
            </a:pPr>
            <a:r>
              <a:rPr lang="en-US" dirty="0" smtClean="0"/>
              <a:t>Request for Proposals (RFP) due September 19, 2018 no later than 11:00 A.M. </a:t>
            </a:r>
          </a:p>
          <a:p>
            <a:pPr marL="285750" indent="-285750">
              <a:lnSpc>
                <a:spcPct val="150000"/>
              </a:lnSpc>
              <a:buFont typeface="Arial" panose="020B0604020202020204" pitchFamily="34" charset="0"/>
              <a:buChar char="•"/>
            </a:pPr>
            <a:r>
              <a:rPr lang="en-US" dirty="0" smtClean="0"/>
              <a:t>One (1) original and five (5) hard copies packaged in one sealed envelope.</a:t>
            </a:r>
          </a:p>
          <a:p>
            <a:pPr marL="285750" indent="-285750">
              <a:lnSpc>
                <a:spcPct val="150000"/>
              </a:lnSpc>
              <a:buFont typeface="Arial" panose="020B0604020202020204" pitchFamily="34" charset="0"/>
              <a:buChar char="•"/>
            </a:pPr>
            <a:r>
              <a:rPr lang="en-US" dirty="0" smtClean="0"/>
              <a:t>Mail or Hand-delivery only (no electronic submittals) </a:t>
            </a:r>
          </a:p>
          <a:p>
            <a:pPr marL="285750" indent="-285750">
              <a:buFont typeface="Arial" panose="020B0604020202020204" pitchFamily="34" charset="0"/>
              <a:buChar char="•"/>
            </a:pPr>
            <a:endParaRPr lang="en-US" dirty="0"/>
          </a:p>
          <a:p>
            <a:r>
              <a:rPr lang="en-US" dirty="0" smtClean="0"/>
              <a:t>All responses to the RFP will be dated and the time received recorded upon receipt. PHA will not be responsible for late or incomplete responses due to mistakes or delays of the Respondent or carrier used by the Respondent or weather delays. A postmark is not sufficient. </a:t>
            </a:r>
          </a:p>
          <a:p>
            <a:endParaRPr lang="en-US" dirty="0" smtClean="0"/>
          </a:p>
          <a:p>
            <a:endParaRPr lang="en-US" b="1" dirty="0" smtClean="0"/>
          </a:p>
          <a:p>
            <a:r>
              <a:rPr lang="en-US" b="1" dirty="0" smtClean="0"/>
              <a:t>LATE SUBMITTALS WILL NOT BE EVALUATED. </a:t>
            </a:r>
            <a:endParaRPr lang="en-US" b="1" dirty="0"/>
          </a:p>
        </p:txBody>
      </p:sp>
    </p:spTree>
    <p:extLst>
      <p:ext uri="{BB962C8B-B14F-4D97-AF65-F5344CB8AC3E}">
        <p14:creationId xmlns:p14="http://schemas.microsoft.com/office/powerpoint/2010/main" val="5840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Selection Criteria</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6" name="TextBox 5"/>
          <p:cNvSpPr txBox="1"/>
          <p:nvPr/>
        </p:nvSpPr>
        <p:spPr>
          <a:xfrm>
            <a:off x="688062" y="1475715"/>
            <a:ext cx="8220548" cy="3970318"/>
          </a:xfrm>
          <a:prstGeom prst="rect">
            <a:avLst/>
          </a:prstGeom>
          <a:noFill/>
        </p:spPr>
        <p:txBody>
          <a:bodyPr wrap="square" rtlCol="0">
            <a:spAutoFit/>
          </a:bodyPr>
          <a:lstStyle/>
          <a:p>
            <a:pPr>
              <a:lnSpc>
                <a:spcPct val="200000"/>
              </a:lnSpc>
            </a:pPr>
            <a:r>
              <a:rPr lang="en-US" b="1" u="sng" dirty="0" smtClean="0"/>
              <a:t>Criteria</a:t>
            </a:r>
            <a:r>
              <a:rPr lang="en-US" b="1" dirty="0" smtClean="0"/>
              <a:t>						</a:t>
            </a:r>
            <a:r>
              <a:rPr lang="en-US" b="1" u="sng" dirty="0" smtClean="0"/>
              <a:t>Relative Weight</a:t>
            </a:r>
          </a:p>
          <a:p>
            <a:pPr>
              <a:lnSpc>
                <a:spcPct val="200000"/>
              </a:lnSpc>
            </a:pPr>
            <a:r>
              <a:rPr lang="en-US" dirty="0" smtClean="0"/>
              <a:t>Price						15%</a:t>
            </a:r>
          </a:p>
          <a:p>
            <a:pPr>
              <a:lnSpc>
                <a:spcPct val="200000"/>
              </a:lnSpc>
            </a:pPr>
            <a:r>
              <a:rPr lang="en-US" dirty="0" smtClean="0"/>
              <a:t>Respondent					30%</a:t>
            </a:r>
          </a:p>
          <a:p>
            <a:pPr>
              <a:lnSpc>
                <a:spcPct val="200000"/>
              </a:lnSpc>
            </a:pPr>
            <a:r>
              <a:rPr lang="en-US" dirty="0" smtClean="0"/>
              <a:t>Benefit to Port Authority				37%</a:t>
            </a:r>
          </a:p>
          <a:p>
            <a:pPr>
              <a:lnSpc>
                <a:spcPct val="200000"/>
              </a:lnSpc>
            </a:pPr>
            <a:r>
              <a:rPr lang="en-US" dirty="0" smtClean="0"/>
              <a:t>Overall Compliance with Port Authority Policies 	15%</a:t>
            </a:r>
          </a:p>
          <a:p>
            <a:pPr>
              <a:lnSpc>
                <a:spcPct val="200000"/>
              </a:lnSpc>
            </a:pPr>
            <a:r>
              <a:rPr lang="en-US" dirty="0" smtClean="0"/>
              <a:t>Local Business 					3%</a:t>
            </a:r>
          </a:p>
          <a:p>
            <a:pPr>
              <a:lnSpc>
                <a:spcPct val="200000"/>
              </a:lnSpc>
            </a:pPr>
            <a:endParaRPr lang="en-US" dirty="0"/>
          </a:p>
        </p:txBody>
      </p:sp>
    </p:spTree>
    <p:extLst>
      <p:ext uri="{BB962C8B-B14F-4D97-AF65-F5344CB8AC3E}">
        <p14:creationId xmlns:p14="http://schemas.microsoft.com/office/powerpoint/2010/main" val="3503574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75715"/>
            <a:ext cx="7804088" cy="3416320"/>
          </a:xfrm>
          <a:prstGeom prst="rect">
            <a:avLst/>
          </a:prstGeom>
          <a:noFill/>
        </p:spPr>
        <p:txBody>
          <a:bodyPr wrap="square" rtlCol="0">
            <a:spAutoFit/>
          </a:bodyPr>
          <a:lstStyle/>
          <a:p>
            <a:r>
              <a:rPr lang="en-US" dirty="0" smtClean="0"/>
              <a:t>The Port Authority is seeking proposals from qualified </a:t>
            </a:r>
            <a:r>
              <a:rPr lang="en-US" dirty="0"/>
              <a:t>consultancies/teams to complete an </a:t>
            </a:r>
            <a:r>
              <a:rPr lang="en-US" dirty="0" smtClean="0"/>
              <a:t>integrated multimodal </a:t>
            </a:r>
            <a:r>
              <a:rPr lang="en-US" dirty="0"/>
              <a:t>and operational </a:t>
            </a:r>
            <a:r>
              <a:rPr lang="en-US" dirty="0" smtClean="0"/>
              <a:t>study</a:t>
            </a:r>
          </a:p>
          <a:p>
            <a:endParaRPr lang="en-US" dirty="0"/>
          </a:p>
          <a:p>
            <a:r>
              <a:rPr lang="en-US" dirty="0" smtClean="0"/>
              <a:t>Market demand assessment and business case analysis on the economic viability and emission reduction potential in the Houston market for five (5) concepts:</a:t>
            </a:r>
          </a:p>
          <a:p>
            <a:r>
              <a:rPr lang="en-US" dirty="0"/>
              <a:t>	</a:t>
            </a:r>
            <a:r>
              <a:rPr lang="en-US" dirty="0" smtClean="0"/>
              <a:t>1. Containers on Rail</a:t>
            </a:r>
          </a:p>
          <a:p>
            <a:r>
              <a:rPr lang="en-US" dirty="0"/>
              <a:t>	</a:t>
            </a:r>
            <a:r>
              <a:rPr lang="en-US" dirty="0" smtClean="0"/>
              <a:t>2. Containers on Shuttle/Intelligent Transportation Systems</a:t>
            </a:r>
          </a:p>
          <a:p>
            <a:r>
              <a:rPr lang="en-US" dirty="0"/>
              <a:t>	</a:t>
            </a:r>
            <a:r>
              <a:rPr lang="en-US" dirty="0" smtClean="0"/>
              <a:t>3. Containers on Barge</a:t>
            </a:r>
          </a:p>
          <a:p>
            <a:r>
              <a:rPr lang="en-US" dirty="0"/>
              <a:t>	</a:t>
            </a:r>
            <a:r>
              <a:rPr lang="en-US" dirty="0" smtClean="0"/>
              <a:t>4. Containers on Low Emission Trucks</a:t>
            </a:r>
          </a:p>
          <a:p>
            <a:r>
              <a:rPr lang="en-US" dirty="0"/>
              <a:t>	</a:t>
            </a:r>
            <a:r>
              <a:rPr lang="en-US" dirty="0" smtClean="0"/>
              <a:t>5. Use of low Emissions Cargo Handling Equipment</a:t>
            </a:r>
          </a:p>
          <a:p>
            <a:endParaRPr lang="en-US" dirty="0"/>
          </a:p>
        </p:txBody>
      </p:sp>
    </p:spTree>
    <p:extLst>
      <p:ext uri="{BB962C8B-B14F-4D97-AF65-F5344CB8AC3E}">
        <p14:creationId xmlns:p14="http://schemas.microsoft.com/office/powerpoint/2010/main" val="3458476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 </a:t>
            </a:r>
            <a:r>
              <a:rPr lang="en-US" sz="2400" b="1" dirty="0" smtClean="0"/>
              <a:t>(Cont’d.)</a:t>
            </a:r>
          </a:p>
        </p:txBody>
      </p:sp>
      <p:sp>
        <p:nvSpPr>
          <p:cNvPr id="21" name="TextBox 20"/>
          <p:cNvSpPr txBox="1"/>
          <p:nvPr/>
        </p:nvSpPr>
        <p:spPr>
          <a:xfrm>
            <a:off x="630301" y="1480901"/>
            <a:ext cx="8513699" cy="4524315"/>
          </a:xfrm>
          <a:prstGeom prst="rect">
            <a:avLst/>
          </a:prstGeom>
          <a:noFill/>
        </p:spPr>
        <p:txBody>
          <a:bodyPr wrap="square" rtlCol="0">
            <a:spAutoFit/>
          </a:bodyPr>
          <a:lstStyle/>
          <a:p>
            <a:pPr lvl="0"/>
            <a:r>
              <a:rPr lang="en-US" dirty="0" smtClean="0"/>
              <a:t>The study must:</a:t>
            </a:r>
          </a:p>
          <a:p>
            <a:pPr lvl="0"/>
            <a:endParaRPr lang="en-US" dirty="0" smtClean="0"/>
          </a:p>
          <a:p>
            <a:pPr marL="285750" lvl="0" indent="-285750">
              <a:buFont typeface="Arial" panose="020B0604020202020204" pitchFamily="34" charset="0"/>
              <a:buChar char="•"/>
            </a:pPr>
            <a:r>
              <a:rPr lang="en-US" dirty="0" smtClean="0"/>
              <a:t>Articulate </a:t>
            </a:r>
            <a:r>
              <a:rPr lang="en-US" dirty="0"/>
              <a:t>findings and formulate conclusions regarding operational and economic feasibility and environmental and other benefits and </a:t>
            </a:r>
            <a:r>
              <a:rPr lang="en-US" dirty="0" smtClean="0"/>
              <a:t>risks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Define criteria for comparison and prioritization of </a:t>
            </a:r>
            <a:r>
              <a:rPr lang="en-US" dirty="0" smtClean="0"/>
              <a:t>opportunities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Provide recommendations including highest value opportunities and a phased plan of </a:t>
            </a:r>
            <a:r>
              <a:rPr lang="en-US" dirty="0" smtClean="0"/>
              <a:t>implementation</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Outline potential / recommended pilot program(s) and </a:t>
            </a:r>
            <a:r>
              <a:rPr lang="en-US" dirty="0" smtClean="0"/>
              <a:t>a plan </a:t>
            </a:r>
            <a:r>
              <a:rPr lang="en-US" dirty="0"/>
              <a:t>for assisting PORT AUTHORITY to implement </a:t>
            </a:r>
            <a:endParaRPr lang="en-US" dirty="0" smtClean="0"/>
          </a:p>
          <a:p>
            <a:pPr marL="285750" lvl="0" indent="-285750">
              <a:buFont typeface="Arial" panose="020B0604020202020204" pitchFamily="34" charset="0"/>
              <a:buChar char="•"/>
            </a:pPr>
            <a:endParaRPr lang="en-US" dirty="0">
              <a:effectLst/>
            </a:endParaRPr>
          </a:p>
          <a:p>
            <a:pPr marL="285750" lvl="0" indent="-285750">
              <a:buFont typeface="Arial" panose="020B0604020202020204" pitchFamily="34" charset="0"/>
              <a:buChar char="•"/>
            </a:pPr>
            <a:r>
              <a:rPr lang="en-US" dirty="0" smtClean="0"/>
              <a:t>Comply with all laws, rules and regulations of any governmental agency and </a:t>
            </a:r>
            <a:r>
              <a:rPr lang="en-US" smtClean="0"/>
              <a:t>perform responsibilities </a:t>
            </a:r>
            <a:r>
              <a:rPr lang="en-US" dirty="0" smtClean="0"/>
              <a:t>as Performing Party under the Contract between TCEQ and PHA</a:t>
            </a:r>
            <a:endParaRPr lang="en-US" dirty="0">
              <a:effectLst/>
            </a:endParaRPr>
          </a:p>
        </p:txBody>
      </p:sp>
    </p:spTree>
    <p:extLst>
      <p:ext uri="{BB962C8B-B14F-4D97-AF65-F5344CB8AC3E}">
        <p14:creationId xmlns:p14="http://schemas.microsoft.com/office/powerpoint/2010/main" val="859200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a:t>RFP-827 </a:t>
            </a:r>
            <a:r>
              <a:rPr lang="en-US" sz="3600" b="1" dirty="0" smtClean="0"/>
              <a:t>Scope of Services </a:t>
            </a:r>
            <a:r>
              <a:rPr lang="en-US" sz="2400" b="1" dirty="0" smtClean="0"/>
              <a:t>(Cont’d.)</a:t>
            </a:r>
          </a:p>
        </p:txBody>
      </p:sp>
      <p:sp>
        <p:nvSpPr>
          <p:cNvPr id="21" name="TextBox 20"/>
          <p:cNvSpPr txBox="1"/>
          <p:nvPr/>
        </p:nvSpPr>
        <p:spPr>
          <a:xfrm>
            <a:off x="630301" y="1476724"/>
            <a:ext cx="8513699" cy="3970318"/>
          </a:xfrm>
          <a:prstGeom prst="rect">
            <a:avLst/>
          </a:prstGeom>
          <a:noFill/>
        </p:spPr>
        <p:txBody>
          <a:bodyPr wrap="square" rtlCol="0">
            <a:spAutoFit/>
          </a:bodyPr>
          <a:lstStyle/>
          <a:p>
            <a:r>
              <a:rPr lang="en-AU" dirty="0"/>
              <a:t>The Consultant must note the following: </a:t>
            </a:r>
            <a:endParaRPr lang="en-US" dirty="0"/>
          </a:p>
          <a:p>
            <a:r>
              <a:rPr lang="en-AU" dirty="0"/>
              <a:t> </a:t>
            </a:r>
            <a:endParaRPr lang="en-US" dirty="0"/>
          </a:p>
          <a:p>
            <a:pPr marL="285750" lvl="0" indent="-285750">
              <a:buFont typeface="Arial" panose="020B0604020202020204" pitchFamily="34" charset="0"/>
              <a:buChar char="•"/>
            </a:pPr>
            <a:r>
              <a:rPr lang="en-AU" dirty="0"/>
              <a:t>Engagement outputs should describe arrangements needed to introduce the pilot program and how program controls are applied and enforced in practice.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AU" dirty="0"/>
              <a:t>When considering options, the engagement outputs must discuss quantitative and qualitative issues that may arise from implementing any of the five designated incentive projects.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AU" dirty="0"/>
              <a:t>The Consultant is expected to estimate emission reductions based on bona fide equipment data sheets, analogies, reasonable emulations and relevant modelling, but is not expected to carry out physical emission testing of vehicles or cargo handling equipment.</a:t>
            </a:r>
          </a:p>
          <a:p>
            <a:pPr lvl="0"/>
            <a:r>
              <a:rPr lang="en-AU" dirty="0"/>
              <a:t> </a:t>
            </a:r>
            <a:endParaRPr lang="en-US" dirty="0"/>
          </a:p>
        </p:txBody>
      </p:sp>
    </p:spTree>
    <p:extLst>
      <p:ext uri="{BB962C8B-B14F-4D97-AF65-F5344CB8AC3E}">
        <p14:creationId xmlns:p14="http://schemas.microsoft.com/office/powerpoint/2010/main" val="1596312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8F300395702A48A71B8206F55E594D" ma:contentTypeVersion="0" ma:contentTypeDescription="Create a new document." ma:contentTypeScope="" ma:versionID="57b16adc5b973722a4d7a264afa22d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D21BA8-19D4-4157-851F-19DAA527B2DF}">
  <ds:schemaRefs>
    <ds:schemaRef ds:uri="http://schemas.microsoft.com/sharepoint/v3/contenttype/forms"/>
  </ds:schemaRefs>
</ds:datastoreItem>
</file>

<file path=customXml/itemProps2.xml><?xml version="1.0" encoding="utf-8"?>
<ds:datastoreItem xmlns:ds="http://schemas.openxmlformats.org/officeDocument/2006/customXml" ds:itemID="{A277034D-EA72-4390-BF7A-65DD3A674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6072EE7-A7B7-4AC6-895B-783E4B183DB3}">
  <ds:schemaRefs>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2006/metadata/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25654</TotalTime>
  <Words>1156</Words>
  <Application>Microsoft Office PowerPoint</Application>
  <PresentationFormat>On-screen Show (4:3)</PresentationFormat>
  <Paragraphs>157</Paragraphs>
  <Slides>17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Courier New</vt:lpstr>
      <vt:lpstr>Helvetica Neue</vt:lpstr>
      <vt:lpstr>Helvetica Neue Condensed</vt:lpstr>
      <vt:lpstr>Symbol</vt:lpstr>
      <vt:lpstr>Times New Roman</vt:lpstr>
      <vt:lpstr>4_Office Theme</vt:lpstr>
      <vt:lpstr>PowerPoint Presentation</vt:lpstr>
      <vt:lpstr>PowerPoint Presentation</vt:lpstr>
      <vt:lpstr>RFP-827</vt:lpstr>
      <vt:lpstr>RFP-827</vt:lpstr>
      <vt:lpstr>RFP-827</vt:lpstr>
      <vt:lpstr>RFP-827 Selection Criteria</vt:lpstr>
      <vt:lpstr>RFP-827 Scope of Services</vt:lpstr>
      <vt:lpstr>RFP-827 Scope of Services (Cont’d.)</vt:lpstr>
      <vt:lpstr>RFP-827 Scope of Services (Cont’d.)</vt:lpstr>
      <vt:lpstr>RFP-827 Scope of Services (Cont’d.)</vt:lpstr>
      <vt:lpstr>RFP-827 Scope of Services (Cont’d.)</vt:lpstr>
      <vt:lpstr>RFP-827 Scope of Services</vt:lpstr>
      <vt:lpstr>RFP-827 Scope of Services</vt:lpstr>
      <vt:lpstr>RFP-827 Scope of Services</vt:lpstr>
      <vt:lpstr>RFP-827 Scope of Services </vt:lpstr>
      <vt:lpstr>RFP-827 Scope of Services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Tanika Chukwumerije</cp:lastModifiedBy>
  <cp:revision>121</cp:revision>
  <cp:lastPrinted>2016-11-28T22:29:29Z</cp:lastPrinted>
  <dcterms:created xsi:type="dcterms:W3CDTF">2016-11-28T16:12:23Z</dcterms:created>
  <dcterms:modified xsi:type="dcterms:W3CDTF">2018-08-22T14:54:10Z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0x0101002E8F300395702A48A71B8206F55E594D</vt:lpwstr>
  </property>
  <property fmtid="{D5CDD505-2E9C-101B-9397-08002B2CF9AE}" pid="3" name="GS_AddingInProgress">
    <vt:lpwstr>True</vt:lpwstr>
  </property>
</Properties>
</file>