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672" r:id="rId5"/>
    <p:sldMasterId id="2147483684" r:id="rId6"/>
  </p:sldMasterIdLst>
  <p:notesMasterIdLst>
    <p:notesMasterId r:id="rId16"/>
  </p:notesMasterIdLst>
  <p:handoutMasterIdLst>
    <p:handoutMasterId r:id="rId17"/>
  </p:handoutMasterIdLst>
  <p:sldIdLst>
    <p:sldId id="271" r:id="rId7"/>
    <p:sldId id="272" r:id="rId8"/>
    <p:sldId id="274" r:id="rId9"/>
    <p:sldId id="275" r:id="rId10"/>
    <p:sldId id="276" r:id="rId11"/>
    <p:sldId id="273" r:id="rId12"/>
    <p:sldId id="277" r:id="rId13"/>
    <p:sldId id="278" r:id="rId14"/>
    <p:sldId id="263"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469"/>
    <a:srgbClr val="A51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7" autoAdjust="0"/>
    <p:restoredTop sz="66401" autoAdjust="0"/>
  </p:normalViewPr>
  <p:slideViewPr>
    <p:cSldViewPr snapToGrid="0" snapToObjects="1">
      <p:cViewPr varScale="1">
        <p:scale>
          <a:sx n="77" d="100"/>
          <a:sy n="77" d="100"/>
        </p:scale>
        <p:origin x="2556"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792BFA-B74B-463B-AA3A-42CFB5FC8F5C}" type="datetimeFigureOut">
              <a:rPr lang="en-US" smtClean="0"/>
              <a:t>2/12/2018</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1F2799-D21C-493C-B781-1A1B61E20A33}" type="slidenum">
              <a:rPr lang="en-US" smtClean="0"/>
              <a:t>‹#›</a:t>
            </a:fld>
            <a:endParaRPr lang="en-US" dirty="0"/>
          </a:p>
        </p:txBody>
      </p:sp>
    </p:spTree>
    <p:extLst>
      <p:ext uri="{BB962C8B-B14F-4D97-AF65-F5344CB8AC3E}">
        <p14:creationId xmlns:p14="http://schemas.microsoft.com/office/powerpoint/2010/main" val="32792037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74377-948D-4C0B-94B2-FF3F32B127D3}" type="datetimeFigureOut">
              <a:rPr lang="en-US" smtClean="0"/>
              <a:t>2/12/2018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0138D-3943-4173-ABD4-EFF93AE2F9E4}" type="slidenum">
              <a:rPr lang="en-US" smtClean="0"/>
              <a:t>‹#›</a:t>
            </a:fld>
            <a:endParaRPr lang="en-US" dirty="0"/>
          </a:p>
        </p:txBody>
      </p:sp>
    </p:spTree>
    <p:extLst>
      <p:ext uri="{BB962C8B-B14F-4D97-AF65-F5344CB8AC3E}">
        <p14:creationId xmlns:p14="http://schemas.microsoft.com/office/powerpoint/2010/main" val="104068569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5423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Janiece Longoria is the Chairman for the Port</a:t>
            </a:r>
            <a:r>
              <a:rPr lang="en-US" baseline="0" dirty="0" smtClean="0"/>
              <a:t> of Houston Authority Commission Board</a:t>
            </a:r>
            <a:r>
              <a:rPr lang="en-US" dirty="0" smtClean="0"/>
              <a:t>.</a:t>
            </a:r>
            <a:endParaRPr lang="en-US" dirty="0"/>
          </a:p>
        </p:txBody>
      </p:sp>
    </p:spTree>
    <p:extLst>
      <p:ext uri="{BB962C8B-B14F-4D97-AF65-F5344CB8AC3E}">
        <p14:creationId xmlns:p14="http://schemas.microsoft.com/office/powerpoint/2010/main" val="2654745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a:t>
            </a:r>
            <a:r>
              <a:rPr lang="en-US" baseline="0" dirty="0" smtClean="0"/>
              <a:t> see how the meeting with flow this morning.  You will hear from procurement and I highlight portions of the selection criteria.  Before we get started with the presentation, let’s see who is present in the room.  Start from my right and work your way around the room.  Then, you will hear from PHA, team starting with me.</a:t>
            </a:r>
            <a:endParaRPr lang="en-US" dirty="0"/>
          </a:p>
        </p:txBody>
      </p:sp>
    </p:spTree>
    <p:extLst>
      <p:ext uri="{BB962C8B-B14F-4D97-AF65-F5344CB8AC3E}">
        <p14:creationId xmlns:p14="http://schemas.microsoft.com/office/powerpoint/2010/main" val="34702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Names of our team</a:t>
            </a:r>
            <a:r>
              <a:rPr lang="en-US" baseline="0" dirty="0" smtClean="0"/>
              <a:t> and m</a:t>
            </a:r>
            <a:r>
              <a:rPr lang="en-US" dirty="0" smtClean="0"/>
              <a:t>ost of them are here</a:t>
            </a:r>
            <a:r>
              <a:rPr lang="en-US" baseline="0" dirty="0" smtClean="0"/>
              <a:t> in the room. </a:t>
            </a:r>
            <a:r>
              <a:rPr lang="en-US" dirty="0" smtClean="0"/>
              <a:t> This presentation will made available for your reference.</a:t>
            </a:r>
            <a:endParaRPr lang="en-US" dirty="0"/>
          </a:p>
        </p:txBody>
      </p:sp>
    </p:spTree>
    <p:extLst>
      <p:ext uri="{BB962C8B-B14F-4D97-AF65-F5344CB8AC3E}">
        <p14:creationId xmlns:p14="http://schemas.microsoft.com/office/powerpoint/2010/main" val="3671819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hear from the procurement department at this time. </a:t>
            </a:r>
            <a:endParaRPr lang="en-US" dirty="0"/>
          </a:p>
        </p:txBody>
      </p:sp>
    </p:spTree>
    <p:extLst>
      <p:ext uri="{BB962C8B-B14F-4D97-AF65-F5344CB8AC3E}">
        <p14:creationId xmlns:p14="http://schemas.microsoft.com/office/powerpoint/2010/main" val="4094584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u="sng" dirty="0" smtClean="0"/>
              <a:t>R</a:t>
            </a:r>
          </a:p>
          <a:p>
            <a:r>
              <a:rPr lang="en-US" sz="800" u="none" dirty="0" smtClean="0"/>
              <a:t>We need</a:t>
            </a:r>
            <a:r>
              <a:rPr lang="en-US" sz="800" u="none" baseline="0" dirty="0" smtClean="0"/>
              <a:t> to know the </a:t>
            </a:r>
            <a:r>
              <a:rPr lang="en-US" sz="800" u="none" dirty="0" smtClean="0"/>
              <a:t>Background of the respondent, including reputation and quality of services. Provide the availability and dedication of resources to Port for</a:t>
            </a:r>
            <a:r>
              <a:rPr lang="en-US" sz="800" u="none" baseline="0" dirty="0" smtClean="0"/>
              <a:t> this </a:t>
            </a:r>
            <a:r>
              <a:rPr lang="en-US" sz="800" u="none" dirty="0" smtClean="0"/>
              <a:t>project.</a:t>
            </a:r>
          </a:p>
          <a:p>
            <a:r>
              <a:rPr lang="en-US" sz="800" u="sng" dirty="0" smtClean="0"/>
              <a:t>PP</a:t>
            </a:r>
            <a:r>
              <a:rPr lang="en-US" sz="800" dirty="0" smtClean="0"/>
              <a:t> </a:t>
            </a:r>
          </a:p>
          <a:p>
            <a:r>
              <a:rPr lang="en-US" sz="800" dirty="0" smtClean="0"/>
              <a:t>The methodology proposed to perform services. </a:t>
            </a:r>
          </a:p>
          <a:p>
            <a:r>
              <a:rPr lang="en-US" sz="800" u="sng" dirty="0" smtClean="0"/>
              <a:t>O</a:t>
            </a:r>
          </a:p>
          <a:p>
            <a:r>
              <a:rPr lang="en-US" sz="800" u="none" dirty="0" smtClean="0"/>
              <a:t>Demonstrated understanding of the RFP</a:t>
            </a:r>
            <a:r>
              <a:rPr lang="en-US" sz="800" u="none" baseline="0" dirty="0" smtClean="0"/>
              <a:t> </a:t>
            </a:r>
            <a:r>
              <a:rPr lang="en-US" sz="800" u="none" dirty="0" smtClean="0"/>
              <a:t>and its objective and thoroughness</a:t>
            </a:r>
            <a:r>
              <a:rPr lang="en-US" sz="800" u="none" baseline="0" dirty="0" smtClean="0"/>
              <a:t> of the Response</a:t>
            </a:r>
            <a:r>
              <a:rPr lang="en-US" sz="800" u="sng" dirty="0" smtClean="0"/>
              <a:t>.</a:t>
            </a:r>
            <a:r>
              <a:rPr lang="en-US" sz="800" u="none" dirty="0" smtClean="0"/>
              <a:t>  The</a:t>
            </a:r>
            <a:r>
              <a:rPr lang="en-US" sz="800" u="none" baseline="0" dirty="0" smtClean="0"/>
              <a:t> team will be looking for c</a:t>
            </a:r>
            <a:r>
              <a:rPr lang="en-US" sz="800" u="none" dirty="0" smtClean="0"/>
              <a:t>larity of the Response. </a:t>
            </a:r>
            <a:endParaRPr lang="en-US" sz="800" u="none" dirty="0"/>
          </a:p>
        </p:txBody>
      </p:sp>
    </p:spTree>
    <p:extLst>
      <p:ext uri="{BB962C8B-B14F-4D97-AF65-F5344CB8AC3E}">
        <p14:creationId xmlns:p14="http://schemas.microsoft.com/office/powerpoint/2010/main" val="3502266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Tree>
    <p:extLst>
      <p:ext uri="{BB962C8B-B14F-4D97-AF65-F5344CB8AC3E}">
        <p14:creationId xmlns:p14="http://schemas.microsoft.com/office/powerpoint/2010/main" val="1230859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Tree>
    <p:extLst>
      <p:ext uri="{BB962C8B-B14F-4D97-AF65-F5344CB8AC3E}">
        <p14:creationId xmlns:p14="http://schemas.microsoft.com/office/powerpoint/2010/main" val="1192799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ctr">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80428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908619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248117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213379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190704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762475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048092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66368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47131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79846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1533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600"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983067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748978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628591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855408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527344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285860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914123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301667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3671655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871857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55834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lvl1pPr algn="l">
              <a:defRPr sz="3600" b="1"/>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316567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031395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57608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b="1"/>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47210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sz="3600" b="1"/>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54278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343025" cy="5811838"/>
          </a:xfrm>
          <a:prstGeom prst="rect">
            <a:avLst/>
          </a:prstGeom>
        </p:spPr>
        <p:txBody>
          <a:bodyPr vert="eaVert"/>
          <a:lstStyle>
            <a:lvl1pPr>
              <a:defRPr sz="3600" b="1"/>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113179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069663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775986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8" name="Rectangle 7"/>
          <p:cNvSpPr/>
          <p:nvPr userDrawn="1"/>
        </p:nvSpPr>
        <p:spPr>
          <a:xfrm>
            <a:off x="0" y="6492240"/>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570818360"/>
      </p:ext>
    </p:extLst>
  </p:cSld>
  <p:clrMap bg1="lt1" tx1="dk1" bg2="lt2" tx2="dk2" accent1="accent1" accent2="accent2" accent3="accent3" accent4="accent4" accent5="accent5" accent6="accent6" hlink="hlink" folHlink="folHlink"/>
  <p:sldLayoutIdLst>
    <p:sldLayoutId id="2147483699" r:id="rId1"/>
    <p:sldLayoutId id="2147483701" r:id="rId2"/>
    <p:sldLayoutId id="2147483702" r:id="rId3"/>
    <p:sldLayoutId id="2147483705" r:id="rId4"/>
    <p:sldLayoutId id="2147483706" r:id="rId5"/>
    <p:sldLayoutId id="2147483707" r:id="rId6"/>
    <p:sldLayoutId id="2147483708" r:id="rId7"/>
    <p:sldLayoutId id="2147483704" r:id="rId8"/>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42882-04B5-E040-9EC8-B755C527F58A}" type="slidenum">
              <a:rPr lang="en-US" smtClean="0"/>
              <a:t>‹#›</a:t>
            </a:fld>
            <a:endParaRPr lang="en-US" dirty="0"/>
          </a:p>
        </p:txBody>
      </p:sp>
    </p:spTree>
    <p:extLst>
      <p:ext uri="{BB962C8B-B14F-4D97-AF65-F5344CB8AC3E}">
        <p14:creationId xmlns:p14="http://schemas.microsoft.com/office/powerpoint/2010/main" val="2714382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78CCC-2F52-48BA-9D82-D1DDC82E33E4}" type="slidenum">
              <a:rPr lang="en-US" smtClean="0"/>
              <a:t>‹#›</a:t>
            </a:fld>
            <a:endParaRPr lang="en-US" dirty="0"/>
          </a:p>
        </p:txBody>
      </p:sp>
    </p:spTree>
    <p:extLst>
      <p:ext uri="{BB962C8B-B14F-4D97-AF65-F5344CB8AC3E}">
        <p14:creationId xmlns:p14="http://schemas.microsoft.com/office/powerpoint/2010/main" val="36338395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209" r="9147" b="28838"/>
          <a:stretch/>
        </p:blipFill>
        <p:spPr>
          <a:xfrm>
            <a:off x="0" y="3023856"/>
            <a:ext cx="9144000" cy="389299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1598" r="-472" b="-967"/>
          <a:stretch/>
        </p:blipFill>
        <p:spPr>
          <a:xfrm>
            <a:off x="0" y="3384913"/>
            <a:ext cx="9187199" cy="361233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921" y="385396"/>
            <a:ext cx="2143974" cy="2104586"/>
          </a:xfrm>
          <a:prstGeom prst="rect">
            <a:avLst/>
          </a:prstGeom>
        </p:spPr>
      </p:pic>
      <p:sp>
        <p:nvSpPr>
          <p:cNvPr id="8" name="Rectangle 7"/>
          <p:cNvSpPr/>
          <p:nvPr/>
        </p:nvSpPr>
        <p:spPr>
          <a:xfrm>
            <a:off x="0" y="2876190"/>
            <a:ext cx="9144000" cy="742592"/>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271425" y="2868690"/>
            <a:ext cx="8148917" cy="1015663"/>
          </a:xfrm>
          <a:prstGeom prst="rect">
            <a:avLst/>
          </a:prstGeom>
          <a:noFill/>
        </p:spPr>
        <p:txBody>
          <a:bodyPr wrap="square" rtlCol="0">
            <a:spAutoFit/>
          </a:bodyPr>
          <a:lstStyle/>
          <a:p>
            <a:pPr algn="ctr"/>
            <a:r>
              <a:rPr lang="en-US" sz="1400" b="1" dirty="0" smtClean="0">
                <a:solidFill>
                  <a:schemeClr val="bg1"/>
                </a:solidFill>
                <a:latin typeface="Arial" panose="020B0604020202020204" pitchFamily="34" charset="0"/>
                <a:cs typeface="Arial" panose="020B0604020202020204" pitchFamily="34" charset="0"/>
              </a:rPr>
              <a:t>RFP- News Media Monitoring Services and News Release Distribution Services  </a:t>
            </a:r>
          </a:p>
          <a:p>
            <a:pPr algn="ctr"/>
            <a:r>
              <a:rPr lang="en-US" sz="1400" dirty="0" smtClean="0">
                <a:solidFill>
                  <a:schemeClr val="bg1"/>
                </a:solidFill>
                <a:latin typeface="Arial" panose="020B0604020202020204" pitchFamily="34" charset="0"/>
                <a:cs typeface="Arial" panose="020B0604020202020204" pitchFamily="34" charset="0"/>
              </a:rPr>
              <a:t>Port of Houston Authority </a:t>
            </a:r>
          </a:p>
          <a:p>
            <a:pPr algn="ctr"/>
            <a:r>
              <a:rPr lang="en-US" sz="1400" dirty="0" smtClean="0">
                <a:solidFill>
                  <a:schemeClr val="bg1"/>
                </a:solidFill>
                <a:latin typeface="Arial" panose="020B0604020202020204" pitchFamily="34" charset="0"/>
                <a:cs typeface="Arial" panose="020B0604020202020204" pitchFamily="34" charset="0"/>
              </a:rPr>
              <a:t>Lisa Ashley |  Project Manager   |  Media Relations </a:t>
            </a:r>
            <a:endParaRPr lang="en-US" dirty="0">
              <a:solidFill>
                <a:schemeClr val="bg1"/>
              </a:solidFill>
              <a:latin typeface="Arial" panose="020B0604020202020204" pitchFamily="34" charset="0"/>
              <a:cs typeface="Arial" panose="020B0604020202020204" pitchFamily="34" charset="0"/>
            </a:endParaRPr>
          </a:p>
          <a:p>
            <a:pPr algn="ct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941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p:cNvSpPr txBox="1"/>
          <p:nvPr/>
        </p:nvSpPr>
        <p:spPr>
          <a:xfrm>
            <a:off x="7124700" y="6566928"/>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WELCOME MESSAGE  |  2</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grpSp>
        <p:nvGrpSpPr>
          <p:cNvPr id="7" name="Group 6"/>
          <p:cNvGrpSpPr/>
          <p:nvPr/>
        </p:nvGrpSpPr>
        <p:grpSpPr>
          <a:xfrm>
            <a:off x="3537729" y="3635218"/>
            <a:ext cx="1828212" cy="2089358"/>
            <a:chOff x="2925560" y="793159"/>
            <a:chExt cx="2226896" cy="2544994"/>
          </a:xfrm>
        </p:grpSpPr>
        <p:pic>
          <p:nvPicPr>
            <p:cNvPr id="8" name="Picture 7" descr="Branch_Theldo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45813" y="793159"/>
              <a:ext cx="1602601" cy="2227615"/>
            </a:xfrm>
            <a:prstGeom prst="rect">
              <a:avLst/>
            </a:prstGeom>
          </p:spPr>
        </p:pic>
        <p:sp>
          <p:nvSpPr>
            <p:cNvPr id="9" name="TextBox 8"/>
            <p:cNvSpPr txBox="1"/>
            <p:nvPr/>
          </p:nvSpPr>
          <p:spPr>
            <a:xfrm>
              <a:off x="2925560" y="3075726"/>
              <a:ext cx="2226896" cy="262427"/>
            </a:xfrm>
            <a:prstGeom prst="rect">
              <a:avLst/>
            </a:prstGeom>
            <a:noFill/>
          </p:spPr>
          <p:txBody>
            <a:bodyPr wrap="square" lIns="0" tIns="0" rIns="0" bIns="0" rtlCol="0">
              <a:spAutoFit/>
            </a:bodyPr>
            <a:lstStyle/>
            <a:p>
              <a:r>
                <a:rPr lang="en-US" sz="1400" b="1" dirty="0" smtClean="0">
                  <a:latin typeface="Arial" panose="020B0604020202020204" pitchFamily="34" charset="0"/>
                  <a:cs typeface="Arial" panose="020B0604020202020204" pitchFamily="34" charset="0"/>
                </a:rPr>
                <a:t>Theldon R. Branch, III</a:t>
              </a:r>
              <a:endParaRPr lang="en-US" sz="1400" b="1" dirty="0">
                <a:latin typeface="Arial" panose="020B0604020202020204" pitchFamily="34" charset="0"/>
                <a:cs typeface="Arial" panose="020B0604020202020204" pitchFamily="34" charset="0"/>
              </a:endParaRPr>
            </a:p>
          </p:txBody>
        </p:sp>
      </p:grpSp>
      <p:grpSp>
        <p:nvGrpSpPr>
          <p:cNvPr id="10" name="Group 9"/>
          <p:cNvGrpSpPr/>
          <p:nvPr/>
        </p:nvGrpSpPr>
        <p:grpSpPr>
          <a:xfrm>
            <a:off x="5483027" y="1388822"/>
            <a:ext cx="1703931" cy="2102259"/>
            <a:chOff x="4683362" y="793161"/>
            <a:chExt cx="2098211" cy="2588712"/>
          </a:xfrm>
        </p:grpSpPr>
        <p:pic>
          <p:nvPicPr>
            <p:cNvPr id="11" name="Picture 10" descr="Corgey_Dean.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48474" y="793161"/>
              <a:ext cx="1620125" cy="2251975"/>
            </a:xfrm>
            <a:prstGeom prst="rect">
              <a:avLst/>
            </a:prstGeom>
          </p:spPr>
        </p:pic>
        <p:sp>
          <p:nvSpPr>
            <p:cNvPr id="12" name="TextBox 11"/>
            <p:cNvSpPr txBox="1"/>
            <p:nvPr/>
          </p:nvSpPr>
          <p:spPr>
            <a:xfrm>
              <a:off x="4683362" y="3116576"/>
              <a:ext cx="2098211" cy="26529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Dean E. Corgey</a:t>
              </a:r>
              <a:endParaRPr lang="en-US" sz="1400" b="1" dirty="0">
                <a:latin typeface="Arial" panose="020B0604020202020204" pitchFamily="34" charset="0"/>
                <a:cs typeface="Arial" panose="020B0604020202020204" pitchFamily="34" charset="0"/>
              </a:endParaRPr>
            </a:p>
          </p:txBody>
        </p:sp>
      </p:grpSp>
      <p:grpSp>
        <p:nvGrpSpPr>
          <p:cNvPr id="13" name="Group 12"/>
          <p:cNvGrpSpPr/>
          <p:nvPr/>
        </p:nvGrpSpPr>
        <p:grpSpPr>
          <a:xfrm>
            <a:off x="5481588" y="3637950"/>
            <a:ext cx="1888796" cy="2077513"/>
            <a:chOff x="6426258" y="793158"/>
            <a:chExt cx="2277387" cy="2504935"/>
          </a:xfrm>
        </p:grpSpPr>
        <p:pic>
          <p:nvPicPr>
            <p:cNvPr id="14" name="Picture 13" descr="DonCarlos_Stephen.jpg"/>
            <p:cNvPicPr>
              <a:picLocks noChangeAspect="1"/>
            </p:cNvPicPr>
            <p:nvPr/>
          </p:nvPicPr>
          <p:blipFill rotWithShape="1">
            <a:blip r:embed="rId6" cstate="screen">
              <a:extLst>
                <a:ext uri="{28A0092B-C50C-407E-A947-70E740481C1C}">
                  <a14:useLocalDpi xmlns:a14="http://schemas.microsoft.com/office/drawing/2010/main"/>
                </a:ext>
              </a:extLst>
            </a:blip>
            <a:srcRect b="-1176"/>
            <a:stretch/>
          </p:blipFill>
          <p:spPr>
            <a:xfrm>
              <a:off x="6661089" y="793158"/>
              <a:ext cx="1588298" cy="2205086"/>
            </a:xfrm>
            <a:prstGeom prst="rect">
              <a:avLst/>
            </a:prstGeom>
          </p:spPr>
        </p:pic>
        <p:sp>
          <p:nvSpPr>
            <p:cNvPr id="15" name="TextBox 14"/>
            <p:cNvSpPr txBox="1"/>
            <p:nvPr/>
          </p:nvSpPr>
          <p:spPr>
            <a:xfrm>
              <a:off x="6426258" y="3038324"/>
              <a:ext cx="2277387" cy="259769"/>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Stephen H. DonCarlos</a:t>
              </a:r>
              <a:endParaRPr lang="en-US" sz="1400" b="1" dirty="0">
                <a:latin typeface="Arial" panose="020B0604020202020204" pitchFamily="34" charset="0"/>
                <a:cs typeface="Arial" panose="020B0604020202020204" pitchFamily="34" charset="0"/>
              </a:endParaRPr>
            </a:p>
          </p:txBody>
        </p:sp>
      </p:grpSp>
      <p:grpSp>
        <p:nvGrpSpPr>
          <p:cNvPr id="16" name="Group 15"/>
          <p:cNvGrpSpPr/>
          <p:nvPr/>
        </p:nvGrpSpPr>
        <p:grpSpPr>
          <a:xfrm>
            <a:off x="7386320" y="1384801"/>
            <a:ext cx="1595120" cy="2094892"/>
            <a:chOff x="1420093" y="3485699"/>
            <a:chExt cx="1920985" cy="2522857"/>
          </a:xfrm>
        </p:grpSpPr>
        <p:pic>
          <p:nvPicPr>
            <p:cNvPr id="17" name="Picture 16" descr="Fitzgerald_Clyde.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35743" y="3485699"/>
              <a:ext cx="1586393" cy="2205086"/>
            </a:xfrm>
            <a:prstGeom prst="rect">
              <a:avLst/>
            </a:prstGeom>
          </p:spPr>
        </p:pic>
        <p:sp>
          <p:nvSpPr>
            <p:cNvPr id="18" name="TextBox 17"/>
            <p:cNvSpPr txBox="1"/>
            <p:nvPr/>
          </p:nvSpPr>
          <p:spPr>
            <a:xfrm>
              <a:off x="1420093" y="5749099"/>
              <a:ext cx="1920985" cy="25945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Clyde Fitzgerald</a:t>
              </a:r>
              <a:endParaRPr lang="en-US" sz="1400" b="1" dirty="0">
                <a:latin typeface="Arial" panose="020B0604020202020204" pitchFamily="34" charset="0"/>
                <a:cs typeface="Arial" panose="020B0604020202020204" pitchFamily="34" charset="0"/>
              </a:endParaRPr>
            </a:p>
          </p:txBody>
        </p:sp>
      </p:grpSp>
      <p:grpSp>
        <p:nvGrpSpPr>
          <p:cNvPr id="19" name="Group 18"/>
          <p:cNvGrpSpPr/>
          <p:nvPr/>
        </p:nvGrpSpPr>
        <p:grpSpPr>
          <a:xfrm>
            <a:off x="3669312" y="1388822"/>
            <a:ext cx="1581535" cy="2083522"/>
            <a:chOff x="3087458" y="3485699"/>
            <a:chExt cx="1906912" cy="2512179"/>
          </a:xfrm>
        </p:grpSpPr>
        <p:pic>
          <p:nvPicPr>
            <p:cNvPr id="20" name="Picture 19" descr="Kennedy_JohnD.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45812" y="3485699"/>
              <a:ext cx="1588298" cy="2205086"/>
            </a:xfrm>
            <a:prstGeom prst="rect">
              <a:avLst/>
            </a:prstGeom>
          </p:spPr>
        </p:pic>
        <p:sp>
          <p:nvSpPr>
            <p:cNvPr id="21" name="TextBox 20"/>
            <p:cNvSpPr txBox="1"/>
            <p:nvPr/>
          </p:nvSpPr>
          <p:spPr>
            <a:xfrm>
              <a:off x="3087458" y="5738109"/>
              <a:ext cx="1906912" cy="259769"/>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John D. Kennedy</a:t>
              </a:r>
              <a:endParaRPr lang="en-US" sz="1400" b="1" dirty="0">
                <a:latin typeface="Arial" panose="020B0604020202020204" pitchFamily="34" charset="0"/>
                <a:cs typeface="Arial" panose="020B0604020202020204" pitchFamily="34" charset="0"/>
              </a:endParaRPr>
            </a:p>
          </p:txBody>
        </p:sp>
      </p:grpSp>
      <p:grpSp>
        <p:nvGrpSpPr>
          <p:cNvPr id="22" name="Group 21"/>
          <p:cNvGrpSpPr/>
          <p:nvPr/>
        </p:nvGrpSpPr>
        <p:grpSpPr>
          <a:xfrm>
            <a:off x="7482352" y="3635221"/>
            <a:ext cx="1313216" cy="2080242"/>
            <a:chOff x="4957125" y="3485392"/>
            <a:chExt cx="1586393" cy="2512979"/>
          </a:xfrm>
        </p:grpSpPr>
        <p:pic>
          <p:nvPicPr>
            <p:cNvPr id="23" name="Picture 22" descr="Mease_Roy.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57125" y="3485392"/>
              <a:ext cx="1583111" cy="2200526"/>
            </a:xfrm>
            <a:prstGeom prst="rect">
              <a:avLst/>
            </a:prstGeom>
          </p:spPr>
        </p:pic>
        <p:sp>
          <p:nvSpPr>
            <p:cNvPr id="24" name="TextBox 23"/>
            <p:cNvSpPr txBox="1"/>
            <p:nvPr/>
          </p:nvSpPr>
          <p:spPr>
            <a:xfrm>
              <a:off x="4957125" y="5738110"/>
              <a:ext cx="1586393" cy="260261"/>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Roy D. Mease</a:t>
              </a:r>
              <a:endParaRPr lang="en-US" sz="1400" b="1" dirty="0">
                <a:latin typeface="Arial" panose="020B0604020202020204" pitchFamily="34" charset="0"/>
                <a:cs typeface="Arial" panose="020B0604020202020204" pitchFamily="34" charset="0"/>
              </a:endParaRPr>
            </a:p>
          </p:txBody>
        </p:sp>
      </p:grpSp>
      <p:pic>
        <p:nvPicPr>
          <p:cNvPr id="25" name="Picture 24"/>
          <p:cNvPicPr>
            <a:picLocks noChangeAspect="1"/>
          </p:cNvPicPr>
          <p:nvPr/>
        </p:nvPicPr>
        <p:blipFill rotWithShape="1">
          <a:blip r:embed="rId10" cstate="screen">
            <a:extLst>
              <a:ext uri="{28A0092B-C50C-407E-A947-70E740481C1C}">
                <a14:useLocalDpi xmlns:a14="http://schemas.microsoft.com/office/drawing/2010/main"/>
              </a:ext>
            </a:extLst>
          </a:blip>
          <a:srcRect l="49001" t="19755" r="26222" b="28147"/>
          <a:stretch/>
        </p:blipFill>
        <p:spPr>
          <a:xfrm>
            <a:off x="894080" y="1513079"/>
            <a:ext cx="2265680" cy="3027292"/>
          </a:xfrm>
          <a:prstGeom prst="rect">
            <a:avLst/>
          </a:prstGeom>
        </p:spPr>
      </p:pic>
      <p:sp>
        <p:nvSpPr>
          <p:cNvPr id="26" name="TextBox 25"/>
          <p:cNvSpPr txBox="1"/>
          <p:nvPr/>
        </p:nvSpPr>
        <p:spPr>
          <a:xfrm>
            <a:off x="814574" y="4596391"/>
            <a:ext cx="2435658" cy="430887"/>
          </a:xfrm>
          <a:prstGeom prst="rect">
            <a:avLst/>
          </a:prstGeom>
          <a:noFill/>
        </p:spPr>
        <p:txBody>
          <a:bodyPr wrap="square" lIns="0" tIns="0" rIns="0" bIns="0" rtlCol="0">
            <a:spAutoFit/>
          </a:bodyPr>
          <a:lstStyle/>
          <a:p>
            <a:pPr algn="ctr"/>
            <a:r>
              <a:rPr lang="en-US" sz="1400" b="1" dirty="0" smtClean="0">
                <a:latin typeface="Arial" panose="020B0604020202020204" pitchFamily="34" charset="0"/>
                <a:cs typeface="Arial" panose="020B0604020202020204" pitchFamily="34" charset="0"/>
              </a:rPr>
              <a:t>Janiece M. Longoria</a:t>
            </a:r>
          </a:p>
          <a:p>
            <a:pPr algn="ctr"/>
            <a:r>
              <a:rPr lang="en-US" sz="1400" b="1" i="1" dirty="0" smtClean="0">
                <a:latin typeface="Arial" panose="020B0604020202020204" pitchFamily="34" charset="0"/>
                <a:cs typeface="Arial" panose="020B0604020202020204" pitchFamily="34" charset="0"/>
              </a:rPr>
              <a:t>Chairman</a:t>
            </a:r>
            <a:endParaRPr lang="en-US" sz="1400" b="1" i="1" dirty="0">
              <a:latin typeface="Arial" panose="020B0604020202020204" pitchFamily="34" charset="0"/>
              <a:cs typeface="Arial" panose="020B0604020202020204" pitchFamily="34" charset="0"/>
            </a:endParaRPr>
          </a:p>
        </p:txBody>
      </p:sp>
      <p:sp>
        <p:nvSpPr>
          <p:cNvPr id="3" name="TextBox 2"/>
          <p:cNvSpPr txBox="1"/>
          <p:nvPr/>
        </p:nvSpPr>
        <p:spPr>
          <a:xfrm>
            <a:off x="236977" y="432338"/>
            <a:ext cx="6189009" cy="646331"/>
          </a:xfrm>
          <a:prstGeom prst="rect">
            <a:avLst/>
          </a:prstGeom>
          <a:noFill/>
        </p:spPr>
        <p:txBody>
          <a:bodyPr wrap="square" rtlCol="0">
            <a:spAutoFit/>
          </a:bodyPr>
          <a:lstStyle/>
          <a:p>
            <a:r>
              <a:rPr lang="en-US" sz="3600" b="1" dirty="0" smtClean="0"/>
              <a:t>Port Commission</a:t>
            </a:r>
            <a:endParaRPr lang="en-US" sz="3600" b="1" dirty="0"/>
          </a:p>
        </p:txBody>
      </p:sp>
    </p:spTree>
    <p:extLst>
      <p:ext uri="{BB962C8B-B14F-4D97-AF65-F5344CB8AC3E}">
        <p14:creationId xmlns:p14="http://schemas.microsoft.com/office/powerpoint/2010/main" val="4092748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3" name="TextBox 2"/>
          <p:cNvSpPr txBox="1"/>
          <p:nvPr/>
        </p:nvSpPr>
        <p:spPr>
          <a:xfrm>
            <a:off x="595196" y="418532"/>
            <a:ext cx="6189009" cy="830997"/>
          </a:xfrm>
          <a:prstGeom prst="rect">
            <a:avLst/>
          </a:prstGeom>
          <a:noFill/>
        </p:spPr>
        <p:txBody>
          <a:bodyPr wrap="square" rtlCol="0">
            <a:spAutoFit/>
          </a:bodyPr>
          <a:lstStyle/>
          <a:p>
            <a:r>
              <a:rPr lang="en-US" sz="2400" b="1" dirty="0" smtClean="0"/>
              <a:t>RFP News Media Monitoring and </a:t>
            </a:r>
          </a:p>
          <a:p>
            <a:r>
              <a:rPr lang="en-US" sz="2400" b="1" dirty="0" smtClean="0"/>
              <a:t>News Release Distribution Services</a:t>
            </a:r>
            <a:endParaRPr lang="en-US" sz="2400" b="1" dirty="0"/>
          </a:p>
        </p:txBody>
      </p:sp>
      <p:sp>
        <p:nvSpPr>
          <p:cNvPr id="2" name="TextBox 1"/>
          <p:cNvSpPr txBox="1"/>
          <p:nvPr/>
        </p:nvSpPr>
        <p:spPr>
          <a:xfrm>
            <a:off x="595196" y="1561176"/>
            <a:ext cx="7473090" cy="3754874"/>
          </a:xfrm>
          <a:prstGeom prst="rect">
            <a:avLst/>
          </a:prstGeom>
          <a:noFill/>
        </p:spPr>
        <p:txBody>
          <a:bodyPr wrap="square" rtlCol="0">
            <a:spAutoFit/>
          </a:bodyPr>
          <a:lstStyle/>
          <a:p>
            <a:pPr marL="514350" indent="-514350">
              <a:buClr>
                <a:srgbClr val="003675"/>
              </a:buClr>
              <a:buSzPct val="80000"/>
              <a:buAutoNum type="arabicPeriod"/>
            </a:pPr>
            <a:r>
              <a:rPr lang="en-US" sz="2000" dirty="0" smtClean="0">
                <a:cs typeface="Arial"/>
              </a:rPr>
              <a:t>Introductions</a:t>
            </a:r>
          </a:p>
          <a:p>
            <a:pPr marL="514350" indent="-514350">
              <a:buClr>
                <a:srgbClr val="003675"/>
              </a:buClr>
              <a:buSzPct val="80000"/>
              <a:buAutoNum type="arabicPeriod"/>
            </a:pPr>
            <a:endParaRPr lang="en-US" sz="2000" dirty="0">
              <a:cs typeface="Arial"/>
            </a:endParaRPr>
          </a:p>
          <a:p>
            <a:pPr marL="514350" indent="-514350">
              <a:buClr>
                <a:srgbClr val="003675"/>
              </a:buClr>
              <a:buSzPct val="80000"/>
              <a:buAutoNum type="arabicPeriod"/>
            </a:pPr>
            <a:r>
              <a:rPr lang="en-US" sz="2000" dirty="0" smtClean="0">
                <a:cs typeface="Arial"/>
              </a:rPr>
              <a:t>Procurement</a:t>
            </a:r>
          </a:p>
          <a:p>
            <a:pPr marL="514350" indent="-514350">
              <a:buClr>
                <a:srgbClr val="003675"/>
              </a:buClr>
              <a:buSzPct val="80000"/>
              <a:buAutoNum type="arabicPeriod"/>
            </a:pPr>
            <a:endParaRPr lang="en-US" sz="2000" dirty="0">
              <a:cs typeface="Arial"/>
            </a:endParaRPr>
          </a:p>
          <a:p>
            <a:pPr marL="514350" indent="-514350">
              <a:buClr>
                <a:srgbClr val="003675"/>
              </a:buClr>
              <a:buSzPct val="80000"/>
              <a:buAutoNum type="arabicPeriod"/>
            </a:pPr>
            <a:r>
              <a:rPr lang="en-US" sz="2000" dirty="0">
                <a:cs typeface="Arial"/>
              </a:rPr>
              <a:t>Selection </a:t>
            </a:r>
            <a:r>
              <a:rPr lang="en-US" sz="2000" dirty="0" smtClean="0">
                <a:cs typeface="Arial"/>
              </a:rPr>
              <a:t>Criteria</a:t>
            </a:r>
          </a:p>
          <a:p>
            <a:pPr marL="514350" indent="-514350">
              <a:buClr>
                <a:srgbClr val="003675"/>
              </a:buClr>
              <a:buSzPct val="80000"/>
              <a:buAutoNum type="arabicPeriod"/>
            </a:pPr>
            <a:endParaRPr lang="en-US" sz="2000" dirty="0">
              <a:cs typeface="Arial"/>
            </a:endParaRPr>
          </a:p>
          <a:p>
            <a:pPr marL="514350" indent="-514350">
              <a:buClr>
                <a:srgbClr val="003675"/>
              </a:buClr>
              <a:buSzPct val="80000"/>
              <a:buAutoNum type="arabicPeriod"/>
            </a:pPr>
            <a:r>
              <a:rPr lang="en-US" sz="2000" dirty="0" smtClean="0">
                <a:cs typeface="Arial"/>
              </a:rPr>
              <a:t>Scope of Services</a:t>
            </a:r>
          </a:p>
          <a:p>
            <a:pPr marL="514350" indent="-514350">
              <a:buClr>
                <a:srgbClr val="003675"/>
              </a:buClr>
              <a:buSzPct val="80000"/>
              <a:buAutoNum type="arabicPeriod"/>
            </a:pPr>
            <a:endParaRPr lang="en-US" sz="2000" dirty="0" smtClean="0">
              <a:cs typeface="Arial"/>
            </a:endParaRPr>
          </a:p>
          <a:p>
            <a:pPr marL="514350" indent="-514350">
              <a:buClr>
                <a:srgbClr val="003675"/>
              </a:buClr>
              <a:buSzPct val="80000"/>
              <a:buAutoNum type="arabicPeriod"/>
            </a:pPr>
            <a:r>
              <a:rPr lang="en-US" sz="2000" dirty="0" smtClean="0">
                <a:cs typeface="Arial"/>
              </a:rPr>
              <a:t>Questions</a:t>
            </a:r>
          </a:p>
          <a:p>
            <a:pPr marL="514350" indent="-514350">
              <a:buClr>
                <a:srgbClr val="003675"/>
              </a:buClr>
              <a:buSzPct val="80000"/>
              <a:buAutoNum type="arabicPeriod"/>
            </a:pPr>
            <a:endParaRPr lang="en-US" sz="2000" dirty="0">
              <a:cs typeface="Arial"/>
            </a:endParaRPr>
          </a:p>
          <a:p>
            <a:pPr>
              <a:buClr>
                <a:srgbClr val="003675"/>
              </a:buClr>
              <a:buSzPct val="80000"/>
            </a:pPr>
            <a:r>
              <a:rPr lang="en-US" sz="2000" dirty="0">
                <a:cs typeface="Arial"/>
              </a:rPr>
              <a:t>All attendees must sign in and indicate attendance for site </a:t>
            </a:r>
            <a:r>
              <a:rPr lang="en-US" sz="2000" dirty="0" smtClean="0">
                <a:cs typeface="Arial"/>
              </a:rPr>
              <a:t>visit</a:t>
            </a:r>
            <a:endParaRPr lang="en-US" sz="2000" dirty="0">
              <a:cs typeface="Arial"/>
            </a:endParaRPr>
          </a:p>
          <a:p>
            <a:endParaRPr lang="en-US" dirty="0"/>
          </a:p>
        </p:txBody>
      </p:sp>
    </p:spTree>
    <p:extLst>
      <p:ext uri="{BB962C8B-B14F-4D97-AF65-F5344CB8AC3E}">
        <p14:creationId xmlns:p14="http://schemas.microsoft.com/office/powerpoint/2010/main" val="11507561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3" name="TextBox 2"/>
          <p:cNvSpPr txBox="1"/>
          <p:nvPr/>
        </p:nvSpPr>
        <p:spPr>
          <a:xfrm>
            <a:off x="595196" y="269999"/>
            <a:ext cx="6189009" cy="1384995"/>
          </a:xfrm>
          <a:prstGeom prst="rect">
            <a:avLst/>
          </a:prstGeom>
          <a:noFill/>
        </p:spPr>
        <p:txBody>
          <a:bodyPr wrap="square" rtlCol="0">
            <a:spAutoFit/>
          </a:bodyPr>
          <a:lstStyle/>
          <a:p>
            <a:r>
              <a:rPr lang="en-US" sz="2800" b="1" dirty="0" smtClean="0"/>
              <a:t>RFP News Media Monitoring and News Release Distribution Services </a:t>
            </a:r>
            <a:endParaRPr lang="en-US" sz="2800" b="1" dirty="0"/>
          </a:p>
        </p:txBody>
      </p:sp>
      <p:sp>
        <p:nvSpPr>
          <p:cNvPr id="2" name="TextBox 1"/>
          <p:cNvSpPr txBox="1"/>
          <p:nvPr/>
        </p:nvSpPr>
        <p:spPr>
          <a:xfrm>
            <a:off x="595196" y="1561176"/>
            <a:ext cx="8105744" cy="3139321"/>
          </a:xfrm>
          <a:prstGeom prst="rect">
            <a:avLst/>
          </a:prstGeom>
          <a:noFill/>
        </p:spPr>
        <p:txBody>
          <a:bodyPr wrap="square" rtlCol="0">
            <a:spAutoFit/>
          </a:bodyPr>
          <a:lstStyle/>
          <a:p>
            <a:endParaRPr lang="en-US" sz="2000" u="sng" dirty="0" smtClean="0">
              <a:cs typeface="Arial"/>
            </a:endParaRPr>
          </a:p>
          <a:p>
            <a:endParaRPr lang="en-US" sz="2000" u="sng" dirty="0">
              <a:cs typeface="Arial"/>
            </a:endParaRPr>
          </a:p>
          <a:p>
            <a:r>
              <a:rPr lang="en-US" sz="2000" u="sng" dirty="0" smtClean="0">
                <a:cs typeface="Arial"/>
              </a:rPr>
              <a:t>PHA Personnel in Attendance:</a:t>
            </a:r>
          </a:p>
          <a:p>
            <a:endParaRPr lang="en-US" sz="2000" u="sng" dirty="0">
              <a:cs typeface="Arial"/>
            </a:endParaRPr>
          </a:p>
          <a:p>
            <a:r>
              <a:rPr lang="en-US" sz="2000" dirty="0" smtClean="0">
                <a:cs typeface="Arial"/>
              </a:rPr>
              <a:t>Lisa Ashley- Director, Media Relations</a:t>
            </a:r>
          </a:p>
          <a:p>
            <a:r>
              <a:rPr lang="en-US" sz="2000" dirty="0" smtClean="0">
                <a:cs typeface="Arial"/>
              </a:rPr>
              <a:t>Yvette Camel-Smith- Director, Procurement Services</a:t>
            </a:r>
          </a:p>
          <a:p>
            <a:r>
              <a:rPr lang="en-US" sz="2000" dirty="0" smtClean="0">
                <a:cs typeface="Arial"/>
              </a:rPr>
              <a:t>Tanika Chukwumerije- Manager, Contracts</a:t>
            </a:r>
          </a:p>
          <a:p>
            <a:r>
              <a:rPr lang="en-US" sz="2000" dirty="0" smtClean="0">
                <a:cs typeface="Arial"/>
              </a:rPr>
              <a:t>Chris Brown-Director, IT</a:t>
            </a:r>
            <a:endParaRPr lang="en-US" sz="2000" dirty="0">
              <a:cs typeface="Arial"/>
            </a:endParaRPr>
          </a:p>
          <a:p>
            <a:endParaRPr lang="en-US" sz="2000" dirty="0">
              <a:cs typeface="Arial"/>
            </a:endParaRPr>
          </a:p>
          <a:p>
            <a:endParaRPr lang="en-US" dirty="0"/>
          </a:p>
        </p:txBody>
      </p:sp>
    </p:spTree>
    <p:extLst>
      <p:ext uri="{BB962C8B-B14F-4D97-AF65-F5344CB8AC3E}">
        <p14:creationId xmlns:p14="http://schemas.microsoft.com/office/powerpoint/2010/main" val="16804892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3" name="TextBox 2"/>
          <p:cNvSpPr txBox="1"/>
          <p:nvPr/>
        </p:nvSpPr>
        <p:spPr>
          <a:xfrm>
            <a:off x="595196" y="269999"/>
            <a:ext cx="6189009" cy="1384995"/>
          </a:xfrm>
          <a:prstGeom prst="rect">
            <a:avLst/>
          </a:prstGeom>
          <a:noFill/>
        </p:spPr>
        <p:txBody>
          <a:bodyPr wrap="square" rtlCol="0">
            <a:spAutoFit/>
          </a:bodyPr>
          <a:lstStyle/>
          <a:p>
            <a:r>
              <a:rPr lang="en-US" sz="2800" b="1"/>
              <a:t>RFP News Media Monitoring and News Release Distribution Services </a:t>
            </a:r>
            <a:endParaRPr lang="en-US" sz="2800" b="1" dirty="0"/>
          </a:p>
        </p:txBody>
      </p:sp>
      <p:sp>
        <p:nvSpPr>
          <p:cNvPr id="2" name="TextBox 1"/>
          <p:cNvSpPr txBox="1"/>
          <p:nvPr/>
        </p:nvSpPr>
        <p:spPr>
          <a:xfrm>
            <a:off x="519128" y="1561176"/>
            <a:ext cx="8105744" cy="4247317"/>
          </a:xfrm>
          <a:prstGeom prst="rect">
            <a:avLst/>
          </a:prstGeom>
          <a:noFill/>
        </p:spPr>
        <p:txBody>
          <a:bodyPr wrap="square" rtlCol="0">
            <a:spAutoFit/>
          </a:bodyPr>
          <a:lstStyle/>
          <a:p>
            <a:r>
              <a:rPr lang="en-US" sz="2000" u="sng" dirty="0" smtClean="0">
                <a:latin typeface="Arial" pitchFamily="34" charset="0"/>
                <a:cs typeface="Arial" pitchFamily="34" charset="0"/>
              </a:rPr>
              <a:t>Procurement</a:t>
            </a:r>
            <a:r>
              <a:rPr lang="en-US" sz="2000" u="sng" dirty="0">
                <a:latin typeface="Arial" pitchFamily="34" charset="0"/>
                <a:cs typeface="Arial" pitchFamily="34" charset="0"/>
              </a:rPr>
              <a:t>:</a:t>
            </a:r>
          </a:p>
          <a:p>
            <a:pPr>
              <a:buFont typeface="Arial" pitchFamily="34" charset="0"/>
              <a:buChar char="•"/>
            </a:pPr>
            <a:r>
              <a:rPr lang="en-US" sz="2000" dirty="0">
                <a:latin typeface="Arial" pitchFamily="34" charset="0"/>
                <a:cs typeface="Arial" pitchFamily="34" charset="0"/>
              </a:rPr>
              <a:t>Request for Qualifications (RFQ) </a:t>
            </a:r>
            <a:r>
              <a:rPr lang="en-US" sz="2000" dirty="0" smtClean="0">
                <a:latin typeface="Arial" pitchFamily="34" charset="0"/>
                <a:cs typeface="Arial" pitchFamily="34" charset="0"/>
              </a:rPr>
              <a:t>due February 21, 2018 no </a:t>
            </a:r>
            <a:r>
              <a:rPr lang="en-US" sz="2000" dirty="0">
                <a:latin typeface="Arial" pitchFamily="34" charset="0"/>
                <a:cs typeface="Arial" pitchFamily="34" charset="0"/>
              </a:rPr>
              <a:t>later than 11:00 A.M</a:t>
            </a:r>
            <a:r>
              <a:rPr lang="en-US" sz="2000" dirty="0" smtClean="0">
                <a:latin typeface="Arial" pitchFamily="34" charset="0"/>
                <a:cs typeface="Arial" pitchFamily="34" charset="0"/>
              </a:rPr>
              <a:t>.</a:t>
            </a:r>
          </a:p>
          <a:p>
            <a:pPr>
              <a:buFont typeface="Arial" pitchFamily="34" charset="0"/>
              <a:buChar char="•"/>
            </a:pPr>
            <a:endParaRPr lang="en-US" sz="2000" dirty="0" smtClean="0">
              <a:latin typeface="Arial" pitchFamily="34" charset="0"/>
              <a:cs typeface="Arial" pitchFamily="34" charset="0"/>
            </a:endParaRPr>
          </a:p>
          <a:p>
            <a:pPr>
              <a:buFont typeface="Arial" pitchFamily="34" charset="0"/>
              <a:buChar char="•"/>
            </a:pPr>
            <a:r>
              <a:rPr lang="en-US" sz="2000" dirty="0" smtClean="0">
                <a:latin typeface="Arial" pitchFamily="34" charset="0"/>
                <a:cs typeface="Arial" pitchFamily="34" charset="0"/>
              </a:rPr>
              <a:t>One (1) original and five (5) </a:t>
            </a:r>
            <a:r>
              <a:rPr lang="en-US" sz="2000" dirty="0" smtClean="0">
                <a:latin typeface="Arial" pitchFamily="34" charset="0"/>
                <a:cs typeface="Arial" pitchFamily="34" charset="0"/>
              </a:rPr>
              <a:t>hard </a:t>
            </a:r>
            <a:r>
              <a:rPr lang="en-US" sz="2000" dirty="0">
                <a:latin typeface="Arial" pitchFamily="34" charset="0"/>
                <a:cs typeface="Arial" pitchFamily="34" charset="0"/>
              </a:rPr>
              <a:t>copies packaged in one sealed </a:t>
            </a:r>
            <a:r>
              <a:rPr lang="en-US" sz="2000" dirty="0" smtClean="0">
                <a:latin typeface="Arial" pitchFamily="34" charset="0"/>
                <a:cs typeface="Arial" pitchFamily="34" charset="0"/>
              </a:rPr>
              <a:t>envelope</a:t>
            </a:r>
          </a:p>
          <a:p>
            <a:pPr>
              <a:buFont typeface="Arial" pitchFamily="34" charset="0"/>
              <a:buChar char="•"/>
            </a:pPr>
            <a:endParaRPr lang="en-US" sz="2000" dirty="0">
              <a:latin typeface="Arial" pitchFamily="34" charset="0"/>
              <a:cs typeface="Arial" pitchFamily="34" charset="0"/>
            </a:endParaRPr>
          </a:p>
          <a:p>
            <a:pPr>
              <a:buFont typeface="Arial" pitchFamily="34" charset="0"/>
              <a:buChar char="•"/>
            </a:pPr>
            <a:r>
              <a:rPr lang="en-US" sz="2000" dirty="0" smtClean="0">
                <a:latin typeface="Arial" pitchFamily="34" charset="0"/>
                <a:cs typeface="Arial" pitchFamily="34" charset="0"/>
              </a:rPr>
              <a:t>Facsimile copies are not acceptable</a:t>
            </a:r>
          </a:p>
          <a:p>
            <a:pPr>
              <a:buFont typeface="Arial" pitchFamily="34" charset="0"/>
              <a:buChar char="•"/>
            </a:pPr>
            <a:endParaRPr lang="en-US" sz="2000" dirty="0">
              <a:latin typeface="Arial" pitchFamily="34" charset="0"/>
              <a:cs typeface="Arial" pitchFamily="34" charset="0"/>
            </a:endParaRPr>
          </a:p>
          <a:p>
            <a:pPr algn="just"/>
            <a:r>
              <a:rPr lang="en-US" dirty="0" smtClean="0"/>
              <a:t>All responses to the </a:t>
            </a:r>
            <a:r>
              <a:rPr lang="en-US" dirty="0" smtClean="0"/>
              <a:t>RFP </a:t>
            </a:r>
            <a:r>
              <a:rPr lang="en-US" dirty="0" smtClean="0"/>
              <a:t>will be dated and the time received recorded upon</a:t>
            </a:r>
          </a:p>
          <a:p>
            <a:pPr algn="just"/>
            <a:r>
              <a:rPr lang="en-US" dirty="0" smtClean="0"/>
              <a:t>receipt. PHA will not be responsible for late or incomplete responses due to</a:t>
            </a:r>
          </a:p>
          <a:p>
            <a:pPr algn="just"/>
            <a:r>
              <a:rPr lang="en-US" dirty="0" smtClean="0"/>
              <a:t>mistakes or delays of the Respondent or carrier used by the Respondent or</a:t>
            </a:r>
          </a:p>
          <a:p>
            <a:pPr algn="just"/>
            <a:r>
              <a:rPr lang="en-US" dirty="0" smtClean="0"/>
              <a:t>weather delays. A postmark is not sufficient. </a:t>
            </a:r>
          </a:p>
          <a:p>
            <a:pPr algn="just"/>
            <a:r>
              <a:rPr lang="en-US" b="1" dirty="0" smtClean="0"/>
              <a:t>LATE SUBMITTALS WILL NOT BE EVALUATED.</a:t>
            </a:r>
            <a:endParaRPr lang="en-US" dirty="0"/>
          </a:p>
        </p:txBody>
      </p:sp>
    </p:spTree>
    <p:extLst>
      <p:ext uri="{BB962C8B-B14F-4D97-AF65-F5344CB8AC3E}">
        <p14:creationId xmlns:p14="http://schemas.microsoft.com/office/powerpoint/2010/main" val="18958370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15281"/>
          </a:xfrm>
        </p:spPr>
        <p:txBody>
          <a:bodyPr/>
          <a:lstStyle/>
          <a:p>
            <a:r>
              <a:rPr lang="en-US" dirty="0" smtClean="0"/>
              <a:t>RFP- Selection Criteria</a:t>
            </a:r>
            <a:endParaRPr lang="en-US" dirty="0"/>
          </a:p>
        </p:txBody>
      </p:sp>
      <p:sp>
        <p:nvSpPr>
          <p:cNvPr id="4" name="Content Placeholder 3"/>
          <p:cNvSpPr>
            <a:spLocks noGrp="1"/>
          </p:cNvSpPr>
          <p:nvPr>
            <p:ph sz="half" idx="1"/>
          </p:nvPr>
        </p:nvSpPr>
        <p:spPr>
          <a:xfrm>
            <a:off x="628650" y="1013791"/>
            <a:ext cx="7886700" cy="4955354"/>
          </a:xfrm>
        </p:spPr>
        <p:txBody>
          <a:bodyPr/>
          <a:lstStyle/>
          <a:p>
            <a:pPr marL="0" indent="0">
              <a:buNone/>
            </a:pPr>
            <a:endParaRPr lang="en-US" sz="800" dirty="0"/>
          </a:p>
        </p:txBody>
      </p:sp>
      <p:sp>
        <p:nvSpPr>
          <p:cNvPr id="5" name="Content Placeholder 2"/>
          <p:cNvSpPr>
            <a:spLocks noGrp="1"/>
          </p:cNvSpPr>
          <p:nvPr>
            <p:ph sz="half" idx="1"/>
          </p:nvPr>
        </p:nvSpPr>
        <p:spPr>
          <a:xfrm>
            <a:off x="628649" y="1678675"/>
            <a:ext cx="5416089" cy="4556477"/>
          </a:xfrm>
        </p:spPr>
        <p:txBody>
          <a:bodyPr/>
          <a:lstStyle/>
          <a:p>
            <a:pPr marL="914400" lvl="1" indent="-514350" algn="ctr">
              <a:buNone/>
            </a:pPr>
            <a:r>
              <a:rPr lang="en-US" sz="2000" b="1" u="sng" dirty="0" smtClean="0"/>
              <a:t>CRITERIA</a:t>
            </a:r>
            <a:r>
              <a:rPr lang="en-US" sz="2000" u="sng" dirty="0" smtClean="0"/>
              <a:t> </a:t>
            </a:r>
          </a:p>
          <a:p>
            <a:pPr marL="914400" lvl="1" indent="-514350" algn="ctr">
              <a:buNone/>
            </a:pPr>
            <a:endParaRPr lang="en-US" sz="1600" u="sng" dirty="0" smtClean="0"/>
          </a:p>
          <a:p>
            <a:pPr marL="914400" lvl="1" indent="-514350">
              <a:buAutoNum type="alphaUcPeriod"/>
            </a:pPr>
            <a:r>
              <a:rPr lang="en-US" sz="1800" dirty="0" smtClean="0"/>
              <a:t>Price</a:t>
            </a:r>
          </a:p>
          <a:p>
            <a:pPr marL="914400" lvl="1" indent="-514350">
              <a:buAutoNum type="alphaUcPeriod"/>
            </a:pPr>
            <a:endParaRPr lang="en-US" sz="1800" dirty="0" smtClean="0"/>
          </a:p>
          <a:p>
            <a:pPr marL="914400" lvl="1" indent="-514350">
              <a:buAutoNum type="alphaUcPeriod"/>
            </a:pPr>
            <a:r>
              <a:rPr lang="en-US" sz="1800" dirty="0" smtClean="0"/>
              <a:t>Respondent</a:t>
            </a:r>
          </a:p>
          <a:p>
            <a:pPr marL="914400" lvl="1" indent="-514350">
              <a:buAutoNum type="alphaUcPeriod"/>
            </a:pPr>
            <a:endParaRPr lang="en-US" sz="1800" dirty="0"/>
          </a:p>
          <a:p>
            <a:pPr marL="914400" lvl="1" indent="-514350">
              <a:buAutoNum type="alphaUcPeriod"/>
            </a:pPr>
            <a:r>
              <a:rPr lang="en-US" sz="1800" dirty="0" smtClean="0"/>
              <a:t>Benefit to Port Authority </a:t>
            </a:r>
          </a:p>
          <a:p>
            <a:pPr marL="914400" lvl="1" indent="-514350">
              <a:buAutoNum type="alphaUcPeriod"/>
            </a:pPr>
            <a:endParaRPr lang="en-US" sz="1800" dirty="0" smtClean="0"/>
          </a:p>
          <a:p>
            <a:pPr marL="914400" lvl="1" indent="-514350">
              <a:buAutoNum type="alphaUcPeriod"/>
            </a:pPr>
            <a:r>
              <a:rPr lang="en-US" sz="1800" dirty="0" smtClean="0"/>
              <a:t>Compliance with Port Authority policies and instructions</a:t>
            </a:r>
          </a:p>
        </p:txBody>
      </p:sp>
      <p:sp>
        <p:nvSpPr>
          <p:cNvPr id="6" name="Content Placeholder 3"/>
          <p:cNvSpPr>
            <a:spLocks noGrp="1"/>
          </p:cNvSpPr>
          <p:nvPr>
            <p:ph sz="half" idx="2"/>
          </p:nvPr>
        </p:nvSpPr>
        <p:spPr>
          <a:xfrm>
            <a:off x="6044738" y="1678676"/>
            <a:ext cx="2675313" cy="4290470"/>
          </a:xfrm>
        </p:spPr>
        <p:txBody>
          <a:bodyPr/>
          <a:lstStyle/>
          <a:p>
            <a:pPr marL="342900" lvl="1" indent="-342900">
              <a:buClr>
                <a:schemeClr val="hlink"/>
              </a:buClr>
              <a:buSzPct val="90000"/>
              <a:buNone/>
            </a:pPr>
            <a:r>
              <a:rPr lang="en-US" sz="2000" b="1" u="sng" dirty="0" smtClean="0"/>
              <a:t>RELATIVE WEIGHT </a:t>
            </a:r>
          </a:p>
          <a:p>
            <a:pPr lvl="2"/>
            <a:endParaRPr lang="en-US" dirty="0" smtClean="0"/>
          </a:p>
          <a:p>
            <a:pPr lvl="2">
              <a:buNone/>
            </a:pPr>
            <a:r>
              <a:rPr lang="en-US" sz="1800" u="sng" dirty="0" smtClean="0"/>
              <a:t>30%</a:t>
            </a:r>
          </a:p>
          <a:p>
            <a:pPr lvl="2">
              <a:buNone/>
            </a:pPr>
            <a:endParaRPr lang="en-US" sz="1800" dirty="0" smtClean="0"/>
          </a:p>
          <a:p>
            <a:pPr lvl="2">
              <a:buNone/>
            </a:pPr>
            <a:r>
              <a:rPr lang="en-US" sz="1800" u="sng" dirty="0" smtClean="0"/>
              <a:t>40%</a:t>
            </a:r>
          </a:p>
          <a:p>
            <a:pPr lvl="2">
              <a:buNone/>
            </a:pPr>
            <a:endParaRPr lang="en-US" sz="1800" dirty="0" smtClean="0"/>
          </a:p>
          <a:p>
            <a:pPr lvl="2">
              <a:buNone/>
            </a:pPr>
            <a:r>
              <a:rPr lang="en-US" sz="1800" u="sng" dirty="0" smtClean="0"/>
              <a:t>20%</a:t>
            </a:r>
          </a:p>
          <a:p>
            <a:pPr lvl="2"/>
            <a:endParaRPr lang="en-US" sz="1800" dirty="0" smtClean="0"/>
          </a:p>
          <a:p>
            <a:pPr marL="914400" lvl="2" indent="0">
              <a:buNone/>
            </a:pPr>
            <a:r>
              <a:rPr lang="en-US" sz="1800" u="sng" dirty="0" smtClean="0"/>
              <a:t>10%</a:t>
            </a:r>
          </a:p>
          <a:p>
            <a:pPr marL="914400" lvl="2" indent="0">
              <a:buNone/>
            </a:pPr>
            <a:endParaRPr lang="en-US" sz="800" u="sng" dirty="0" smtClean="0"/>
          </a:p>
          <a:p>
            <a:pPr marL="914400" lvl="2" indent="0">
              <a:buNone/>
            </a:pPr>
            <a:endParaRPr lang="en-US" sz="800" b="1" dirty="0"/>
          </a:p>
          <a:p>
            <a:pPr marL="914400" lvl="2" indent="0">
              <a:buNone/>
            </a:pPr>
            <a:r>
              <a:rPr lang="en-US" sz="1800" b="1" dirty="0" smtClean="0"/>
              <a:t>100%</a:t>
            </a:r>
          </a:p>
        </p:txBody>
      </p:sp>
    </p:spTree>
    <p:extLst>
      <p:ext uri="{BB962C8B-B14F-4D97-AF65-F5344CB8AC3E}">
        <p14:creationId xmlns:p14="http://schemas.microsoft.com/office/powerpoint/2010/main" val="41730049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15281"/>
          </a:xfrm>
        </p:spPr>
        <p:txBody>
          <a:bodyPr/>
          <a:lstStyle/>
          <a:p>
            <a:r>
              <a:rPr lang="en-US" sz="2800" dirty="0" smtClean="0"/>
              <a:t>RFP News Media Monitoring Services and News Release Distribution Services</a:t>
            </a:r>
            <a:endParaRPr lang="en-US" dirty="0"/>
          </a:p>
        </p:txBody>
      </p:sp>
      <p:sp>
        <p:nvSpPr>
          <p:cNvPr id="4" name="Content Placeholder 3"/>
          <p:cNvSpPr>
            <a:spLocks noGrp="1"/>
          </p:cNvSpPr>
          <p:nvPr>
            <p:ph sz="half" idx="1"/>
          </p:nvPr>
        </p:nvSpPr>
        <p:spPr>
          <a:xfrm>
            <a:off x="628650" y="1304707"/>
            <a:ext cx="7886700" cy="4664438"/>
          </a:xfrm>
        </p:spPr>
        <p:txBody>
          <a:bodyPr/>
          <a:lstStyle/>
          <a:p>
            <a:pPr marL="0" indent="0">
              <a:buNone/>
            </a:pPr>
            <a:endParaRPr lang="en-US" dirty="0" smtClean="0"/>
          </a:p>
          <a:p>
            <a:pPr marL="0" indent="0">
              <a:buNone/>
            </a:pPr>
            <a:endParaRPr lang="en-US" dirty="0"/>
          </a:p>
        </p:txBody>
      </p:sp>
      <p:sp>
        <p:nvSpPr>
          <p:cNvPr id="7" name="Content Placeholder 6"/>
          <p:cNvSpPr>
            <a:spLocks noGrp="1"/>
          </p:cNvSpPr>
          <p:nvPr>
            <p:ph sz="half" idx="1"/>
          </p:nvPr>
        </p:nvSpPr>
        <p:spPr>
          <a:xfrm>
            <a:off x="480767" y="1616780"/>
            <a:ext cx="8034583" cy="4040291"/>
          </a:xfrm>
        </p:spPr>
        <p:txBody>
          <a:bodyPr/>
          <a:lstStyle/>
          <a:p>
            <a:pPr algn="just"/>
            <a:r>
              <a:rPr lang="en-US" sz="2400" dirty="0" smtClean="0"/>
              <a:t>Divisible Scope- Respondents may propose on one or both scope categories</a:t>
            </a:r>
          </a:p>
          <a:p>
            <a:pPr marL="0" indent="0" algn="just">
              <a:buNone/>
            </a:pPr>
            <a:r>
              <a:rPr lang="en-US" sz="2400" u="sng" dirty="0" smtClean="0"/>
              <a:t>Scope Category 1-News Media Monitoring Services</a:t>
            </a:r>
          </a:p>
          <a:p>
            <a:pPr lvl="1" algn="just"/>
            <a:r>
              <a:rPr lang="en-US" sz="2000" dirty="0" smtClean="0"/>
              <a:t>Provide </a:t>
            </a:r>
            <a:r>
              <a:rPr lang="en-US" sz="2000" dirty="0" smtClean="0"/>
              <a:t>a comprehensive online media monitoring and reporting tool that tracks content and coverage of the Houston Ship Channel, Port of Houston, Port Houston, Port Authority organization from internet, print, social media, television and radio content</a:t>
            </a:r>
          </a:p>
          <a:p>
            <a:pPr lvl="1" algn="just"/>
            <a:endParaRPr lang="en-US" sz="2000" dirty="0" smtClean="0"/>
          </a:p>
          <a:p>
            <a:pPr lvl="1" algn="just"/>
            <a:r>
              <a:rPr lang="en-US" sz="2000" dirty="0" smtClean="0"/>
              <a:t>Provide </a:t>
            </a:r>
            <a:r>
              <a:rPr lang="en-US" sz="2000" dirty="0" smtClean="0"/>
              <a:t>full service newswire support to Port Authority Media Relations Department staff </a:t>
            </a:r>
          </a:p>
          <a:p>
            <a:pPr lvl="0" algn="just"/>
            <a:endParaRPr lang="en-US" sz="1800" dirty="0">
              <a:solidFill>
                <a:prstClr val="black"/>
              </a:solidFill>
            </a:endParaRPr>
          </a:p>
          <a:p>
            <a:pPr algn="just"/>
            <a:endParaRPr lang="en-US" sz="1800" dirty="0"/>
          </a:p>
        </p:txBody>
      </p:sp>
    </p:spTree>
    <p:extLst>
      <p:ext uri="{BB962C8B-B14F-4D97-AF65-F5344CB8AC3E}">
        <p14:creationId xmlns:p14="http://schemas.microsoft.com/office/powerpoint/2010/main" val="513429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15281"/>
          </a:xfrm>
        </p:spPr>
        <p:txBody>
          <a:bodyPr/>
          <a:lstStyle/>
          <a:p>
            <a:r>
              <a:rPr lang="en-US" sz="2800" dirty="0" smtClean="0"/>
              <a:t>RFP News Media Monitoring Services and News Release Distribution Services</a:t>
            </a:r>
            <a:endParaRPr lang="en-US" dirty="0"/>
          </a:p>
        </p:txBody>
      </p:sp>
      <p:sp>
        <p:nvSpPr>
          <p:cNvPr id="4" name="Content Placeholder 3"/>
          <p:cNvSpPr>
            <a:spLocks noGrp="1"/>
          </p:cNvSpPr>
          <p:nvPr>
            <p:ph sz="half" idx="1"/>
          </p:nvPr>
        </p:nvSpPr>
        <p:spPr>
          <a:xfrm>
            <a:off x="628650" y="1304707"/>
            <a:ext cx="7886700" cy="4664438"/>
          </a:xfrm>
        </p:spPr>
        <p:txBody>
          <a:bodyPr/>
          <a:lstStyle/>
          <a:p>
            <a:pPr marL="0" indent="0">
              <a:buNone/>
            </a:pPr>
            <a:endParaRPr lang="en-US" dirty="0" smtClean="0"/>
          </a:p>
          <a:p>
            <a:pPr marL="0" indent="0">
              <a:buNone/>
            </a:pPr>
            <a:endParaRPr lang="en-US" dirty="0"/>
          </a:p>
        </p:txBody>
      </p:sp>
      <p:sp>
        <p:nvSpPr>
          <p:cNvPr id="7" name="Content Placeholder 6"/>
          <p:cNvSpPr>
            <a:spLocks noGrp="1"/>
          </p:cNvSpPr>
          <p:nvPr>
            <p:ph sz="half" idx="1"/>
          </p:nvPr>
        </p:nvSpPr>
        <p:spPr>
          <a:xfrm>
            <a:off x="480767" y="1616780"/>
            <a:ext cx="8034583" cy="4040291"/>
          </a:xfrm>
        </p:spPr>
        <p:txBody>
          <a:bodyPr/>
          <a:lstStyle/>
          <a:p>
            <a:pPr marL="0" indent="0" algn="just">
              <a:buNone/>
            </a:pPr>
            <a:r>
              <a:rPr lang="en-US" sz="2400" u="sng" dirty="0"/>
              <a:t>Scope Category </a:t>
            </a:r>
            <a:r>
              <a:rPr lang="en-US" sz="2400" u="sng" dirty="0" smtClean="0"/>
              <a:t>2-News Distribution Release </a:t>
            </a:r>
            <a:r>
              <a:rPr lang="en-US" sz="2400" u="sng" dirty="0"/>
              <a:t>Services</a:t>
            </a:r>
          </a:p>
          <a:p>
            <a:pPr lvl="1" algn="just"/>
            <a:r>
              <a:rPr lang="en-US" sz="2000" dirty="0" smtClean="0"/>
              <a:t>Provide </a:t>
            </a:r>
            <a:r>
              <a:rPr lang="en-US" sz="2000" dirty="0" smtClean="0"/>
              <a:t>distribution of news/press releases and media advisories to print, broadcast, newsrooms, journalists, bloggers, social media, Associated Press wire </a:t>
            </a:r>
            <a:endParaRPr lang="en-US" sz="2000" dirty="0" smtClean="0"/>
          </a:p>
          <a:p>
            <a:pPr lvl="1" algn="just"/>
            <a:r>
              <a:rPr lang="en-US" sz="2000" dirty="0"/>
              <a:t>Provide full service newswire support to Port Authority Media Relations department staff</a:t>
            </a:r>
          </a:p>
          <a:p>
            <a:pPr marL="457200" lvl="1" indent="0" algn="just">
              <a:buNone/>
            </a:pPr>
            <a:endParaRPr lang="en-US" sz="2000" dirty="0"/>
          </a:p>
          <a:p>
            <a:pPr lvl="0" algn="just"/>
            <a:endParaRPr lang="en-US" sz="1800" dirty="0">
              <a:solidFill>
                <a:prstClr val="black"/>
              </a:solidFill>
            </a:endParaRPr>
          </a:p>
          <a:p>
            <a:pPr algn="just"/>
            <a:endParaRPr lang="en-US" sz="1800" dirty="0"/>
          </a:p>
        </p:txBody>
      </p:sp>
    </p:spTree>
    <p:extLst>
      <p:ext uri="{BB962C8B-B14F-4D97-AF65-F5344CB8AC3E}">
        <p14:creationId xmlns:p14="http://schemas.microsoft.com/office/powerpoint/2010/main" val="2890033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467" b="15968"/>
          <a:stretch/>
        </p:blipFill>
        <p:spPr>
          <a:xfrm>
            <a:off x="0" y="-13447"/>
            <a:ext cx="9144000" cy="68714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138728"/>
            <a:ext cx="831874" cy="816591"/>
          </a:xfrm>
          <a:prstGeom prst="rect">
            <a:avLst/>
          </a:prstGeom>
        </p:spPr>
      </p:pic>
      <p:sp>
        <p:nvSpPr>
          <p:cNvPr id="6" name="Rectangle 5"/>
          <p:cNvSpPr/>
          <p:nvPr/>
        </p:nvSpPr>
        <p:spPr>
          <a:xfrm flipV="1">
            <a:off x="0" y="6494786"/>
            <a:ext cx="9144000" cy="374123"/>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p:cNvSpPr txBox="1"/>
          <p:nvPr/>
        </p:nvSpPr>
        <p:spPr>
          <a:xfrm>
            <a:off x="7124700" y="6575338"/>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WELCOME MESSAGE  |  </a:t>
            </a:r>
            <a:r>
              <a:rPr lang="en-US" sz="825" dirty="0" smtClean="0">
                <a:solidFill>
                  <a:schemeClr val="bg1"/>
                </a:solidFill>
                <a:latin typeface="Helvetica Neue" charset="0"/>
                <a:ea typeface="Helvetica Neue" charset="0"/>
                <a:cs typeface="Helvetica Neue" charset="0"/>
              </a:rPr>
              <a:t>4</a:t>
            </a:r>
            <a:endParaRPr lang="en-US" sz="825" dirty="0">
              <a:solidFill>
                <a:schemeClr val="bg1"/>
              </a:solidFill>
              <a:latin typeface="Helvetica Neue" charset="0"/>
              <a:ea typeface="Helvetica Neue" charset="0"/>
              <a:cs typeface="Helvetica Neue" charset="0"/>
            </a:endParaRPr>
          </a:p>
        </p:txBody>
      </p:sp>
      <p:sp>
        <p:nvSpPr>
          <p:cNvPr id="8" name="Rectangle 7"/>
          <p:cNvSpPr/>
          <p:nvPr/>
        </p:nvSpPr>
        <p:spPr>
          <a:xfrm>
            <a:off x="2339788" y="1040096"/>
            <a:ext cx="4195483" cy="502452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2699206" y="1146363"/>
            <a:ext cx="4054499" cy="715581"/>
          </a:xfrm>
          <a:prstGeom prst="rect">
            <a:avLst/>
          </a:prstGeom>
          <a:noFill/>
        </p:spPr>
        <p:txBody>
          <a:bodyPr wrap="square" rtlCol="0">
            <a:spAutoFit/>
          </a:bodyPr>
          <a:lstStyle/>
          <a:p>
            <a:r>
              <a:rPr lang="en-US" sz="4050" b="1" dirty="0" smtClean="0">
                <a:latin typeface="Helvetica Neue Condensed" charset="0"/>
                <a:ea typeface="Helvetica Neue Condensed" charset="0"/>
                <a:cs typeface="Helvetica Neue Condensed" charset="0"/>
              </a:rPr>
              <a:t>THANK YOU</a:t>
            </a:r>
            <a:endParaRPr lang="en-US" sz="4050" b="1" dirty="0">
              <a:latin typeface="Helvetica Neue Condensed" charset="0"/>
              <a:ea typeface="Helvetica Neue Condensed" charset="0"/>
              <a:cs typeface="Helvetica Neue Condensed" charset="0"/>
            </a:endParaRPr>
          </a:p>
        </p:txBody>
      </p:sp>
      <p:sp>
        <p:nvSpPr>
          <p:cNvPr id="11" name="Content Placeholder 2"/>
          <p:cNvSpPr txBox="1">
            <a:spLocks/>
          </p:cNvSpPr>
          <p:nvPr/>
        </p:nvSpPr>
        <p:spPr>
          <a:xfrm>
            <a:off x="2712437" y="2195211"/>
            <a:ext cx="3495675" cy="3556000"/>
          </a:xfrm>
          <a:prstGeom prst="rect">
            <a:avLst/>
          </a:prstGeom>
          <a:noFill/>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smtClean="0">
                <a:solidFill>
                  <a:srgbClr val="A51C36"/>
                </a:solidFill>
              </a:rPr>
              <a:t>Lisa Ashley </a:t>
            </a:r>
          </a:p>
          <a:p>
            <a:pPr marL="0" indent="0" algn="ctr">
              <a:buFont typeface="Arial" panose="020B0604020202020204" pitchFamily="34" charset="0"/>
              <a:buNone/>
            </a:pPr>
            <a:r>
              <a:rPr lang="en-US" sz="2300" dirty="0" smtClean="0"/>
              <a:t>Project Manager</a:t>
            </a:r>
          </a:p>
          <a:p>
            <a:pPr marL="0" indent="0" algn="ctr">
              <a:buFont typeface="Arial" panose="020B0604020202020204" pitchFamily="34" charset="0"/>
              <a:buNone/>
            </a:pPr>
            <a:r>
              <a:rPr lang="en-US" sz="2300" dirty="0" smtClean="0"/>
              <a:t>Port Houston</a:t>
            </a:r>
          </a:p>
          <a:p>
            <a:pPr marL="0" indent="0" algn="ctr">
              <a:buFont typeface="Arial" panose="020B0604020202020204" pitchFamily="34" charset="0"/>
              <a:buNone/>
            </a:pPr>
            <a:endParaRPr lang="en-US" sz="2200" dirty="0" smtClean="0"/>
          </a:p>
          <a:p>
            <a:pPr marL="0" indent="0" algn="ctr">
              <a:buFont typeface="Arial" panose="020B0604020202020204" pitchFamily="34" charset="0"/>
              <a:buNone/>
            </a:pPr>
            <a:r>
              <a:rPr lang="en-US" b="1" dirty="0" smtClean="0">
                <a:solidFill>
                  <a:srgbClr val="A51C36"/>
                </a:solidFill>
              </a:rPr>
              <a:t>Questions?</a:t>
            </a:r>
          </a:p>
          <a:p>
            <a:pPr marL="0" indent="0" algn="ctr">
              <a:buFont typeface="Arial" panose="020B0604020202020204" pitchFamily="34" charset="0"/>
              <a:buNone/>
            </a:pPr>
            <a:r>
              <a:rPr lang="en-US" sz="2200" dirty="0" smtClean="0"/>
              <a:t>713.670.2483</a:t>
            </a:r>
          </a:p>
          <a:p>
            <a:pPr marL="0" indent="0" algn="ctr">
              <a:buFont typeface="Arial" panose="020B0604020202020204" pitchFamily="34" charset="0"/>
              <a:buNone/>
            </a:pPr>
            <a:r>
              <a:rPr lang="en-US" sz="2200" dirty="0" smtClean="0"/>
              <a:t>email@poha.com</a:t>
            </a:r>
          </a:p>
          <a:p>
            <a:pPr marL="0" indent="0" algn="ctr">
              <a:buFont typeface="Arial" panose="020B0604020202020204" pitchFamily="34" charset="0"/>
              <a:buNone/>
            </a:pPr>
            <a:endParaRPr lang="en-US" sz="2100" b="1" dirty="0" smtClean="0">
              <a:solidFill>
                <a:schemeClr val="tx1">
                  <a:lumMod val="65000"/>
                  <a:lumOff val="35000"/>
                </a:schemeClr>
              </a:solidFill>
            </a:endParaRPr>
          </a:p>
          <a:p>
            <a:pPr marL="0" indent="0" algn="ctr">
              <a:buFont typeface="Arial" panose="020B0604020202020204" pitchFamily="34" charset="0"/>
              <a:buNone/>
            </a:pPr>
            <a:r>
              <a:rPr lang="en-US" b="1" dirty="0" smtClean="0">
                <a:solidFill>
                  <a:srgbClr val="A51C36"/>
                </a:solidFill>
              </a:rPr>
              <a:t>www.PortHouston.com</a:t>
            </a:r>
          </a:p>
          <a:p>
            <a:pPr marL="0" indent="0" algn="ctr">
              <a:buFont typeface="Arial" panose="020B0604020202020204" pitchFamily="34" charset="0"/>
              <a:buNone/>
            </a:pPr>
            <a:r>
              <a:rPr lang="en-US" sz="2100" dirty="0" smtClean="0"/>
              <a:t>111 East Loop North</a:t>
            </a:r>
          </a:p>
          <a:p>
            <a:pPr marL="0" indent="0" algn="ctr">
              <a:buFont typeface="Arial" panose="020B0604020202020204" pitchFamily="34" charset="0"/>
              <a:buNone/>
            </a:pPr>
            <a:r>
              <a:rPr lang="en-US" sz="2100" dirty="0" smtClean="0"/>
              <a:t>Houston, TX 77029</a:t>
            </a:r>
          </a:p>
          <a:p>
            <a:endParaRPr lang="en-US" dirty="0"/>
          </a:p>
        </p:txBody>
      </p:sp>
    </p:spTree>
    <p:extLst>
      <p:ext uri="{BB962C8B-B14F-4D97-AF65-F5344CB8AC3E}">
        <p14:creationId xmlns:p14="http://schemas.microsoft.com/office/powerpoint/2010/main" val="343114157"/>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E754A497B9BD41AC2523E827D10014" ma:contentTypeVersion="0" ma:contentTypeDescription="Create a new document." ma:contentTypeScope="" ma:versionID="f4b3bb479b7273dca3b65cfc9a564bfd">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87B976-D5B5-40FB-9546-C0974EB0B46F}">
  <ds:schemaRefs>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purl.org/dc/terms/"/>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FAFDAA1-9DC0-46DE-ADC9-FD04BC970BF7}">
  <ds:schemaRefs>
    <ds:schemaRef ds:uri="http://schemas.microsoft.com/sharepoint/v3/contenttype/forms"/>
  </ds:schemaRefs>
</ds:datastoreItem>
</file>

<file path=customXml/itemProps3.xml><?xml version="1.0" encoding="utf-8"?>
<ds:datastoreItem xmlns:ds="http://schemas.openxmlformats.org/officeDocument/2006/customXml" ds:itemID="{1BA1ED13-83AF-49C8-A7EE-70120E3B5C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3951</TotalTime>
  <Words>594</Words>
  <Application>Microsoft Office PowerPoint</Application>
  <PresentationFormat>On-screen Show (4:3)</PresentationFormat>
  <Paragraphs>104</Paragraphs>
  <Slides>9</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9</vt:i4>
      </vt:variant>
    </vt:vector>
  </HeadingPairs>
  <TitlesOfParts>
    <vt:vector size="17" baseType="lpstr">
      <vt:lpstr>Arial</vt:lpstr>
      <vt:lpstr>Calibri</vt:lpstr>
      <vt:lpstr>Calibri Light</vt:lpstr>
      <vt:lpstr>Helvetica Neue</vt:lpstr>
      <vt:lpstr>Helvetica Neue Condensed</vt:lpstr>
      <vt:lpstr>2_Office Theme</vt:lpstr>
      <vt:lpstr>1_Office Theme</vt:lpstr>
      <vt:lpstr>Custom Design</vt:lpstr>
      <vt:lpstr>PowerPoint Presentation</vt:lpstr>
      <vt:lpstr>PowerPoint Presentation</vt:lpstr>
      <vt:lpstr>PowerPoint Presentation</vt:lpstr>
      <vt:lpstr>PowerPoint Presentation</vt:lpstr>
      <vt:lpstr>PowerPoint Presentation</vt:lpstr>
      <vt:lpstr>RFP- Selection Criteria</vt:lpstr>
      <vt:lpstr>RFP News Media Monitoring Services and News Release Distribution Services</vt:lpstr>
      <vt:lpstr>RFP News Media Monitoring Services and News Release Distribution Services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Manlove</dc:creator>
  <cp:lastModifiedBy>Tanika Chukwumerije</cp:lastModifiedBy>
  <cp:revision>85</cp:revision>
  <cp:lastPrinted>2016-11-28T22:29:29Z</cp:lastPrinted>
  <dcterms:created xsi:type="dcterms:W3CDTF">2016-11-28T16:12:23Z</dcterms:created>
  <dcterms:modified xsi:type="dcterms:W3CDTF">2018-02-12T19:42:54Z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0x01010067E754A497B9BD41AC2523E827D10014</vt:lpwstr>
  </property>
  <property fmtid="{D5CDD505-2E9C-101B-9397-08002B2CF9AE}" pid="3" name="GS_AddingInProgress">
    <vt:lpwstr>False</vt:lpwstr>
  </property>
</Properties>
</file>