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0"/>
  </p:notesMasterIdLst>
  <p:handoutMasterIdLst>
    <p:handoutMasterId r:id="rId21"/>
  </p:handoutMasterIdLst>
  <p:sldIdLst>
    <p:sldId id="271" r:id="rId7"/>
    <p:sldId id="273" r:id="rId8"/>
    <p:sldId id="274" r:id="rId9"/>
    <p:sldId id="277" r:id="rId10"/>
    <p:sldId id="278" r:id="rId11"/>
    <p:sldId id="282" r:id="rId12"/>
    <p:sldId id="283" r:id="rId13"/>
    <p:sldId id="285" r:id="rId14"/>
    <p:sldId id="284" r:id="rId15"/>
    <p:sldId id="286" r:id="rId16"/>
    <p:sldId id="287" r:id="rId17"/>
    <p:sldId id="288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74" d="100"/>
          <a:sy n="74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997115" y="8864472"/>
            <a:ext cx="3058331" cy="46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27" tIns="46814" rIns="93627" bIns="46814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86F3C0-503C-41AA-9AEB-BFE37250CB3D}" type="slidenum">
              <a:rPr lang="en-US" altLang="en-US" sz="1300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420087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96608"/>
            <a:ext cx="8148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 - 472 Enterprise Asset Software Capabilities Assessment Project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Barron, Project Management | Asset Management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8.3.17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4103" y="890780"/>
            <a:ext cx="8220783" cy="44210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0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588" y="290867"/>
            <a:ext cx="8151223" cy="6466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000" b="1" dirty="0" smtClean="0"/>
              <a:t>Deliverables</a:t>
            </a:r>
            <a:endParaRPr lang="en-US" alt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05" y="6577284"/>
            <a:ext cx="1952625" cy="2000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5796" y="1124809"/>
            <a:ext cx="7540884" cy="5009984"/>
            <a:chOff x="647390" y="1182998"/>
            <a:chExt cx="7695421" cy="50099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91" y="1182998"/>
              <a:ext cx="7695420" cy="40290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390" y="5186281"/>
              <a:ext cx="7695421" cy="100670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501" y="1163239"/>
            <a:ext cx="1676400" cy="219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701" y="1138300"/>
            <a:ext cx="6477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1588" y="290867"/>
            <a:ext cx="8151223" cy="6466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000" b="1" dirty="0" smtClean="0"/>
              <a:t>Schedule</a:t>
            </a:r>
            <a:endParaRPr lang="en-US" alt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05" y="6577284"/>
            <a:ext cx="1952625" cy="200025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998245"/>
              </p:ext>
            </p:extLst>
          </p:nvPr>
        </p:nvGraphicFramePr>
        <p:xfrm>
          <a:off x="1219199" y="1585422"/>
          <a:ext cx="6096000" cy="2382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7496"/>
                <a:gridCol w="1628504"/>
              </a:tblGrid>
              <a:tr h="397087">
                <a:tc>
                  <a:txBody>
                    <a:bodyPr/>
                    <a:lstStyle/>
                    <a:p>
                      <a:r>
                        <a:rPr lang="en-US" dirty="0" smtClean="0"/>
                        <a:t>Milestones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/>
                </a:tc>
              </a:tr>
              <a:tr h="397087">
                <a:tc>
                  <a:txBody>
                    <a:bodyPr/>
                    <a:lstStyle/>
                    <a:p>
                      <a:r>
                        <a:rPr lang="en-US" dirty="0" smtClean="0"/>
                        <a:t>Contractor Award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9/26/17</a:t>
                      </a:r>
                      <a:endParaRPr lang="en-US" dirty="0"/>
                    </a:p>
                  </a:txBody>
                  <a:tcPr/>
                </a:tc>
              </a:tr>
              <a:tr h="397087">
                <a:tc>
                  <a:txBody>
                    <a:bodyPr/>
                    <a:lstStyle/>
                    <a:p>
                      <a:r>
                        <a:rPr lang="en-US" dirty="0" smtClean="0"/>
                        <a:t>KO Meeting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11/1/17</a:t>
                      </a:r>
                      <a:endParaRPr lang="en-US" dirty="0"/>
                    </a:p>
                  </a:txBody>
                  <a:tcPr/>
                </a:tc>
              </a:tr>
              <a:tr h="397087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State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12/15/17</a:t>
                      </a:r>
                      <a:endParaRPr lang="en-US" dirty="0"/>
                    </a:p>
                  </a:txBody>
                  <a:tcPr/>
                </a:tc>
              </a:tr>
              <a:tr h="397087">
                <a:tc>
                  <a:txBody>
                    <a:bodyPr/>
                    <a:lstStyle/>
                    <a:p>
                      <a:r>
                        <a:rPr lang="en-US" dirty="0" smtClean="0"/>
                        <a:t>Future Concepts and Deliverables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2/15/18</a:t>
                      </a:r>
                      <a:endParaRPr lang="en-US" dirty="0"/>
                    </a:p>
                  </a:txBody>
                  <a:tcPr/>
                </a:tc>
              </a:tr>
              <a:tr h="397087">
                <a:tc>
                  <a:txBody>
                    <a:bodyPr/>
                    <a:lstStyle/>
                    <a:p>
                      <a:r>
                        <a:rPr lang="en-US" dirty="0" smtClean="0"/>
                        <a:t>Final Report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3/15/18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411" y="844034"/>
            <a:ext cx="8220783" cy="44210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0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588" y="290867"/>
            <a:ext cx="8151223" cy="6466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000" b="1" dirty="0" smtClean="0"/>
              <a:t>Key Considerations</a:t>
            </a:r>
            <a:endParaRPr lang="en-US" alt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05" y="6577284"/>
            <a:ext cx="1952625" cy="200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0921" y="1153418"/>
            <a:ext cx="82426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Project Team</a:t>
            </a:r>
          </a:p>
          <a:p>
            <a:endParaRPr lang="en-US" dirty="0" smtClean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Independent review of PHA’s systems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Experience in Asset Management/Systems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Experience with the type of Informational Systems utilized by PHA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Industry experience helpful but not required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Front End Development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Experience working with both Project Teams and Executive Teams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Systems Integration/Process Development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Implementation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15115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Eric Barron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Asset Management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713.670.2464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procurement@poha.com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26630" cy="673965"/>
          </a:xfrm>
        </p:spPr>
        <p:txBody>
          <a:bodyPr/>
          <a:lstStyle/>
          <a:p>
            <a:pPr algn="ctr"/>
            <a:r>
              <a:rPr lang="en-US" sz="3000" dirty="0" smtClean="0"/>
              <a:t>Agenda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r>
              <a:rPr lang="en-US" sz="1800" dirty="0" smtClean="0"/>
              <a:t>Introductions</a:t>
            </a:r>
          </a:p>
          <a:p>
            <a:r>
              <a:rPr lang="en-US" sz="1800" dirty="0" smtClean="0"/>
              <a:t>Procurement Services</a:t>
            </a:r>
          </a:p>
          <a:p>
            <a:r>
              <a:rPr lang="en-US" sz="1800" dirty="0" smtClean="0"/>
              <a:t>Selection Criteria</a:t>
            </a:r>
          </a:p>
          <a:p>
            <a:r>
              <a:rPr lang="en-US" sz="1800" dirty="0" smtClean="0"/>
              <a:t>Scope of Work</a:t>
            </a:r>
          </a:p>
          <a:p>
            <a:r>
              <a:rPr lang="en-US" sz="1800" dirty="0" smtClean="0"/>
              <a:t>Questions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All attendees must sign-in and indicate attendance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8779"/>
          </a:xfrm>
        </p:spPr>
        <p:txBody>
          <a:bodyPr/>
          <a:lstStyle/>
          <a:p>
            <a:pPr algn="ctr"/>
            <a:r>
              <a:rPr lang="en-US" sz="3000" dirty="0" smtClean="0"/>
              <a:t>PHA Personnel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63313"/>
            <a:ext cx="8091144" cy="4305720"/>
          </a:xfrm>
        </p:spPr>
        <p:txBody>
          <a:bodyPr/>
          <a:lstStyle/>
          <a:p>
            <a:pPr marL="0" indent="0">
              <a:buNone/>
            </a:pPr>
            <a:r>
              <a:rPr lang="en-US" sz="1800" u="sng" dirty="0" smtClean="0"/>
              <a:t>Key Stakeholders:</a:t>
            </a:r>
          </a:p>
          <a:p>
            <a:pPr marL="0" indent="0">
              <a:buNone/>
            </a:pPr>
            <a:endParaRPr lang="en-US" sz="1800" u="sng" dirty="0" smtClean="0"/>
          </a:p>
          <a:p>
            <a:r>
              <a:rPr lang="en-US" sz="1800" dirty="0"/>
              <a:t>Eric Barron – Asset Manager</a:t>
            </a:r>
          </a:p>
          <a:p>
            <a:r>
              <a:rPr lang="en-US" sz="1800" dirty="0" smtClean="0"/>
              <a:t>Charlie Jenkins – Director, Asset Management</a:t>
            </a:r>
          </a:p>
          <a:p>
            <a:r>
              <a:rPr lang="en-US" sz="1800" dirty="0" smtClean="0"/>
              <a:t>Charles Thompson – Chief Information Officer</a:t>
            </a:r>
          </a:p>
          <a:p>
            <a:r>
              <a:rPr lang="en-US" sz="1800" dirty="0" smtClean="0"/>
              <a:t>Chris Brown – Director, Information Technology</a:t>
            </a:r>
          </a:p>
          <a:p>
            <a:r>
              <a:rPr lang="en-US" sz="1800" dirty="0" smtClean="0"/>
              <a:t>Yvette Camel-Smith – Director, Procurement </a:t>
            </a:r>
          </a:p>
          <a:p>
            <a:r>
              <a:rPr lang="en-US" sz="1800" dirty="0" smtClean="0"/>
              <a:t>Tanika Chukwumerije- Manager, Contracts</a:t>
            </a:r>
          </a:p>
          <a:p>
            <a:r>
              <a:rPr lang="en-US" sz="1800" dirty="0" smtClean="0"/>
              <a:t>Angela </a:t>
            </a:r>
            <a:r>
              <a:rPr lang="en-US" sz="1800" dirty="0" err="1" smtClean="0"/>
              <a:t>Drisdale</a:t>
            </a:r>
            <a:r>
              <a:rPr lang="en-US" sz="1800" dirty="0" smtClean="0"/>
              <a:t> - Contract Administrator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9027"/>
          </a:xfrm>
        </p:spPr>
        <p:txBody>
          <a:bodyPr/>
          <a:lstStyle/>
          <a:p>
            <a:pPr algn="ctr"/>
            <a:r>
              <a:rPr lang="en-US" sz="3000" dirty="0" smtClean="0"/>
              <a:t>Procurement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5523" y="1360111"/>
            <a:ext cx="8185412" cy="4325793"/>
          </a:xfrm>
        </p:spPr>
        <p:txBody>
          <a:bodyPr/>
          <a:lstStyle/>
          <a:p>
            <a:pPr marL="0" indent="0">
              <a:buNone/>
            </a:pPr>
            <a:r>
              <a:rPr lang="en-US" sz="1800" u="sng" dirty="0" smtClean="0"/>
              <a:t>Key Considerations:</a:t>
            </a:r>
          </a:p>
          <a:p>
            <a:pPr marL="0" indent="0">
              <a:buNone/>
            </a:pPr>
            <a:endParaRPr lang="en-US" sz="1800" u="sng" dirty="0" smtClean="0"/>
          </a:p>
          <a:p>
            <a:r>
              <a:rPr lang="en-US" sz="1800" dirty="0" smtClean="0"/>
              <a:t>Request of Proposals (RFP) are due on August 16, 2017, no later than 11:00 A.M.</a:t>
            </a:r>
          </a:p>
          <a:p>
            <a:r>
              <a:rPr lang="en-US" sz="1800" dirty="0" smtClean="0"/>
              <a:t>One original and five copies, packaged in one sealed envelope</a:t>
            </a:r>
          </a:p>
          <a:p>
            <a:r>
              <a:rPr lang="en-US" sz="1800" dirty="0" smtClean="0"/>
              <a:t>“No Contact Period”-Prospective proposers are prohibited from contacting PHA staff concerning an active solicitation</a:t>
            </a:r>
          </a:p>
          <a:p>
            <a:r>
              <a:rPr lang="en-US" sz="1800" dirty="0" smtClean="0"/>
              <a:t>Use the forms included in the solicitation package</a:t>
            </a:r>
          </a:p>
          <a:p>
            <a:r>
              <a:rPr lang="en-US" sz="1800" dirty="0" smtClean="0"/>
              <a:t>Check </a:t>
            </a:r>
            <a:r>
              <a:rPr lang="en-US" sz="1800" dirty="0" err="1" smtClean="0"/>
              <a:t>BuySpeed</a:t>
            </a:r>
            <a:r>
              <a:rPr lang="en-US" sz="1800" dirty="0" smtClean="0"/>
              <a:t> for any addenda issued and include the signed acknowledgment in the proposal submission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03798"/>
          </a:xfrm>
        </p:spPr>
        <p:txBody>
          <a:bodyPr/>
          <a:lstStyle/>
          <a:p>
            <a:r>
              <a:rPr lang="en-US" sz="3000" dirty="0" smtClean="0"/>
              <a:t>Selection Criteria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395" y="1310241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The Port Commission will award the contract to the </a:t>
            </a:r>
            <a:r>
              <a:rPr lang="en-US" sz="1800" u="sng" dirty="0" smtClean="0"/>
              <a:t>responsible</a:t>
            </a:r>
            <a:r>
              <a:rPr lang="en-US" sz="1800" dirty="0" smtClean="0"/>
              <a:t> proposer that offers the </a:t>
            </a:r>
            <a:r>
              <a:rPr lang="en-US" sz="1800" u="sng" dirty="0" smtClean="0"/>
              <a:t>best value</a:t>
            </a:r>
            <a:r>
              <a:rPr lang="en-US" sz="1800" dirty="0" smtClean="0"/>
              <a:t> to the Port Authority.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/>
          </a:p>
          <a:p>
            <a:r>
              <a:rPr lang="en-US" sz="1800" dirty="0" smtClean="0"/>
              <a:t>Purchase Price - 15%</a:t>
            </a:r>
          </a:p>
          <a:p>
            <a:r>
              <a:rPr lang="en-US" sz="1800" dirty="0" smtClean="0"/>
              <a:t>Vendor’s Reputation, Quality of Services and/or Product, Safety Record - 37%</a:t>
            </a:r>
          </a:p>
          <a:p>
            <a:r>
              <a:rPr lang="en-US" sz="1800" dirty="0" smtClean="0"/>
              <a:t>Benefit to Port Authority - 30%</a:t>
            </a:r>
          </a:p>
          <a:p>
            <a:r>
              <a:rPr lang="en-US" sz="1800" dirty="0" smtClean="0"/>
              <a:t>Overall Compliance with Port Authority Policies - 15%</a:t>
            </a:r>
          </a:p>
          <a:p>
            <a:r>
              <a:rPr lang="en-US" sz="1800" dirty="0" smtClean="0"/>
              <a:t>Local Business Participation - 3%</a:t>
            </a:r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1853116" y="386603"/>
            <a:ext cx="5804294" cy="438897"/>
          </a:xfrm>
          <a:prstGeom prst="rect">
            <a:avLst/>
          </a:prstGeom>
        </p:spPr>
        <p:txBody>
          <a:bodyPr/>
          <a:lstStyle/>
          <a:p>
            <a:r>
              <a:rPr lang="en-US" sz="3000" b="1" dirty="0" smtClean="0"/>
              <a:t>Asset Management Objectives </a:t>
            </a:r>
            <a:br>
              <a:rPr lang="en-US" sz="3000" b="1" dirty="0" smtClean="0"/>
            </a:br>
            <a:endParaRPr lang="en-US" altLang="en-US" sz="3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064336" y="2059829"/>
            <a:ext cx="4975162" cy="2364581"/>
            <a:chOff x="515989" y="2004736"/>
            <a:chExt cx="5079665" cy="2364581"/>
          </a:xfrm>
        </p:grpSpPr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2721825" y="2824285"/>
              <a:ext cx="2873829" cy="923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3781" tIns="26891" rIns="53781" bIns="26891">
              <a:spAutoFit/>
            </a:bodyPr>
            <a:lstStyle/>
            <a:p>
              <a:pPr eaLnBrk="0" hangingPunct="0"/>
              <a:r>
                <a:rPr lang="en-US" altLang="en-US" sz="1882" b="1" dirty="0" smtClean="0">
                  <a:solidFill>
                    <a:srgbClr val="FF3300"/>
                  </a:solidFill>
                  <a:latin typeface="Verdana" panose="020B0604030504040204" pitchFamily="34" charset="0"/>
                </a:rPr>
                <a:t>Accurate Data</a:t>
              </a:r>
            </a:p>
            <a:p>
              <a:pPr eaLnBrk="0" hangingPunct="0"/>
              <a:r>
                <a:rPr lang="en-US" altLang="en-US" sz="1882" b="1" dirty="0" smtClean="0">
                  <a:latin typeface="Verdana" panose="020B0604030504040204" pitchFamily="34" charset="0"/>
                </a:rPr>
                <a:t>For Quality Decisions</a:t>
              </a:r>
              <a:endParaRPr lang="en-US" altLang="en-US" sz="1882" b="1" dirty="0">
                <a:latin typeface="Verdana" panose="020B0604030504040204" pitchFamily="34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15989" y="2022777"/>
              <a:ext cx="2017059" cy="2346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Aft>
                  <a:spcPct val="15000"/>
                </a:spcAft>
              </a:pPr>
              <a:r>
                <a:rPr lang="en-US" altLang="en-US" sz="1412" b="1" dirty="0" smtClean="0">
                  <a:latin typeface="Times New Roman" panose="02020603050405020304" pitchFamily="18" charset="0"/>
                </a:rPr>
                <a:t>Revenue</a:t>
              </a:r>
            </a:p>
            <a:p>
              <a:pPr eaLnBrk="0" hangingPunct="0">
                <a:spcAft>
                  <a:spcPct val="15000"/>
                </a:spcAft>
              </a:pPr>
              <a:endParaRPr lang="en-US" altLang="en-US" sz="618" b="1" dirty="0">
                <a:latin typeface="Times New Roman" panose="02020603050405020304" pitchFamily="18" charset="0"/>
              </a:endParaRPr>
            </a:p>
            <a:p>
              <a:pPr eaLnBrk="0" hangingPunct="0">
                <a:spcAft>
                  <a:spcPct val="15000"/>
                </a:spcAft>
              </a:pPr>
              <a:r>
                <a:rPr lang="en-US" altLang="en-US" sz="1412" b="1" dirty="0">
                  <a:latin typeface="Times New Roman" panose="02020603050405020304" pitchFamily="18" charset="0"/>
                </a:rPr>
                <a:t>Operational Expenses</a:t>
              </a:r>
            </a:p>
            <a:p>
              <a:pPr eaLnBrk="0" hangingPunct="0">
                <a:spcAft>
                  <a:spcPct val="15000"/>
                </a:spcAft>
              </a:pPr>
              <a:endParaRPr lang="en-US" altLang="en-US" sz="588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spcAft>
                  <a:spcPct val="15000"/>
                </a:spcAft>
              </a:pPr>
              <a:r>
                <a:rPr lang="en-US" altLang="en-US" sz="1412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Maintenance Expenses </a:t>
              </a:r>
            </a:p>
            <a:p>
              <a:pPr eaLnBrk="0" hangingPunct="0">
                <a:spcAft>
                  <a:spcPct val="15000"/>
                </a:spcAft>
              </a:pPr>
              <a:endParaRPr lang="en-US" altLang="en-US" sz="590" b="1" dirty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spcAft>
                  <a:spcPct val="15000"/>
                </a:spcAft>
              </a:pPr>
              <a:r>
                <a:rPr lang="en-US" altLang="en-US" sz="1412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Inventory Management</a:t>
              </a:r>
              <a:endParaRPr lang="en-US" altLang="en-US" sz="1412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spcAft>
                  <a:spcPct val="15000"/>
                </a:spcAft>
              </a:pPr>
              <a:endParaRPr lang="en-US" altLang="en-US" sz="588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spcAft>
                  <a:spcPct val="15000"/>
                </a:spcAft>
              </a:pPr>
              <a:r>
                <a:rPr lang="en-US" altLang="en-US" sz="1412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Accounts Receivable</a:t>
              </a:r>
            </a:p>
            <a:p>
              <a:pPr eaLnBrk="0" hangingPunct="0">
                <a:spcAft>
                  <a:spcPct val="15000"/>
                </a:spcAft>
              </a:pPr>
              <a:endParaRPr lang="en-US" altLang="en-US" sz="588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spcAft>
                  <a:spcPct val="15000"/>
                </a:spcAft>
              </a:pPr>
              <a:r>
                <a:rPr lang="en-US" altLang="en-US" sz="1412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Accounts Payable</a:t>
              </a:r>
            </a:p>
            <a:p>
              <a:pPr eaLnBrk="0" hangingPunct="0">
                <a:spcAft>
                  <a:spcPct val="15000"/>
                </a:spcAft>
              </a:pPr>
              <a:endParaRPr lang="en-US" altLang="en-US" sz="588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spcAft>
                  <a:spcPct val="15000"/>
                </a:spcAft>
              </a:pPr>
              <a:r>
                <a:rPr lang="en-US" altLang="en-US" sz="1412" b="1" dirty="0">
                  <a:latin typeface="Times New Roman" panose="02020603050405020304" pitchFamily="18" charset="0"/>
                </a:rPr>
                <a:t>Asset Utilization</a:t>
              </a:r>
            </a:p>
          </p:txBody>
        </p:sp>
        <p:sp>
          <p:nvSpPr>
            <p:cNvPr id="15" name="AutoShape 24"/>
            <p:cNvSpPr>
              <a:spLocks/>
            </p:cNvSpPr>
            <p:nvPr/>
          </p:nvSpPr>
          <p:spPr bwMode="auto">
            <a:xfrm>
              <a:off x="2139119" y="2004736"/>
              <a:ext cx="582706" cy="2330824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37850" eaLnBrk="0" hangingPunct="0">
                <a:defRPr/>
              </a:pPr>
              <a:endParaRPr lang="en-US" sz="1647" b="1" kern="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7584" y="1627735"/>
            <a:ext cx="3250900" cy="32724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b="1" u="sng" dirty="0" smtClean="0">
                <a:solidFill>
                  <a:prstClr val="black"/>
                </a:solidFill>
              </a:rPr>
              <a:t>AM Key Responsibilities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Build strong strategic Asset Management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Strengthen business foundations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Support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Measure and continually improve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Develop Asset Management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Deploy decision support tools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2133" y="1570876"/>
            <a:ext cx="362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Key Informational Systems</a:t>
            </a:r>
            <a:endParaRPr lang="en-US" b="1" u="sng" dirty="0"/>
          </a:p>
        </p:txBody>
      </p:sp>
      <p:pic>
        <p:nvPicPr>
          <p:cNvPr id="11" name="Picture 2" descr="http://blogs.flexerasoftware.com/.a/6a010537097f24970b01b7c7ae91db970b-32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01" y="3866573"/>
            <a:ext cx="2514215" cy="25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235" y="6585993"/>
            <a:ext cx="19526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6091" y="250285"/>
            <a:ext cx="8151223" cy="6466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000" b="1" dirty="0" smtClean="0"/>
              <a:t>Project Objectives</a:t>
            </a:r>
            <a:endParaRPr lang="en-US" altLang="en-US" sz="3000" b="1" dirty="0"/>
          </a:p>
        </p:txBody>
      </p:sp>
      <p:sp>
        <p:nvSpPr>
          <p:cNvPr id="3" name="Rectangle 2"/>
          <p:cNvSpPr/>
          <p:nvPr/>
        </p:nvSpPr>
        <p:spPr>
          <a:xfrm>
            <a:off x="495201" y="867999"/>
            <a:ext cx="824266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Project Objectives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I – Front Development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Incorporating </a:t>
            </a:r>
            <a:r>
              <a:rPr lang="en-US" b="1" dirty="0" smtClean="0"/>
              <a:t>best practices and industry expertise</a:t>
            </a:r>
            <a:r>
              <a:rPr lang="en-US" dirty="0" smtClean="0"/>
              <a:t> that support asset management to further strengthen PHA’s business goals.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Maximize the functionality </a:t>
            </a:r>
            <a:r>
              <a:rPr lang="en-US" dirty="0" smtClean="0"/>
              <a:t>of existing systems</a:t>
            </a:r>
            <a:r>
              <a:rPr lang="en-US" b="1" dirty="0" smtClean="0"/>
              <a:t>, eliminating redundancy </a:t>
            </a:r>
            <a:r>
              <a:rPr lang="en-US" dirty="0" smtClean="0"/>
              <a:t>and manual effort to</a:t>
            </a:r>
            <a:r>
              <a:rPr lang="en-US" b="1" dirty="0" smtClean="0"/>
              <a:t> </a:t>
            </a:r>
            <a:r>
              <a:rPr lang="en-US" dirty="0" smtClean="0"/>
              <a:t>pull</a:t>
            </a:r>
            <a:r>
              <a:rPr lang="en-US" b="1" dirty="0" smtClean="0"/>
              <a:t> reliable information for fact-based </a:t>
            </a:r>
            <a:r>
              <a:rPr lang="en-US" dirty="0" smtClean="0"/>
              <a:t>decision making.</a:t>
            </a:r>
            <a:r>
              <a:rPr lang="en-US" b="1" dirty="0" smtClean="0"/>
              <a:t>  </a:t>
            </a:r>
            <a:endParaRPr lang="en-US" dirty="0" smtClean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Gain a better understanding of the current informational systems and determining </a:t>
            </a:r>
            <a:r>
              <a:rPr lang="en-US" b="1" dirty="0" smtClean="0"/>
              <a:t>what information is critical</a:t>
            </a:r>
            <a:r>
              <a:rPr lang="en-US" dirty="0" smtClean="0"/>
              <a:t> to generate key performance indicators. 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Identify </a:t>
            </a:r>
            <a:r>
              <a:rPr lang="en-US" b="1" dirty="0" smtClean="0"/>
              <a:t>3 feasible concepts</a:t>
            </a:r>
            <a:r>
              <a:rPr lang="en-US" dirty="0" smtClean="0"/>
              <a:t> for a recommended informational architecture and providing justification for Phase II.  </a:t>
            </a:r>
          </a:p>
          <a:p>
            <a:pPr lvl="3"/>
            <a:endParaRPr lang="en-US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Project is </a:t>
            </a:r>
            <a:r>
              <a:rPr lang="en-US" b="1" dirty="0" smtClean="0"/>
              <a:t>NOT</a:t>
            </a:r>
            <a:r>
              <a:rPr lang="en-US" dirty="0" smtClean="0"/>
              <a:t>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Implementation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Software programming</a:t>
            </a:r>
            <a:endParaRPr lang="en-US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3"/>
            <a:endParaRPr lang="en-US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362" y="6577284"/>
            <a:ext cx="19526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6091" y="250285"/>
            <a:ext cx="8151223" cy="6466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000" b="1" dirty="0" smtClean="0"/>
              <a:t>Project Execution</a:t>
            </a:r>
            <a:endParaRPr lang="en-US" altLang="en-US" sz="3000" b="1" dirty="0"/>
          </a:p>
        </p:txBody>
      </p:sp>
      <p:sp>
        <p:nvSpPr>
          <p:cNvPr id="3" name="Rectangle 2"/>
          <p:cNvSpPr/>
          <p:nvPr/>
        </p:nvSpPr>
        <p:spPr>
          <a:xfrm>
            <a:off x="79564" y="1197977"/>
            <a:ext cx="82426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Current State (14 Systems)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Review identified existing systems (M5, JDE, etc.) deemed critical for the management of assets – Appendix B, “Current State Diagram”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 with Departmental Subject Matter Experts. </a:t>
            </a:r>
          </a:p>
          <a:p>
            <a:pPr lvl="3"/>
            <a:endParaRPr lang="en-US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Needs Assessment: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Perform a functionality and data needs assessment of the existing systems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Identify weaknesses and perform a gap analysis based on industry expertise</a:t>
            </a:r>
          </a:p>
          <a:p>
            <a:pPr lvl="3"/>
            <a:endParaRPr lang="en-US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Future State: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Deliver 3 feasible concepts with supporting technical and business justification as input into the next project phase. 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362" y="6577284"/>
            <a:ext cx="19526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411" y="844034"/>
            <a:ext cx="8220783" cy="5565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0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588" y="290867"/>
            <a:ext cx="8151223" cy="6466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000" b="1" dirty="0" smtClean="0"/>
              <a:t>Impacted Departments</a:t>
            </a:r>
            <a:endParaRPr lang="en-US" alt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05" y="6577284"/>
            <a:ext cx="1952625" cy="200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0921" y="1153418"/>
            <a:ext cx="824266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10 Departments</a:t>
            </a:r>
            <a:endParaRPr lang="en-US" dirty="0" smtClean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Projects and Construction Management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Maintenance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Operations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Human Resources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Procurement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Risk Management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Information Technology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Asset Management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Legal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Finance/Accounting</a:t>
            </a:r>
          </a:p>
          <a:p>
            <a:pPr lvl="3"/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PHA Core Systems (6):  </a:t>
            </a:r>
            <a:r>
              <a:rPr lang="en-US" dirty="0" smtClean="0"/>
              <a:t>JD Edwards (Finance/Accounting)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		         GIS (Graphic Informational System)         			         </a:t>
            </a:r>
            <a:r>
              <a:rPr lang="en-US" dirty="0" err="1" smtClean="0"/>
              <a:t>SharePort</a:t>
            </a:r>
            <a:r>
              <a:rPr lang="en-US" dirty="0" smtClean="0"/>
              <a:t> (Legal)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		         </a:t>
            </a:r>
            <a:r>
              <a:rPr lang="en-US" dirty="0" err="1" smtClean="0"/>
              <a:t>Buyspeed</a:t>
            </a:r>
            <a:r>
              <a:rPr lang="en-US" dirty="0" smtClean="0"/>
              <a:t> (Procurement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			         </a:t>
            </a:r>
            <a:r>
              <a:rPr lang="en-US" dirty="0" err="1" smtClean="0"/>
              <a:t>Navis</a:t>
            </a:r>
            <a:r>
              <a:rPr lang="en-US" dirty="0" smtClean="0"/>
              <a:t> N4 (Operations)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		         Kronos (Payroll)</a:t>
            </a:r>
          </a:p>
          <a:p>
            <a:pPr lvl="8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947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87B976-D5B5-40FB-9546-C0974EB0B46F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4178</TotalTime>
  <Words>576</Words>
  <Application>Microsoft Office PowerPoint</Application>
  <PresentationFormat>On-screen Show (4:3)</PresentationFormat>
  <Paragraphs>144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MS PGothic</vt:lpstr>
      <vt:lpstr>Arial</vt:lpstr>
      <vt:lpstr>Calibri</vt:lpstr>
      <vt:lpstr>Calibri Light</vt:lpstr>
      <vt:lpstr>Helvetica Neue</vt:lpstr>
      <vt:lpstr>Helvetica Neue Condensed</vt:lpstr>
      <vt:lpstr>Times New Roman</vt:lpstr>
      <vt:lpstr>Verdana</vt:lpstr>
      <vt:lpstr>2_Office Theme</vt:lpstr>
      <vt:lpstr>1_Office Theme</vt:lpstr>
      <vt:lpstr>Custom Design</vt:lpstr>
      <vt:lpstr>PowerPoint Presentation</vt:lpstr>
      <vt:lpstr>Agenda</vt:lpstr>
      <vt:lpstr>PHA Personnel</vt:lpstr>
      <vt:lpstr>Procurement</vt:lpstr>
      <vt:lpstr>Selection Criteria</vt:lpstr>
      <vt:lpstr>Asset Management Objectives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Angela D. Drisdale</cp:lastModifiedBy>
  <cp:revision>78</cp:revision>
  <cp:lastPrinted>2016-11-28T22:29:29Z</cp:lastPrinted>
  <dcterms:created xsi:type="dcterms:W3CDTF">2016-11-28T16:12:23Z</dcterms:created>
  <dcterms:modified xsi:type="dcterms:W3CDTF">2017-08-03T16:04:05Z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