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7" r:id="rId4"/>
    <p:sldMasterId id="2147483672" r:id="rId5"/>
    <p:sldMasterId id="2147483684" r:id="rId6"/>
  </p:sldMasterIdLst>
  <p:notesMasterIdLst>
    <p:notesMasterId r:id="rId16"/>
  </p:notesMasterIdLst>
  <p:handoutMasterIdLst>
    <p:handoutMasterId r:id="rId17"/>
  </p:handoutMasterIdLst>
  <p:sldIdLst>
    <p:sldId id="271" r:id="rId7"/>
    <p:sldId id="272" r:id="rId8"/>
    <p:sldId id="273" r:id="rId9"/>
    <p:sldId id="274" r:id="rId10"/>
    <p:sldId id="276" r:id="rId11"/>
    <p:sldId id="277" r:id="rId12"/>
    <p:sldId id="278" r:id="rId13"/>
    <p:sldId id="280" r:id="rId14"/>
    <p:sldId id="263" r:id="rId15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3469"/>
    <a:srgbClr val="A51C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69" autoAdjust="0"/>
    <p:restoredTop sz="94709"/>
  </p:normalViewPr>
  <p:slideViewPr>
    <p:cSldViewPr snapToGrid="0" snapToObjects="1">
      <p:cViewPr varScale="1">
        <p:scale>
          <a:sx n="116" d="100"/>
          <a:sy n="116" d="100"/>
        </p:scale>
        <p:origin x="1386" y="8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52792BFA-B74B-463B-AA3A-42CFB5FC8F5C}" type="datetimeFigureOut">
              <a:rPr lang="en-US" smtClean="0"/>
              <a:t>7/25/2017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B61F2799-D21C-493C-B781-1A1B61E20A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20379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47974377-948D-4C0B-94B2-FF3F32B127D3}" type="datetimeFigureOut">
              <a:rPr lang="en-US" smtClean="0"/>
              <a:t>7/25/2017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92B0138D-3943-4173-ABD4-EFF93AE2F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68569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423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ctr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042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619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1175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3794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7044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4753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0925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6812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315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8464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37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l"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673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9780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5912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4086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3446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8608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1232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6678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6558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8574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345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>
            <a:lvl1pPr algn="l"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5679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395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085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109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787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343025" cy="5811838"/>
          </a:xfrm>
          <a:prstGeom prst="rect">
            <a:avLst/>
          </a:prstGeom>
        </p:spPr>
        <p:txBody>
          <a:bodyPr vert="eaVert"/>
          <a:lstStyle>
            <a:lvl1pPr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179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663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986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6" y="269999"/>
            <a:ext cx="831874" cy="8165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492240"/>
            <a:ext cx="9144000" cy="365760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570818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1" r:id="rId2"/>
    <p:sldLayoutId id="2147483702" r:id="rId3"/>
    <p:sldLayoutId id="2147483705" r:id="rId4"/>
    <p:sldLayoutId id="2147483706" r:id="rId5"/>
    <p:sldLayoutId id="2147483707" r:id="rId6"/>
    <p:sldLayoutId id="2147483708" r:id="rId7"/>
    <p:sldLayoutId id="2147483704" r:id="rId8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42882-04B5-E040-9EC8-B755C527F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382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78CCC-2F52-48BA-9D82-D1DDC82E3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839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9" r="9147" b="28838"/>
          <a:stretch/>
        </p:blipFill>
        <p:spPr>
          <a:xfrm>
            <a:off x="0" y="3023856"/>
            <a:ext cx="9144000" cy="38929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98" r="-472" b="-967"/>
          <a:stretch/>
        </p:blipFill>
        <p:spPr>
          <a:xfrm>
            <a:off x="0" y="3384913"/>
            <a:ext cx="9187199" cy="36123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921" y="385396"/>
            <a:ext cx="2143974" cy="210458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876190"/>
            <a:ext cx="9144000" cy="742592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extBox 9"/>
          <p:cNvSpPr txBox="1"/>
          <p:nvPr/>
        </p:nvSpPr>
        <p:spPr>
          <a:xfrm>
            <a:off x="271425" y="2868690"/>
            <a:ext cx="81489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RFP-464 Container Capacity Assessment and Operational Options Study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 Griffin|  Director Facility Planning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94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482151"/>
            <a:ext cx="9144000" cy="365760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extBox 4"/>
          <p:cNvSpPr txBox="1"/>
          <p:nvPr/>
        </p:nvSpPr>
        <p:spPr>
          <a:xfrm>
            <a:off x="7124700" y="6566928"/>
            <a:ext cx="1775459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25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WELCOME MESSAGE  |  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6" y="269999"/>
            <a:ext cx="831874" cy="81659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537729" y="3635218"/>
            <a:ext cx="1828212" cy="2089358"/>
            <a:chOff x="2925560" y="793159"/>
            <a:chExt cx="2226896" cy="2544994"/>
          </a:xfrm>
        </p:grpSpPr>
        <p:pic>
          <p:nvPicPr>
            <p:cNvPr id="8" name="Picture 7" descr="Branch_Theldon.jp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5813" y="793159"/>
              <a:ext cx="1602601" cy="222761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925560" y="3075726"/>
              <a:ext cx="2226896" cy="26242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Theldon</a:t>
              </a:r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R. Branch, III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483027" y="1388822"/>
            <a:ext cx="1703931" cy="2102259"/>
            <a:chOff x="4683362" y="793161"/>
            <a:chExt cx="2098211" cy="2588712"/>
          </a:xfrm>
        </p:grpSpPr>
        <p:pic>
          <p:nvPicPr>
            <p:cNvPr id="11" name="Picture 10" descr="Corgey_Dean.jp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48474" y="793161"/>
              <a:ext cx="1620125" cy="225197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683362" y="3116576"/>
              <a:ext cx="2098211" cy="2652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Dean E. </a:t>
              </a:r>
              <a:r>
                <a:rPr lang="en-US" sz="1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Corgey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481588" y="3637950"/>
            <a:ext cx="1888796" cy="2077513"/>
            <a:chOff x="6426258" y="793158"/>
            <a:chExt cx="2277387" cy="2504935"/>
          </a:xfrm>
        </p:grpSpPr>
        <p:pic>
          <p:nvPicPr>
            <p:cNvPr id="14" name="Picture 13" descr="DonCarlos_Stephen.jpg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176"/>
            <a:stretch/>
          </p:blipFill>
          <p:spPr>
            <a:xfrm>
              <a:off x="6661089" y="793158"/>
              <a:ext cx="1588298" cy="2205086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426258" y="3038324"/>
              <a:ext cx="2277387" cy="2597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Stephen H. </a:t>
              </a:r>
              <a:r>
                <a:rPr lang="en-US" sz="1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DonCarlos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386320" y="1384801"/>
            <a:ext cx="1595120" cy="2094892"/>
            <a:chOff x="1420093" y="3485699"/>
            <a:chExt cx="1920985" cy="2522857"/>
          </a:xfrm>
        </p:grpSpPr>
        <p:pic>
          <p:nvPicPr>
            <p:cNvPr id="17" name="Picture 16" descr="Fitzgerald_Clyde.jp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5743" y="3485699"/>
              <a:ext cx="1586393" cy="220508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420093" y="5749099"/>
              <a:ext cx="1920985" cy="25945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Clyde Fitzgerald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669312" y="1388822"/>
            <a:ext cx="1581535" cy="2083522"/>
            <a:chOff x="3087458" y="3485699"/>
            <a:chExt cx="1906912" cy="2512179"/>
          </a:xfrm>
        </p:grpSpPr>
        <p:pic>
          <p:nvPicPr>
            <p:cNvPr id="20" name="Picture 19" descr="Kennedy_JohnD.jpg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5812" y="3485699"/>
              <a:ext cx="1588298" cy="2205086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3087458" y="5738109"/>
              <a:ext cx="1906912" cy="2597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John D. Kennedy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482352" y="3635221"/>
            <a:ext cx="1313216" cy="2080242"/>
            <a:chOff x="4957125" y="3485392"/>
            <a:chExt cx="1586393" cy="2512979"/>
          </a:xfrm>
        </p:grpSpPr>
        <p:pic>
          <p:nvPicPr>
            <p:cNvPr id="23" name="Picture 22" descr="Mease_Roy.jpg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57125" y="3485392"/>
              <a:ext cx="1583111" cy="2200526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4957125" y="5738110"/>
              <a:ext cx="1586393" cy="2602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Roy D. </a:t>
              </a:r>
              <a:r>
                <a:rPr lang="en-US" sz="1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Mease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001" t="19755" r="26222" b="28147"/>
          <a:stretch/>
        </p:blipFill>
        <p:spPr>
          <a:xfrm>
            <a:off x="894080" y="1513079"/>
            <a:ext cx="2265680" cy="302729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14574" y="4596391"/>
            <a:ext cx="24356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Janiece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M. Longoria</a:t>
            </a:r>
          </a:p>
          <a:p>
            <a:pPr algn="ctr"/>
            <a:r>
              <a:rPr lang="en-US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Chairman</a:t>
            </a:r>
            <a:endParaRPr lang="en-US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6977" y="432338"/>
            <a:ext cx="6189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Port Commission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09274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Container Capacity Assessment and Operational Options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48033"/>
            <a:ext cx="8025156" cy="4828930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AGENDA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Introductions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Procurement Services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Selection Criteria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Scope of Work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Questions</a:t>
            </a:r>
          </a:p>
          <a:p>
            <a:pPr marL="0" indent="0">
              <a:buNone/>
            </a:pPr>
            <a:r>
              <a:rPr lang="en-US" dirty="0" smtClean="0"/>
              <a:t>All attendees please sign-in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00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Container Capacity Assessment and Operational Options Study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121790"/>
            <a:ext cx="8091144" cy="5055173"/>
          </a:xfrm>
        </p:spPr>
        <p:txBody>
          <a:bodyPr/>
          <a:lstStyle/>
          <a:p>
            <a:pPr marL="0" indent="0">
              <a:buNone/>
            </a:pPr>
            <a:endParaRPr lang="en-US" u="sng" dirty="0" smtClean="0"/>
          </a:p>
          <a:p>
            <a:pPr marL="0" indent="0">
              <a:buNone/>
            </a:pPr>
            <a:r>
              <a:rPr lang="en-US" u="sng" dirty="0" smtClean="0"/>
              <a:t>PHA Personnel:</a:t>
            </a:r>
          </a:p>
          <a:p>
            <a:pPr marL="0" indent="0">
              <a:buNone/>
            </a:pPr>
            <a:r>
              <a:rPr lang="en-US" dirty="0" smtClean="0"/>
              <a:t>Richard Byrnes – Chief Infrastructure Officer</a:t>
            </a:r>
          </a:p>
          <a:p>
            <a:pPr marL="0" indent="0">
              <a:buNone/>
            </a:pPr>
            <a:r>
              <a:rPr lang="en-US" dirty="0" smtClean="0"/>
              <a:t>Jeff Davis </a:t>
            </a:r>
            <a:r>
              <a:rPr lang="en-US" dirty="0"/>
              <a:t>– Chief </a:t>
            </a:r>
            <a:r>
              <a:rPr lang="en-US" dirty="0" smtClean="0"/>
              <a:t>Port Operations Officer</a:t>
            </a:r>
          </a:p>
          <a:p>
            <a:pPr marL="0" indent="0">
              <a:buNone/>
            </a:pPr>
            <a:r>
              <a:rPr lang="en-US" dirty="0"/>
              <a:t>Ryan Mariacher – </a:t>
            </a:r>
            <a:r>
              <a:rPr lang="en-US" dirty="0" smtClean="0"/>
              <a:t>Director Container Terminals</a:t>
            </a:r>
          </a:p>
          <a:p>
            <a:pPr marL="0" indent="0">
              <a:buNone/>
            </a:pPr>
            <a:r>
              <a:rPr lang="en-US" dirty="0"/>
              <a:t>Bryan Seitz – </a:t>
            </a:r>
            <a:r>
              <a:rPr lang="en-US" dirty="0" smtClean="0"/>
              <a:t>Manager of Analysis &amp; Planning</a:t>
            </a:r>
          </a:p>
          <a:p>
            <a:pPr marL="0" indent="0">
              <a:buNone/>
            </a:pPr>
            <a:r>
              <a:rPr lang="en-US" dirty="0" smtClean="0"/>
              <a:t>Yvette Camel-Smith – Director, Procurement </a:t>
            </a:r>
          </a:p>
          <a:p>
            <a:pPr marL="0" indent="0">
              <a:buNone/>
            </a:pPr>
            <a:r>
              <a:rPr lang="en-US" dirty="0"/>
              <a:t>Tanika </a:t>
            </a:r>
            <a:r>
              <a:rPr lang="en-US" dirty="0" smtClean="0"/>
              <a:t>Chukwumerije </a:t>
            </a:r>
            <a:r>
              <a:rPr lang="en-US" dirty="0"/>
              <a:t>– </a:t>
            </a:r>
            <a:r>
              <a:rPr lang="en-US" dirty="0" smtClean="0"/>
              <a:t>Manager, Contracts</a:t>
            </a:r>
          </a:p>
          <a:p>
            <a:pPr marL="0" indent="0">
              <a:buNone/>
            </a:pPr>
            <a:r>
              <a:rPr lang="en-US" dirty="0"/>
              <a:t>Mark Griffin – Director, Facility Planning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2819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Container Capacity Assessment and Operational Options Study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178351"/>
            <a:ext cx="8050130" cy="4998612"/>
          </a:xfrm>
        </p:spPr>
        <p:txBody>
          <a:bodyPr/>
          <a:lstStyle/>
          <a:p>
            <a:pPr marL="0" indent="0">
              <a:buNone/>
            </a:pPr>
            <a:endParaRPr lang="en-US" u="sng" dirty="0" smtClean="0"/>
          </a:p>
          <a:p>
            <a:pPr marL="0" indent="0">
              <a:buNone/>
            </a:pPr>
            <a:r>
              <a:rPr lang="en-US" u="sng" dirty="0" smtClean="0"/>
              <a:t>Small Business Requirement:</a:t>
            </a:r>
          </a:p>
          <a:p>
            <a:r>
              <a:rPr lang="en-US" dirty="0" smtClean="0"/>
              <a:t>This project has been deemed “Exempt” from the Small Business Development Program.</a:t>
            </a:r>
          </a:p>
        </p:txBody>
      </p:sp>
    </p:spTree>
    <p:extLst>
      <p:ext uri="{BB962C8B-B14F-4D97-AF65-F5344CB8AC3E}">
        <p14:creationId xmlns:p14="http://schemas.microsoft.com/office/powerpoint/2010/main" val="188138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Container Capacity Assessment and Operational Options Study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8185412" cy="4351338"/>
          </a:xfrm>
        </p:spPr>
        <p:txBody>
          <a:bodyPr/>
          <a:lstStyle/>
          <a:p>
            <a:pPr marL="0" indent="0">
              <a:buNone/>
            </a:pPr>
            <a:r>
              <a:rPr lang="en-US" u="sng" dirty="0" smtClean="0"/>
              <a:t>Procurement:</a:t>
            </a:r>
          </a:p>
          <a:p>
            <a:r>
              <a:rPr lang="en-US" dirty="0" smtClean="0"/>
              <a:t>Request of Proposals (RFP) are due on August 16, 2017, no later than 11:00 A.M.</a:t>
            </a:r>
          </a:p>
          <a:p>
            <a:r>
              <a:rPr lang="en-US" dirty="0" smtClean="0"/>
              <a:t>One original and five copies, packaged in one sealed envelope</a:t>
            </a:r>
          </a:p>
        </p:txBody>
      </p:sp>
    </p:spTree>
    <p:extLst>
      <p:ext uri="{BB962C8B-B14F-4D97-AF65-F5344CB8AC3E}">
        <p14:creationId xmlns:p14="http://schemas.microsoft.com/office/powerpoint/2010/main" val="316363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Container Capacity Assessment and Operational Options Study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68924"/>
            <a:ext cx="8515350" cy="5008039"/>
          </a:xfrm>
        </p:spPr>
        <p:txBody>
          <a:bodyPr/>
          <a:lstStyle/>
          <a:p>
            <a:pPr marL="0" indent="0">
              <a:buNone/>
            </a:pPr>
            <a:endParaRPr lang="en-US" u="sng" dirty="0" smtClean="0"/>
          </a:p>
          <a:p>
            <a:pPr marL="0" indent="0">
              <a:buNone/>
            </a:pPr>
            <a:r>
              <a:rPr lang="en-US" u="sng" dirty="0" smtClean="0"/>
              <a:t>Selection Criteria</a:t>
            </a:r>
          </a:p>
          <a:p>
            <a:pPr marL="0" indent="0">
              <a:buNone/>
            </a:pPr>
            <a:r>
              <a:rPr lang="en-US" sz="2000" dirty="0" smtClean="0"/>
              <a:t>The Port Commission will award the contract to the </a:t>
            </a:r>
            <a:r>
              <a:rPr lang="en-US" sz="2000" u="sng" dirty="0" smtClean="0"/>
              <a:t>responsible</a:t>
            </a:r>
            <a:r>
              <a:rPr lang="en-US" sz="2000" dirty="0" smtClean="0"/>
              <a:t> proposer that offers the </a:t>
            </a:r>
            <a:r>
              <a:rPr lang="en-US" sz="2000" u="sng" dirty="0" smtClean="0"/>
              <a:t>best value</a:t>
            </a:r>
            <a:r>
              <a:rPr lang="en-US" sz="2000" dirty="0" smtClean="0"/>
              <a:t> to the Port Authority.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Purchase Price- </a:t>
            </a:r>
            <a:r>
              <a:rPr lang="en-US" sz="2400" dirty="0"/>
              <a:t> </a:t>
            </a:r>
            <a:r>
              <a:rPr lang="en-US" sz="2400" dirty="0" smtClean="0"/>
              <a:t> 20%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Vendor’s Reputation, Quality of Services and/or Product, Safety Record- </a:t>
            </a:r>
            <a:r>
              <a:rPr lang="en-US" sz="2400" dirty="0"/>
              <a:t> </a:t>
            </a:r>
            <a:r>
              <a:rPr lang="en-US" sz="2400" dirty="0" smtClean="0"/>
              <a:t>  40%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Benefit to Port Authority- </a:t>
            </a:r>
            <a:r>
              <a:rPr lang="en-US" sz="2400" dirty="0"/>
              <a:t> </a:t>
            </a:r>
            <a:r>
              <a:rPr lang="en-US" sz="2400" dirty="0" smtClean="0"/>
              <a:t>  30%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Overall Compliance with Port Authority Policies- 7%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Local Business Participation- 3%</a:t>
            </a:r>
          </a:p>
        </p:txBody>
      </p:sp>
    </p:spTree>
    <p:extLst>
      <p:ext uri="{BB962C8B-B14F-4D97-AF65-F5344CB8AC3E}">
        <p14:creationId xmlns:p14="http://schemas.microsoft.com/office/powerpoint/2010/main" val="364851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Container Capacity Assessment and Operational Options Study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825625"/>
            <a:ext cx="8006303" cy="4351338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General Scope of Services:</a:t>
            </a:r>
          </a:p>
          <a:p>
            <a:r>
              <a:rPr lang="en-US" sz="2400" dirty="0" smtClean="0"/>
              <a:t>Task 1A: Assess current and potential capacities of BCT &amp; BPT</a:t>
            </a:r>
          </a:p>
          <a:p>
            <a:r>
              <a:rPr lang="en-US" sz="2400" dirty="0" smtClean="0"/>
              <a:t>Task 1B: Develop integrated terminal throughput capacity model—configurations, operations, technologies</a:t>
            </a:r>
            <a:endParaRPr lang="en-US" sz="2400" dirty="0"/>
          </a:p>
          <a:p>
            <a:r>
              <a:rPr lang="en-US" sz="2400" dirty="0" smtClean="0"/>
              <a:t>Task 2: Evaluate operational and technological options—density and intensity</a:t>
            </a:r>
            <a:endParaRPr lang="en-US" sz="2400" dirty="0"/>
          </a:p>
          <a:p>
            <a:r>
              <a:rPr lang="en-US" sz="2400" dirty="0" smtClean="0"/>
              <a:t>Task 3: Extend model to include terminal expansion options</a:t>
            </a:r>
            <a:endParaRPr lang="en-US" sz="2400" dirty="0"/>
          </a:p>
          <a:p>
            <a:r>
              <a:rPr lang="en-US" sz="2400" dirty="0" smtClean="0"/>
              <a:t>Task 4: Integrate CAPEX/OPEX analysis capability</a:t>
            </a: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2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67" b="15968"/>
          <a:stretch/>
        </p:blipFill>
        <p:spPr>
          <a:xfrm>
            <a:off x="0" y="-13447"/>
            <a:ext cx="9144000" cy="68714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6" y="138728"/>
            <a:ext cx="831874" cy="8165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flipV="1">
            <a:off x="0" y="6494786"/>
            <a:ext cx="9144000" cy="374123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7124700" y="6575338"/>
            <a:ext cx="1775459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25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WELCOME MESSAGE  |  </a:t>
            </a:r>
            <a:r>
              <a:rPr lang="en-US" sz="825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4</a:t>
            </a:r>
            <a:endParaRPr lang="en-US" sz="825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39788" y="1040096"/>
            <a:ext cx="4195483" cy="5024527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/>
          <p:cNvSpPr txBox="1"/>
          <p:nvPr/>
        </p:nvSpPr>
        <p:spPr>
          <a:xfrm>
            <a:off x="2699206" y="1146363"/>
            <a:ext cx="405449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b="1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  <a:t>THANK YOU</a:t>
            </a:r>
            <a:endParaRPr lang="en-US" sz="4050" b="1" dirty="0"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712437" y="2195211"/>
            <a:ext cx="3495675" cy="3556000"/>
          </a:xfrm>
          <a:prstGeom prst="rect">
            <a:avLst/>
          </a:prstGeom>
          <a:noFill/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rgbClr val="A51C36"/>
                </a:solidFill>
              </a:rPr>
              <a:t>Mark Griffin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300" dirty="0" smtClean="0"/>
              <a:t>Director Facility Planning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300" dirty="0" smtClean="0"/>
              <a:t>Port Houston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200" dirty="0" smtClean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rgbClr val="A51C36"/>
                </a:solidFill>
              </a:rPr>
              <a:t>Questions?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200" dirty="0" smtClean="0"/>
              <a:t>713.670.2464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200" dirty="0" smtClean="0"/>
              <a:t>procurement@poha.com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1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rgbClr val="A51C36"/>
                </a:solidFill>
              </a:rPr>
              <a:t>www.PortHouston.com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100" dirty="0" smtClean="0"/>
              <a:t>111 East Loop North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100" dirty="0" smtClean="0"/>
              <a:t>Houston, TX 77029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1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7E754A497B9BD41AC2523E827D10014" ma:contentTypeVersion="0" ma:contentTypeDescription="Create a new document." ma:contentTypeScope="" ma:versionID="f4b3bb479b7273dca3b65cfc9a564bfd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FAFDAA1-9DC0-46DE-ADC9-FD04BC970BF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887B976-D5B5-40FB-9546-C0974EB0B46F}">
  <ds:schemaRefs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elements/1.1/"/>
    <ds:schemaRef ds:uri="http://www.w3.org/XML/1998/namespace"/>
    <ds:schemaRef ds:uri="http://schemas.microsoft.com/office/infopath/2007/PartnerControls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1BA1ED13-83AF-49C8-A7EE-70120E3B5C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5297</TotalTime>
  <Words>348</Words>
  <Application>Microsoft Office PowerPoint</Application>
  <PresentationFormat>On-screen Show (4:3)</PresentationFormat>
  <Paragraphs>68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Calibri</vt:lpstr>
      <vt:lpstr>Calibri Light</vt:lpstr>
      <vt:lpstr>Helvetica Neue</vt:lpstr>
      <vt:lpstr>Helvetica Neue Condensed</vt:lpstr>
      <vt:lpstr>2_Office Theme</vt:lpstr>
      <vt:lpstr>1_Office Theme</vt:lpstr>
      <vt:lpstr>Custom Design</vt:lpstr>
      <vt:lpstr>PowerPoint Presentation</vt:lpstr>
      <vt:lpstr>PowerPoint Presentation</vt:lpstr>
      <vt:lpstr>Container Capacity Assessment and Operational Options Study</vt:lpstr>
      <vt:lpstr>Container Capacity Assessment and Operational Options Study</vt:lpstr>
      <vt:lpstr>Container Capacity Assessment and Operational Options Study</vt:lpstr>
      <vt:lpstr>Container Capacity Assessment and Operational Options Study</vt:lpstr>
      <vt:lpstr>Container Capacity Assessment and Operational Options Study</vt:lpstr>
      <vt:lpstr>Container Capacity Assessment and Operational Options Study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Gina Manlove</dc:creator>
  <cp:lastModifiedBy>Conni McMillian</cp:lastModifiedBy>
  <cp:revision>60</cp:revision>
  <cp:lastPrinted>2017-07-24T16:03:56Z</cp:lastPrinted>
  <dcterms:created xsi:type="dcterms:W3CDTF">2016-11-28T16:12:23Z</dcterms:created>
  <dcterms:modified xsi:type="dcterms:W3CDTF">2017-07-25T19:03:22Z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0x01010067E754A497B9BD41AC2523E827D10014</vt:lpwstr>
  </property>
  <property fmtid="{D5CDD505-2E9C-101B-9397-08002B2CF9AE}" pid="3" name="GS_AddingInProgress">
    <vt:lpwstr>True</vt:lpwstr>
  </property>
</Properties>
</file>