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4"/>
    <p:sldMasterId id="2147483672" r:id="rId5"/>
    <p:sldMasterId id="2147483684" r:id="rId6"/>
  </p:sldMasterIdLst>
  <p:notesMasterIdLst>
    <p:notesMasterId r:id="rId16"/>
  </p:notesMasterIdLst>
  <p:handoutMasterIdLst>
    <p:handoutMasterId r:id="rId17"/>
  </p:handoutMasterIdLst>
  <p:sldIdLst>
    <p:sldId id="271" r:id="rId7"/>
    <p:sldId id="272" r:id="rId8"/>
    <p:sldId id="273" r:id="rId9"/>
    <p:sldId id="274" r:id="rId10"/>
    <p:sldId id="276" r:id="rId11"/>
    <p:sldId id="277" r:id="rId12"/>
    <p:sldId id="278" r:id="rId13"/>
    <p:sldId id="280" r:id="rId14"/>
    <p:sldId id="263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469"/>
    <a:srgbClr val="A51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7" autoAdjust="0"/>
    <p:restoredTop sz="94709"/>
  </p:normalViewPr>
  <p:slideViewPr>
    <p:cSldViewPr snapToGrid="0" snapToObjects="1">
      <p:cViewPr varScale="1">
        <p:scale>
          <a:sx n="60" d="100"/>
          <a:sy n="60" d="100"/>
        </p:scale>
        <p:origin x="1218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92BFA-B74B-463B-AA3A-42CFB5FC8F5C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F2799-D21C-493C-B781-1A1B61E20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037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74377-948D-4C0B-94B2-FF3F32B127D3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0138D-3943-4173-ABD4-EFF93AE2F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856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2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42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19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117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79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704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75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92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81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1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46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7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67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78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91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08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44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860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23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67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55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574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45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67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9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8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0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8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343025" cy="5811838"/>
          </a:xfrm>
          <a:prstGeom prst="rect">
            <a:avLst/>
          </a:prstGeom>
        </p:spPr>
        <p:txBody>
          <a:bodyPr vert="eaVert"/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7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66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8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57081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07" r:id="rId6"/>
    <p:sldLayoutId id="2147483708" r:id="rId7"/>
    <p:sldLayoutId id="2147483704" r:id="rId8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8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3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9" r="9147" b="28838"/>
          <a:stretch/>
        </p:blipFill>
        <p:spPr>
          <a:xfrm>
            <a:off x="0" y="3023856"/>
            <a:ext cx="9144000" cy="3892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8" r="-472" b="-967"/>
          <a:stretch/>
        </p:blipFill>
        <p:spPr>
          <a:xfrm>
            <a:off x="0" y="3384913"/>
            <a:ext cx="9187199" cy="3612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21" y="385396"/>
            <a:ext cx="2143974" cy="2104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876190"/>
            <a:ext cx="9144000" cy="742592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/>
          <p:cNvSpPr txBox="1"/>
          <p:nvPr/>
        </p:nvSpPr>
        <p:spPr>
          <a:xfrm>
            <a:off x="271425" y="2868690"/>
            <a:ext cx="81489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RFP-311 JDE Managed CNC Services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 Brown|  Director IT - Applications|  Information Technology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4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82151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/>
          <p:cNvSpPr txBox="1"/>
          <p:nvPr/>
        </p:nvSpPr>
        <p:spPr>
          <a:xfrm>
            <a:off x="7124700" y="6566928"/>
            <a:ext cx="17754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WELCOME MESSAGE  | 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537729" y="3635218"/>
            <a:ext cx="1828212" cy="2089358"/>
            <a:chOff x="2925560" y="793159"/>
            <a:chExt cx="2226896" cy="2544994"/>
          </a:xfrm>
        </p:grpSpPr>
        <p:pic>
          <p:nvPicPr>
            <p:cNvPr id="8" name="Picture 7" descr="Branch_Theldon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3" y="793159"/>
              <a:ext cx="1602601" cy="222761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925560" y="3075726"/>
              <a:ext cx="2226896" cy="2624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Theldon</a:t>
              </a:r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R. Branch, III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83027" y="1388822"/>
            <a:ext cx="1703931" cy="2102259"/>
            <a:chOff x="4683362" y="793161"/>
            <a:chExt cx="2098211" cy="2588712"/>
          </a:xfrm>
        </p:grpSpPr>
        <p:pic>
          <p:nvPicPr>
            <p:cNvPr id="11" name="Picture 10" descr="Corgey_Dean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8474" y="793161"/>
              <a:ext cx="1620125" cy="22519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683362" y="3116576"/>
              <a:ext cx="2098211" cy="2652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Dean E. </a:t>
              </a:r>
              <a:r>
                <a:rPr lang="en-US" sz="1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Corgey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481588" y="3637950"/>
            <a:ext cx="1888796" cy="2077513"/>
            <a:chOff x="6426258" y="793158"/>
            <a:chExt cx="2277387" cy="2504935"/>
          </a:xfrm>
        </p:grpSpPr>
        <p:pic>
          <p:nvPicPr>
            <p:cNvPr id="14" name="Picture 13" descr="DonCarlos_Stephen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6661089" y="793158"/>
              <a:ext cx="1588298" cy="220508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426258" y="3038324"/>
              <a:ext cx="2277387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Stephen H. </a:t>
              </a:r>
              <a:r>
                <a:rPr lang="en-US" sz="1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DonCarlos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386320" y="1384801"/>
            <a:ext cx="1595120" cy="2094892"/>
            <a:chOff x="1420093" y="3485699"/>
            <a:chExt cx="1920985" cy="2522857"/>
          </a:xfrm>
        </p:grpSpPr>
        <p:pic>
          <p:nvPicPr>
            <p:cNvPr id="17" name="Picture 16" descr="Fitzgerald_Clyde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5743" y="3485699"/>
              <a:ext cx="1586393" cy="220508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20093" y="5749099"/>
              <a:ext cx="1920985" cy="2594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Clyde Fitzgerald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69312" y="1388822"/>
            <a:ext cx="1581535" cy="2083522"/>
            <a:chOff x="3087458" y="3485699"/>
            <a:chExt cx="1906912" cy="2512179"/>
          </a:xfrm>
        </p:grpSpPr>
        <p:pic>
          <p:nvPicPr>
            <p:cNvPr id="20" name="Picture 19" descr="Kennedy_JohnD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2" y="3485699"/>
              <a:ext cx="1588298" cy="220508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087458" y="5738109"/>
              <a:ext cx="1906912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John D. Kennedy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482352" y="3635221"/>
            <a:ext cx="1313216" cy="2080242"/>
            <a:chOff x="4957125" y="3485392"/>
            <a:chExt cx="1586393" cy="2512979"/>
          </a:xfrm>
        </p:grpSpPr>
        <p:pic>
          <p:nvPicPr>
            <p:cNvPr id="23" name="Picture 22" descr="Mease_Roy.jp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7125" y="3485392"/>
              <a:ext cx="1583111" cy="220052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957125" y="5738110"/>
              <a:ext cx="1586393" cy="2602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Roy D. </a:t>
              </a:r>
              <a:r>
                <a:rPr lang="en-US" sz="1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Mease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01" t="19755" r="26222" b="28147"/>
          <a:stretch/>
        </p:blipFill>
        <p:spPr>
          <a:xfrm>
            <a:off x="894080" y="1513079"/>
            <a:ext cx="2265680" cy="302729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14574" y="4596391"/>
            <a:ext cx="24356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Janiece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M. Longoria</a:t>
            </a:r>
          </a:p>
          <a:p>
            <a:pPr algn="ctr"/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Chairman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977" y="432338"/>
            <a:ext cx="618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Port Commission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9274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JDE Managed CNC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8033"/>
            <a:ext cx="8025156" cy="482893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AGENDA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Small Business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Procurement Services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Parameters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Questions</a:t>
            </a:r>
          </a:p>
          <a:p>
            <a:pPr marL="0" indent="0">
              <a:buNone/>
            </a:pPr>
            <a:r>
              <a:rPr lang="en-US" dirty="0" smtClean="0"/>
              <a:t>All attendees must sign-in and indicate attendance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00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JDE Managed CNC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21790"/>
            <a:ext cx="8091144" cy="505517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err="1" smtClean="0"/>
              <a:t>PHA</a:t>
            </a:r>
            <a:r>
              <a:rPr lang="en-US" u="sng" dirty="0" smtClean="0"/>
              <a:t> Personnel:</a:t>
            </a:r>
          </a:p>
          <a:p>
            <a:pPr marL="0" indent="0">
              <a:buNone/>
            </a:pPr>
            <a:r>
              <a:rPr lang="en-US" dirty="0" smtClean="0"/>
              <a:t>Charles Thompson – CIO</a:t>
            </a:r>
          </a:p>
          <a:p>
            <a:pPr marL="0" indent="0">
              <a:buNone/>
            </a:pPr>
            <a:r>
              <a:rPr lang="en-US" dirty="0" smtClean="0"/>
              <a:t>Chris Brown – Director</a:t>
            </a:r>
          </a:p>
          <a:p>
            <a:pPr marL="0" indent="0">
              <a:buNone/>
            </a:pPr>
            <a:r>
              <a:rPr lang="en-US" dirty="0" smtClean="0"/>
              <a:t>Pepe Cavazos – Systems Administrator</a:t>
            </a:r>
          </a:p>
          <a:p>
            <a:pPr marL="0" indent="0">
              <a:buNone/>
            </a:pPr>
            <a:r>
              <a:rPr lang="en-US" dirty="0" smtClean="0"/>
              <a:t>David Lopez – ERP Analyst </a:t>
            </a:r>
            <a:r>
              <a:rPr lang="en-US" sz="2400" dirty="0" smtClean="0"/>
              <a:t>(Finance/Procurement)</a:t>
            </a:r>
          </a:p>
          <a:p>
            <a:pPr marL="0" indent="0">
              <a:buNone/>
            </a:pPr>
            <a:r>
              <a:rPr lang="en-US" dirty="0" smtClean="0"/>
              <a:t>Phil Howell – ERP Analyst </a:t>
            </a:r>
            <a:r>
              <a:rPr lang="en-US" sz="2400" dirty="0" smtClean="0"/>
              <a:t>(HCM/Real Estate)</a:t>
            </a:r>
          </a:p>
          <a:p>
            <a:pPr marL="0" indent="0">
              <a:buNone/>
            </a:pPr>
            <a:r>
              <a:rPr lang="en-US" dirty="0" smtClean="0"/>
              <a:t>Pedro Gonzales – Small Business Development</a:t>
            </a:r>
          </a:p>
          <a:p>
            <a:pPr marL="0" indent="0">
              <a:buNone/>
            </a:pPr>
            <a:r>
              <a:rPr lang="en-US" dirty="0" smtClean="0"/>
              <a:t>Yvette Camel-Smith – Director of Procurement </a:t>
            </a:r>
          </a:p>
        </p:txBody>
      </p:sp>
    </p:spTree>
    <p:extLst>
      <p:ext uri="{BB962C8B-B14F-4D97-AF65-F5344CB8AC3E}">
        <p14:creationId xmlns:p14="http://schemas.microsoft.com/office/powerpoint/2010/main" val="62819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JDE Managed CNC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178351"/>
            <a:ext cx="8050130" cy="4998612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Small Business Requirement:</a:t>
            </a:r>
          </a:p>
          <a:p>
            <a:r>
              <a:rPr lang="en-US" dirty="0" smtClean="0"/>
              <a:t>This project </a:t>
            </a:r>
            <a:r>
              <a:rPr lang="en-US" dirty="0" smtClean="0"/>
              <a:t>has been deemed “Exempt” </a:t>
            </a:r>
            <a:r>
              <a:rPr lang="en-US" dirty="0" smtClean="0"/>
              <a:t>from </a:t>
            </a:r>
            <a:r>
              <a:rPr lang="en-US" dirty="0" smtClean="0"/>
              <a:t>the Small Business Development Program since this is </a:t>
            </a:r>
            <a:r>
              <a:rPr lang="en-US" smtClean="0"/>
              <a:t>a proprietary </a:t>
            </a:r>
            <a:r>
              <a:rPr lang="en-US" dirty="0" smtClean="0"/>
              <a:t>software program.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8138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JDE Managed CNC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8185412" cy="4351338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Procurement:</a:t>
            </a:r>
          </a:p>
          <a:p>
            <a:r>
              <a:rPr lang="en-US" dirty="0" smtClean="0"/>
              <a:t>Request of Competitive Sealed Proposals (RFP) are due on March 22, 2017, no later than 11:00 A.M.</a:t>
            </a:r>
          </a:p>
          <a:p>
            <a:r>
              <a:rPr lang="en-US" dirty="0" smtClean="0"/>
              <a:t>One original and five copies, packaged in one sealed envelope</a:t>
            </a:r>
          </a:p>
        </p:txBody>
      </p:sp>
    </p:spTree>
    <p:extLst>
      <p:ext uri="{BB962C8B-B14F-4D97-AF65-F5344CB8AC3E}">
        <p14:creationId xmlns:p14="http://schemas.microsoft.com/office/powerpoint/2010/main" val="316363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JDE Managed CNC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68924"/>
            <a:ext cx="8515350" cy="5008039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Selection Criteria</a:t>
            </a:r>
          </a:p>
          <a:p>
            <a:pPr marL="0" indent="0">
              <a:buNone/>
            </a:pPr>
            <a:r>
              <a:rPr lang="en-US" sz="2000" dirty="0" smtClean="0"/>
              <a:t>The Port Commission will award the contract to the </a:t>
            </a:r>
            <a:r>
              <a:rPr lang="en-US" sz="2000" u="sng" dirty="0" smtClean="0"/>
              <a:t>responsible</a:t>
            </a:r>
            <a:r>
              <a:rPr lang="en-US" sz="2000" dirty="0" smtClean="0"/>
              <a:t> proposer that offers the </a:t>
            </a:r>
            <a:r>
              <a:rPr lang="en-US" sz="2000" u="sng" dirty="0" smtClean="0"/>
              <a:t>best value</a:t>
            </a:r>
            <a:r>
              <a:rPr lang="en-US" sz="2000" dirty="0" smtClean="0"/>
              <a:t> to the Port Authority.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Purchase Price- </a:t>
            </a:r>
            <a:r>
              <a:rPr lang="en-US" sz="2400" dirty="0"/>
              <a:t> </a:t>
            </a:r>
            <a:r>
              <a:rPr lang="en-US" sz="2400" dirty="0" smtClean="0"/>
              <a:t> 25%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Vendor’s Reputation, Quality of Services and/or Product, Safety Record- </a:t>
            </a:r>
            <a:r>
              <a:rPr lang="en-US" sz="2400" dirty="0"/>
              <a:t> </a:t>
            </a:r>
            <a:r>
              <a:rPr lang="en-US" sz="2400" dirty="0" smtClean="0"/>
              <a:t>  40%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Benefit to Port Authority- </a:t>
            </a:r>
            <a:r>
              <a:rPr lang="en-US" sz="2400" dirty="0"/>
              <a:t> </a:t>
            </a:r>
            <a:r>
              <a:rPr lang="en-US" sz="2400" dirty="0" smtClean="0"/>
              <a:t>  22%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Small Business Participation and Local Business Participation- </a:t>
            </a:r>
            <a:r>
              <a:rPr lang="en-US" sz="2400" dirty="0"/>
              <a:t> </a:t>
            </a:r>
            <a:r>
              <a:rPr lang="en-US" sz="2400" dirty="0" smtClean="0"/>
              <a:t>  10%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Overall Compliance with Port Authority Policies-   3%</a:t>
            </a:r>
          </a:p>
        </p:txBody>
      </p:sp>
    </p:spTree>
    <p:extLst>
      <p:ext uri="{BB962C8B-B14F-4D97-AF65-F5344CB8AC3E}">
        <p14:creationId xmlns:p14="http://schemas.microsoft.com/office/powerpoint/2010/main" val="364851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JDE Managed CNC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5"/>
            <a:ext cx="8006303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General Scope of Services:</a:t>
            </a:r>
          </a:p>
          <a:p>
            <a:r>
              <a:rPr lang="en-US" dirty="0" smtClean="0"/>
              <a:t>Managed JDE CNC Services;</a:t>
            </a:r>
          </a:p>
          <a:p>
            <a:r>
              <a:rPr lang="en-US" dirty="0" smtClean="0"/>
              <a:t>Monthly JDE Developer Hours;</a:t>
            </a:r>
          </a:p>
          <a:p>
            <a:r>
              <a:rPr lang="en-US" dirty="0" smtClean="0"/>
              <a:t>Annual Coverage for Three Years;</a:t>
            </a:r>
          </a:p>
          <a:p>
            <a:r>
              <a:rPr lang="en-US" dirty="0" smtClean="0"/>
              <a:t>Additional CNC Hourly Rate;</a:t>
            </a:r>
          </a:p>
          <a:p>
            <a:r>
              <a:rPr lang="en-US" dirty="0" smtClean="0"/>
              <a:t>Additional Developer Hourly Rate;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2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7" b="15968"/>
          <a:stretch/>
        </p:blipFill>
        <p:spPr>
          <a:xfrm>
            <a:off x="0" y="-13447"/>
            <a:ext cx="9144000" cy="6871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138728"/>
            <a:ext cx="831874" cy="8165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V="1">
            <a:off x="0" y="6494786"/>
            <a:ext cx="9144000" cy="374123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7124700" y="6575338"/>
            <a:ext cx="17754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WELCOME MESSAGE  |  </a:t>
            </a:r>
            <a:r>
              <a:rPr lang="en-US" sz="825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4</a:t>
            </a:r>
            <a:endParaRPr lang="en-US" sz="825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39788" y="1040096"/>
            <a:ext cx="4195483" cy="502452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2699206" y="1146363"/>
            <a:ext cx="40544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THANK YOU</a:t>
            </a:r>
            <a:endParaRPr lang="en-US" sz="4050" b="1" dirty="0"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712437" y="2195211"/>
            <a:ext cx="3495675" cy="3556000"/>
          </a:xfrm>
          <a:prstGeom prst="rect">
            <a:avLst/>
          </a:prstGeom>
          <a:noFill/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Chris Brown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 smtClean="0"/>
              <a:t>Director IT - Applications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 smtClean="0"/>
              <a:t>Port Houston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2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Questions?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 smtClean="0"/>
              <a:t>713.670.2400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 smtClean="0"/>
              <a:t>procurement@poha.com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1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www.PortHouston.com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 smtClean="0"/>
              <a:t>111 East Loop North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 smtClean="0"/>
              <a:t>Houston, TX 77029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1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E754A497B9BD41AC2523E827D10014" ma:contentTypeVersion="0" ma:contentTypeDescription="Create a new document." ma:contentTypeScope="" ma:versionID="f4b3bb479b7273dca3b65cfc9a564bf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FAFDAA1-9DC0-46DE-ADC9-FD04BC970B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BA1ED13-83AF-49C8-A7EE-70120E3B5C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887B976-D5B5-40FB-9546-C0974EB0B46F}">
  <ds:schemaRefs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3658</TotalTime>
  <Words>318</Words>
  <Application>Microsoft Office PowerPoint</Application>
  <PresentationFormat>On-screen Show (4:3)</PresentationFormat>
  <Paragraphs>65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Helvetica Neue</vt:lpstr>
      <vt:lpstr>Helvetica Neue Condensed</vt:lpstr>
      <vt:lpstr>2_Office Theme</vt:lpstr>
      <vt:lpstr>1_Office Theme</vt:lpstr>
      <vt:lpstr>Custom Design</vt:lpstr>
      <vt:lpstr>PowerPoint Presentation</vt:lpstr>
      <vt:lpstr>PowerPoint Presentation</vt:lpstr>
      <vt:lpstr>JDE Managed CNC Services</vt:lpstr>
      <vt:lpstr>JDE Managed CNC Services</vt:lpstr>
      <vt:lpstr>JDE Managed CNC Services</vt:lpstr>
      <vt:lpstr>JDE Managed CNC Services</vt:lpstr>
      <vt:lpstr>JDE Managed CNC Services</vt:lpstr>
      <vt:lpstr>JDE Managed CNC Services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Gina Manlove</dc:creator>
  <cp:lastModifiedBy>Tanika Chukwumerije</cp:lastModifiedBy>
  <cp:revision>53</cp:revision>
  <cp:lastPrinted>2016-11-28T22:29:29Z</cp:lastPrinted>
  <dcterms:created xsi:type="dcterms:W3CDTF">2016-11-28T16:12:23Z</dcterms:created>
  <dcterms:modified xsi:type="dcterms:W3CDTF">2017-03-03T20:18:24Z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0x01010067E754A497B9BD41AC2523E827D10014</vt:lpwstr>
  </property>
  <property fmtid="{D5CDD505-2E9C-101B-9397-08002B2CF9AE}" pid="3" name="GS_AddingInProgress">
    <vt:lpwstr>True</vt:lpwstr>
  </property>
</Properties>
</file>