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704" r:id="rId6"/>
    <p:sldMasterId id="2147483672" r:id="rId7"/>
    <p:sldMasterId id="2147483648" r:id="rId8"/>
  </p:sldMasterIdLst>
  <p:notesMasterIdLst>
    <p:notesMasterId r:id="rId33"/>
  </p:notesMasterIdLst>
  <p:sldIdLst>
    <p:sldId id="378" r:id="rId9"/>
    <p:sldId id="468" r:id="rId10"/>
    <p:sldId id="411" r:id="rId11"/>
    <p:sldId id="396" r:id="rId12"/>
    <p:sldId id="437" r:id="rId13"/>
    <p:sldId id="340" r:id="rId14"/>
    <p:sldId id="421" r:id="rId15"/>
    <p:sldId id="420" r:id="rId16"/>
    <p:sldId id="428" r:id="rId17"/>
    <p:sldId id="436" r:id="rId18"/>
    <p:sldId id="430" r:id="rId19"/>
    <p:sldId id="431" r:id="rId20"/>
    <p:sldId id="461" r:id="rId21"/>
    <p:sldId id="412" r:id="rId22"/>
    <p:sldId id="399" r:id="rId23"/>
    <p:sldId id="413" r:id="rId24"/>
    <p:sldId id="422" r:id="rId25"/>
    <p:sldId id="389" r:id="rId26"/>
    <p:sldId id="463" r:id="rId27"/>
    <p:sldId id="466" r:id="rId28"/>
    <p:sldId id="464" r:id="rId29"/>
    <p:sldId id="462" r:id="rId30"/>
    <p:sldId id="467" r:id="rId31"/>
    <p:sldId id="4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werPoint Style Guide" id="{17CF0682-B772-C340-A4EE-9D42C2599CB5}">
          <p14:sldIdLst>
            <p14:sldId id="378"/>
            <p14:sldId id="468"/>
            <p14:sldId id="411"/>
            <p14:sldId id="396"/>
          </p14:sldIdLst>
        </p14:section>
        <p14:section name="Port Houston" id="{E1F4577E-5576-4BB5-BD45-A84F68973B07}">
          <p14:sldIdLst>
            <p14:sldId id="437"/>
            <p14:sldId id="340"/>
            <p14:sldId id="421"/>
            <p14:sldId id="420"/>
            <p14:sldId id="428"/>
            <p14:sldId id="436"/>
            <p14:sldId id="430"/>
            <p14:sldId id="431"/>
            <p14:sldId id="461"/>
            <p14:sldId id="412"/>
            <p14:sldId id="399"/>
            <p14:sldId id="413"/>
            <p14:sldId id="422"/>
          </p14:sldIdLst>
        </p14:section>
        <p14:section name="Your Presentation" id="{00874D28-40AA-A349-B830-DA898D717EEE}">
          <p14:sldIdLst>
            <p14:sldId id="389"/>
            <p14:sldId id="463"/>
            <p14:sldId id="466"/>
            <p14:sldId id="464"/>
            <p14:sldId id="462"/>
            <p14:sldId id="467"/>
            <p14:sldId id="423"/>
          </p14:sldIdLst>
        </p14:section>
        <p14:section name="Templates" id="{37A28CD8-89DA-FB48-AF86-E02D8AA0A29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1F760E-4CAC-F3E8-39B6-6A49B0F81458}" name="Lori Brownell" initials="LB" userId="S::lbrownell@porthouston.com::fb6aece8-7e99-419f-8d0d-c86d9964f2e1" providerId="AD"/>
  <p188:author id="{57F76072-6BFC-3A26-FB11-874D3925A78F}" name="Amanda L. Hamrick" initials="AH" userId="S::ahamrick@porthouston.com::73381865-0aa2-47e1-a549-f8376d9b855a" providerId="AD"/>
  <p188:author id="{8AC552C1-E872-052C-40D5-1ED4B442FEB9}" name="Fatima De Leon" initials="FDL" userId="S::fdeleon@porthouston.com::23b84064-dcef-46c0-829b-fb08e39a4033" providerId="AD"/>
  <p188:author id="{80C60CCB-FA4D-6DBC-77EF-DBB3E91766E8}" name="Megan Farias" initials="MF" userId="S::mfarias@porthouston.com::1a15fa84-2d2d-4d8d-92a9-ef08bd6b32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E44"/>
    <a:srgbClr val="FA16D0"/>
    <a:srgbClr val="0180AE"/>
    <a:srgbClr val="AC9A83"/>
    <a:srgbClr val="E0E0DE"/>
    <a:srgbClr val="44474A"/>
    <a:srgbClr val="C1862E"/>
    <a:srgbClr val="DFE3DF"/>
    <a:srgbClr val="5B9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E140F-5352-468F-BBE7-F796DE556058}" vWet="2" dt="2023-11-02T14:20:25.998"/>
    <p1510:client id="{666F1D3B-7D07-483C-B0A3-AA9658D99510}" v="246" dt="2023-11-02T14:37:15.992"/>
    <p1510:client id="{8A19B143-FB63-8BE6-606B-CAC8425EE688}" v="60" dt="2023-11-02T15:03:46.705"/>
    <p1510:client id="{FCD836B7-2EBA-676A-653B-AC11FD1B203A}" v="114" dt="2023-11-02T12:03:10.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8/10/relationships/authors" Target="authors.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6A154-7E0B-FE46-AEB4-FF63F7FFD21D}"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ADD89-0520-0740-87A6-E293098F0A9E}" type="slidenum">
              <a:rPr lang="en-US" smtClean="0"/>
              <a:t>‹#›</a:t>
            </a:fld>
            <a:endParaRPr lang="en-US"/>
          </a:p>
        </p:txBody>
      </p:sp>
    </p:spTree>
    <p:extLst>
      <p:ext uri="{BB962C8B-B14F-4D97-AF65-F5344CB8AC3E}">
        <p14:creationId xmlns:p14="http://schemas.microsoft.com/office/powerpoint/2010/main" val="348690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4F625C-3FDE-034C-8CA3-09952EA10AEC}" type="slidenum">
              <a:rPr lang="en-US" smtClean="0"/>
              <a:t>2</a:t>
            </a:fld>
            <a:endParaRPr lang="en-US"/>
          </a:p>
        </p:txBody>
      </p:sp>
    </p:spTree>
    <p:extLst>
      <p:ext uri="{BB962C8B-B14F-4D97-AF65-F5344CB8AC3E}">
        <p14:creationId xmlns:p14="http://schemas.microsoft.com/office/powerpoint/2010/main" val="120727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4ADD89-0520-0740-87A6-E293098F0A9E}" type="slidenum">
              <a:rPr lang="en-US" smtClean="0"/>
              <a:t>19</a:t>
            </a:fld>
            <a:endParaRPr lang="en-US"/>
          </a:p>
        </p:txBody>
      </p:sp>
    </p:spTree>
    <p:extLst>
      <p:ext uri="{BB962C8B-B14F-4D97-AF65-F5344CB8AC3E}">
        <p14:creationId xmlns:p14="http://schemas.microsoft.com/office/powerpoint/2010/main" val="23147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4ADD89-0520-0740-87A6-E293098F0A9E}" type="slidenum">
              <a:rPr lang="en-US" smtClean="0"/>
              <a:t>20</a:t>
            </a:fld>
            <a:endParaRPr lang="en-US"/>
          </a:p>
        </p:txBody>
      </p:sp>
    </p:spTree>
    <p:extLst>
      <p:ext uri="{BB962C8B-B14F-4D97-AF65-F5344CB8AC3E}">
        <p14:creationId xmlns:p14="http://schemas.microsoft.com/office/powerpoint/2010/main" val="429189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4ADD89-0520-0740-87A6-E293098F0A9E}" type="slidenum">
              <a:rPr lang="en-US" smtClean="0"/>
              <a:t>21</a:t>
            </a:fld>
            <a:endParaRPr lang="en-US"/>
          </a:p>
        </p:txBody>
      </p:sp>
    </p:spTree>
    <p:extLst>
      <p:ext uri="{BB962C8B-B14F-4D97-AF65-F5344CB8AC3E}">
        <p14:creationId xmlns:p14="http://schemas.microsoft.com/office/powerpoint/2010/main" val="2540344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3.27 MCY of dredging</a:t>
            </a:r>
          </a:p>
        </p:txBody>
      </p:sp>
      <p:sp>
        <p:nvSpPr>
          <p:cNvPr id="4" name="Slide Number Placeholder 3"/>
          <p:cNvSpPr>
            <a:spLocks noGrp="1"/>
          </p:cNvSpPr>
          <p:nvPr>
            <p:ph type="sldNum" sz="quarter" idx="5"/>
          </p:nvPr>
        </p:nvSpPr>
        <p:spPr/>
        <p:txBody>
          <a:bodyPr/>
          <a:lstStyle/>
          <a:p>
            <a:fld id="{254ADD89-0520-0740-87A6-E293098F0A9E}" type="slidenum">
              <a:rPr lang="en-US" smtClean="0"/>
              <a:t>22</a:t>
            </a:fld>
            <a:endParaRPr lang="en-US"/>
          </a:p>
        </p:txBody>
      </p:sp>
    </p:spTree>
    <p:extLst>
      <p:ext uri="{BB962C8B-B14F-4D97-AF65-F5344CB8AC3E}">
        <p14:creationId xmlns:p14="http://schemas.microsoft.com/office/powerpoint/2010/main" val="66881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4ADD89-0520-0740-87A6-E293098F0A9E}" type="slidenum">
              <a:rPr lang="en-US" smtClean="0"/>
              <a:t>23</a:t>
            </a:fld>
            <a:endParaRPr lang="en-US"/>
          </a:p>
        </p:txBody>
      </p:sp>
    </p:spTree>
    <p:extLst>
      <p:ext uri="{BB962C8B-B14F-4D97-AF65-F5344CB8AC3E}">
        <p14:creationId xmlns:p14="http://schemas.microsoft.com/office/powerpoint/2010/main" val="324506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Turned back over to Sandy</a:t>
            </a:r>
          </a:p>
        </p:txBody>
      </p:sp>
      <p:sp>
        <p:nvSpPr>
          <p:cNvPr id="4" name="Slide Number Placeholder 3"/>
          <p:cNvSpPr>
            <a:spLocks noGrp="1"/>
          </p:cNvSpPr>
          <p:nvPr>
            <p:ph type="sldNum" sz="quarter" idx="5"/>
          </p:nvPr>
        </p:nvSpPr>
        <p:spPr/>
        <p:txBody>
          <a:bodyPr/>
          <a:lstStyle/>
          <a:p>
            <a:fld id="{254ADD89-0520-0740-87A6-E293098F0A9E}" type="slidenum">
              <a:rPr lang="en-US" smtClean="0"/>
              <a:t>24</a:t>
            </a:fld>
            <a:endParaRPr lang="en-US"/>
          </a:p>
        </p:txBody>
      </p:sp>
    </p:spTree>
    <p:extLst>
      <p:ext uri="{BB962C8B-B14F-4D97-AF65-F5344CB8AC3E}">
        <p14:creationId xmlns:p14="http://schemas.microsoft.com/office/powerpoint/2010/main" val="10834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a:t>
            </a:r>
          </a:p>
        </p:txBody>
      </p:sp>
      <p:sp>
        <p:nvSpPr>
          <p:cNvPr id="4" name="Slide Number Placeholder 3"/>
          <p:cNvSpPr>
            <a:spLocks noGrp="1"/>
          </p:cNvSpPr>
          <p:nvPr>
            <p:ph type="sldNum" sz="quarter" idx="5"/>
          </p:nvPr>
        </p:nvSpPr>
        <p:spPr/>
        <p:txBody>
          <a:bodyPr/>
          <a:lstStyle/>
          <a:p>
            <a:fld id="{254ADD89-0520-0740-87A6-E293098F0A9E}" type="slidenum">
              <a:rPr lang="en-US" smtClean="0"/>
              <a:t>6</a:t>
            </a:fld>
            <a:endParaRPr lang="en-US"/>
          </a:p>
        </p:txBody>
      </p:sp>
    </p:spTree>
    <p:extLst>
      <p:ext uri="{BB962C8B-B14F-4D97-AF65-F5344CB8AC3E}">
        <p14:creationId xmlns:p14="http://schemas.microsoft.com/office/powerpoint/2010/main" val="94962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4ADD89-0520-0740-87A6-E293098F0A9E}" type="slidenum">
              <a:rPr lang="en-US" smtClean="0"/>
              <a:t>8</a:t>
            </a:fld>
            <a:endParaRPr lang="en-US"/>
          </a:p>
        </p:txBody>
      </p:sp>
    </p:spTree>
    <p:extLst>
      <p:ext uri="{BB962C8B-B14F-4D97-AF65-F5344CB8AC3E}">
        <p14:creationId xmlns:p14="http://schemas.microsoft.com/office/powerpoint/2010/main" val="65272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11E44"/>
                </a:solidFill>
                <a:latin typeface="+mn-lt"/>
                <a:cs typeface="Helvetica"/>
              </a:rPr>
              <a:t>As a contractor </a:t>
            </a:r>
            <a:r>
              <a:rPr lang="en-US" sz="1200" b="1" i="0" u="none" strike="noStrike" err="1">
                <a:solidFill>
                  <a:srgbClr val="031D42"/>
                </a:solidFill>
                <a:effectLst/>
                <a:latin typeface="Helvetica" panose="020B0604020202020204" pitchFamily="34" charset="0"/>
              </a:rPr>
              <a:t>Contractor</a:t>
            </a:r>
            <a:r>
              <a:rPr lang="en-US" sz="1200" b="1" i="0" u="none" strike="noStrike">
                <a:solidFill>
                  <a:srgbClr val="031D42"/>
                </a:solidFill>
                <a:effectLst/>
                <a:latin typeface="Helvetica" panose="020B0604020202020204" pitchFamily="34" charset="0"/>
              </a:rPr>
              <a:t>  you are agrees to</a:t>
            </a:r>
            <a:r>
              <a:rPr lang="en-US" sz="1200" b="0" i="0" u="none" strike="noStrike">
                <a:solidFill>
                  <a:srgbClr val="031D42"/>
                </a:solidFill>
                <a:effectLst/>
                <a:latin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11E44"/>
              </a:solidFill>
              <a:latin typeface="+mn-lt"/>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11E44"/>
                </a:solidFill>
                <a:latin typeface="+mn-lt"/>
                <a:cs typeface="Helvetica"/>
              </a:rPr>
              <a:t>• Placing qualified S/MWBEs on solicitation lists; S/MWBEs must perform a Commercially Useful Function (CFU) to be counted towards goals. CANNOT BE A PASS THROUGH </a:t>
            </a:r>
          </a:p>
        </p:txBody>
      </p:sp>
      <p:sp>
        <p:nvSpPr>
          <p:cNvPr id="4" name="Slide Number Placeholder 3"/>
          <p:cNvSpPr>
            <a:spLocks noGrp="1"/>
          </p:cNvSpPr>
          <p:nvPr>
            <p:ph type="sldNum" sz="quarter" idx="5"/>
          </p:nvPr>
        </p:nvSpPr>
        <p:spPr/>
        <p:txBody>
          <a:bodyPr/>
          <a:lstStyle/>
          <a:p>
            <a:fld id="{B45B5C5B-A9CA-45A7-992C-557FB349BA5A}" type="slidenum">
              <a:rPr lang="en-US" smtClean="0"/>
              <a:t>9</a:t>
            </a:fld>
            <a:endParaRPr lang="en-US"/>
          </a:p>
        </p:txBody>
      </p:sp>
    </p:spTree>
    <p:extLst>
      <p:ext uri="{BB962C8B-B14F-4D97-AF65-F5344CB8AC3E}">
        <p14:creationId xmlns:p14="http://schemas.microsoft.com/office/powerpoint/2010/main" val="259798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600"/>
              </a:spcBef>
              <a:spcAft>
                <a:spcPts val="6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Port Houston is not a certifying entity but we accept the certifications from our certifying partners .  Meeting the certification requirements for any of the listed partners is a requirement to be part of the Port of Houston S/MWBE Program. After certification has been verified, interested business must complete an enrollment process to be inducted into the S/MWBE Program.</a:t>
            </a:r>
          </a:p>
          <a:p>
            <a:endParaRPr lang="en-US"/>
          </a:p>
        </p:txBody>
      </p:sp>
      <p:sp>
        <p:nvSpPr>
          <p:cNvPr id="4" name="Slide Number Placeholder 3"/>
          <p:cNvSpPr>
            <a:spLocks noGrp="1"/>
          </p:cNvSpPr>
          <p:nvPr>
            <p:ph type="sldNum" sz="quarter" idx="5"/>
          </p:nvPr>
        </p:nvSpPr>
        <p:spPr/>
        <p:txBody>
          <a:bodyPr/>
          <a:lstStyle/>
          <a:p>
            <a:fld id="{254ADD89-0520-0740-87A6-E293098F0A9E}" type="slidenum">
              <a:rPr lang="en-US" smtClean="0"/>
              <a:t>10</a:t>
            </a:fld>
            <a:endParaRPr lang="en-US"/>
          </a:p>
        </p:txBody>
      </p:sp>
    </p:spTree>
    <p:extLst>
      <p:ext uri="{BB962C8B-B14F-4D97-AF65-F5344CB8AC3E}">
        <p14:creationId xmlns:p14="http://schemas.microsoft.com/office/powerpoint/2010/main" val="237139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Open Sans" panose="020B0606030504020204" pitchFamily="34" charset="0"/>
              </a:rPr>
              <a:t>Search for small, minority, and woman-owned businesses enrolled in Port Houston’s Business Equity Programs</a:t>
            </a:r>
            <a:endParaRPr lang="en-US"/>
          </a:p>
          <a:p>
            <a:endParaRPr lang="en-US"/>
          </a:p>
          <a:p>
            <a:r>
              <a:rPr lang="en-US"/>
              <a:t>NAIC Codes</a:t>
            </a:r>
          </a:p>
          <a:p>
            <a:r>
              <a:rPr lang="en-US"/>
              <a:t>Download our directory. </a:t>
            </a:r>
          </a:p>
        </p:txBody>
      </p:sp>
      <p:sp>
        <p:nvSpPr>
          <p:cNvPr id="4" name="Slide Number Placeholder 3"/>
          <p:cNvSpPr>
            <a:spLocks noGrp="1"/>
          </p:cNvSpPr>
          <p:nvPr>
            <p:ph type="sldNum" sz="quarter" idx="5"/>
          </p:nvPr>
        </p:nvSpPr>
        <p:spPr/>
        <p:txBody>
          <a:bodyPr/>
          <a:lstStyle/>
          <a:p>
            <a:fld id="{254ADD89-0520-0740-87A6-E293098F0A9E}" type="slidenum">
              <a:rPr lang="en-US" smtClean="0"/>
              <a:t>11</a:t>
            </a:fld>
            <a:endParaRPr lang="en-US"/>
          </a:p>
        </p:txBody>
      </p:sp>
    </p:spTree>
    <p:extLst>
      <p:ext uri="{BB962C8B-B14F-4D97-AF65-F5344CB8AC3E}">
        <p14:creationId xmlns:p14="http://schemas.microsoft.com/office/powerpoint/2010/main" val="390550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Enrolled Small Business prime receives all SB points.</a:t>
            </a:r>
          </a:p>
        </p:txBody>
      </p:sp>
      <p:sp>
        <p:nvSpPr>
          <p:cNvPr id="4" name="Slide Number Placeholder 3"/>
          <p:cNvSpPr>
            <a:spLocks noGrp="1"/>
          </p:cNvSpPr>
          <p:nvPr>
            <p:ph type="sldNum" sz="quarter" idx="5"/>
          </p:nvPr>
        </p:nvSpPr>
        <p:spPr/>
        <p:txBody>
          <a:bodyPr/>
          <a:lstStyle/>
          <a:p>
            <a:fld id="{254ADD89-0520-0740-87A6-E293098F0A9E}" type="slidenum">
              <a:rPr lang="en-US" smtClean="0"/>
              <a:t>12</a:t>
            </a:fld>
            <a:endParaRPr lang="en-US"/>
          </a:p>
        </p:txBody>
      </p:sp>
    </p:spTree>
    <p:extLst>
      <p:ext uri="{BB962C8B-B14F-4D97-AF65-F5344CB8AC3E}">
        <p14:creationId xmlns:p14="http://schemas.microsoft.com/office/powerpoint/2010/main" val="315021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11E44"/>
                </a:solidFill>
                <a:latin typeface="+mn-lt"/>
                <a:cs typeface="Helvetica"/>
              </a:rPr>
              <a:t>As a contractor </a:t>
            </a:r>
            <a:r>
              <a:rPr lang="en-US" sz="1200" b="1" i="0" u="none" strike="noStrike" err="1">
                <a:solidFill>
                  <a:srgbClr val="031D42"/>
                </a:solidFill>
                <a:effectLst/>
                <a:latin typeface="Helvetica" panose="020B0604020202020204" pitchFamily="34" charset="0"/>
              </a:rPr>
              <a:t>Contractor</a:t>
            </a:r>
            <a:r>
              <a:rPr lang="en-US" sz="1200" b="1" i="0" u="none" strike="noStrike">
                <a:solidFill>
                  <a:srgbClr val="031D42"/>
                </a:solidFill>
                <a:effectLst/>
                <a:latin typeface="Helvetica" panose="020B0604020202020204" pitchFamily="34" charset="0"/>
              </a:rPr>
              <a:t>  you are agrees to</a:t>
            </a:r>
            <a:r>
              <a:rPr lang="en-US" sz="1200" b="0" i="0" u="none" strike="noStrike">
                <a:solidFill>
                  <a:srgbClr val="031D42"/>
                </a:solidFill>
                <a:effectLst/>
                <a:latin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11E44"/>
              </a:solidFill>
              <a:latin typeface="+mn-lt"/>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11E44"/>
                </a:solidFill>
                <a:latin typeface="+mn-lt"/>
                <a:cs typeface="Helvetica"/>
              </a:rPr>
              <a:t>• Placing qualified S/MWBEs on solicitation lists; S/MWBEs must perform a Commercially Useful Function (CFU) to be counted towards goals. CANNOT BE A PASS THROUGH </a:t>
            </a:r>
          </a:p>
        </p:txBody>
      </p:sp>
      <p:sp>
        <p:nvSpPr>
          <p:cNvPr id="4" name="Slide Number Placeholder 3"/>
          <p:cNvSpPr>
            <a:spLocks noGrp="1"/>
          </p:cNvSpPr>
          <p:nvPr>
            <p:ph type="sldNum" sz="quarter" idx="5"/>
          </p:nvPr>
        </p:nvSpPr>
        <p:spPr/>
        <p:txBody>
          <a:bodyPr/>
          <a:lstStyle/>
          <a:p>
            <a:fld id="{B45B5C5B-A9CA-45A7-992C-557FB349BA5A}" type="slidenum">
              <a:rPr lang="en-US" smtClean="0"/>
              <a:t>13</a:t>
            </a:fld>
            <a:endParaRPr lang="en-US"/>
          </a:p>
        </p:txBody>
      </p:sp>
    </p:spTree>
    <p:extLst>
      <p:ext uri="{BB962C8B-B14F-4D97-AF65-F5344CB8AC3E}">
        <p14:creationId xmlns:p14="http://schemas.microsoft.com/office/powerpoint/2010/main" val="288998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4ADD89-0520-0740-87A6-E293098F0A9E}" type="slidenum">
              <a:rPr lang="en-US" smtClean="0"/>
              <a:t>18</a:t>
            </a:fld>
            <a:endParaRPr lang="en-US"/>
          </a:p>
        </p:txBody>
      </p:sp>
    </p:spTree>
    <p:extLst>
      <p:ext uri="{BB962C8B-B14F-4D97-AF65-F5344CB8AC3E}">
        <p14:creationId xmlns:p14="http://schemas.microsoft.com/office/powerpoint/2010/main" val="491125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1F18-B0C2-5B4B-9C0C-C661BAADD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F8E95E-2A73-2B4C-84B9-4B132D760B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F937CC-4451-A348-8CD7-F4BCCC9EFE10}"/>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5" name="Footer Placeholder 4">
            <a:extLst>
              <a:ext uri="{FF2B5EF4-FFF2-40B4-BE49-F238E27FC236}">
                <a16:creationId xmlns:a16="http://schemas.microsoft.com/office/drawing/2014/main" id="{0A6B4E63-5A3F-C04A-97A1-C717D10F4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C0338-BB64-D846-9A6D-C769E5AC6542}"/>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131242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EEF1-EEB8-B347-A4A3-2B5BBA8869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929C1-43EB-E34A-8155-215F561A9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5C1C6-B567-384C-8C24-778D8AB4B669}"/>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5" name="Footer Placeholder 4">
            <a:extLst>
              <a:ext uri="{FF2B5EF4-FFF2-40B4-BE49-F238E27FC236}">
                <a16:creationId xmlns:a16="http://schemas.microsoft.com/office/drawing/2014/main" id="{F3D6192B-C7C0-2A4E-8D22-81FF3D2E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0EF6C-E2B0-8C4F-A537-54CFECB11E5E}"/>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69309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21491-ACB7-9941-9CC1-A5A2CFEA5A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6A91A-C63E-7746-B92E-5EE0C04B26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64436-0FF9-584D-9137-5703D7E4F390}"/>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5" name="Footer Placeholder 4">
            <a:extLst>
              <a:ext uri="{FF2B5EF4-FFF2-40B4-BE49-F238E27FC236}">
                <a16:creationId xmlns:a16="http://schemas.microsoft.com/office/drawing/2014/main" id="{D1A82CC9-F0FC-F54A-9C5C-09162D3E9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DD278-4AEF-DB43-AAAC-0A877BCB2CF4}"/>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54066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B223-C519-4898-BBEE-FDC5629F2A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9F360-8FA2-485E-84DA-7FFE58FB3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99DC9-84B2-4EDA-97FF-C4D690045B42}"/>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5" name="Footer Placeholder 4">
            <a:extLst>
              <a:ext uri="{FF2B5EF4-FFF2-40B4-BE49-F238E27FC236}">
                <a16:creationId xmlns:a16="http://schemas.microsoft.com/office/drawing/2014/main" id="{F9BA9C81-5DA3-493E-B3EE-30A9DEC2C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53161-1E4E-4598-ABA4-B6B7875641B0}"/>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2596773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F01E-8D14-4966-8EF0-FF26EDE3C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8D3BF-6DDF-42F9-943F-0089C81B8A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59EB3-E960-4AC1-A05C-EBED52AECD4A}"/>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5" name="Footer Placeholder 4">
            <a:extLst>
              <a:ext uri="{FF2B5EF4-FFF2-40B4-BE49-F238E27FC236}">
                <a16:creationId xmlns:a16="http://schemas.microsoft.com/office/drawing/2014/main" id="{5A4FA25A-D1C7-441B-840F-E1C0044F5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1EF2E-8BAE-4CC1-9AD4-4306A94D06A7}"/>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3084468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464A-F75D-4430-8287-75EA10C38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284EA-0D66-45FA-B759-2CDD65016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868223-4A70-4529-BC2B-4FDF8DF05EBB}"/>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5" name="Footer Placeholder 4">
            <a:extLst>
              <a:ext uri="{FF2B5EF4-FFF2-40B4-BE49-F238E27FC236}">
                <a16:creationId xmlns:a16="http://schemas.microsoft.com/office/drawing/2014/main" id="{A52FEDC5-C483-4EE4-96F7-BE9BF4563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5D02D-FF7D-497E-AC8B-8DE07BF23546}"/>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2148284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E1BE-2699-48DC-AB71-CE224CFD5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FA711-7B85-48D8-A917-1F3C3C3B23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9C3905-D427-4ECD-90DC-EAE29F266A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AC754-8930-4910-8C8B-1978A83EB820}"/>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6" name="Footer Placeholder 5">
            <a:extLst>
              <a:ext uri="{FF2B5EF4-FFF2-40B4-BE49-F238E27FC236}">
                <a16:creationId xmlns:a16="http://schemas.microsoft.com/office/drawing/2014/main" id="{1AF5B00D-E78F-43F7-8CE4-FCAFB5728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FDAA8-A94C-4788-9539-CB4F009C345D}"/>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342527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8D87-3754-4283-A138-14CF976CFE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319C9D-4447-46C3-A8BF-4BCAEA3AD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12AC1B-C54B-4314-A680-4BC988B144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BED70-49E1-4E0C-94FF-5B59D79672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B5D394-800F-45A5-AC98-7D881482A5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569C10-797C-4D1E-94BA-0EB30B4D3630}"/>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8" name="Footer Placeholder 7">
            <a:extLst>
              <a:ext uri="{FF2B5EF4-FFF2-40B4-BE49-F238E27FC236}">
                <a16:creationId xmlns:a16="http://schemas.microsoft.com/office/drawing/2014/main" id="{D106C89B-DCDF-4016-8DA1-BDAFFFC21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59DF37-12F0-43D3-A1C9-4E049627B395}"/>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2882562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A112-913A-4342-8804-95B7D24FB8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02BCDA-9D48-442B-B1A9-E27098D453D2}"/>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4" name="Footer Placeholder 3">
            <a:extLst>
              <a:ext uri="{FF2B5EF4-FFF2-40B4-BE49-F238E27FC236}">
                <a16:creationId xmlns:a16="http://schemas.microsoft.com/office/drawing/2014/main" id="{CD60A71B-95AB-43DC-BD6C-65A3543D0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345F0-6C5C-469E-87DD-5D0A962C0656}"/>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3345521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29A71D-EDF6-438E-A90F-EC7565D38FBD}"/>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3" name="Footer Placeholder 2">
            <a:extLst>
              <a:ext uri="{FF2B5EF4-FFF2-40B4-BE49-F238E27FC236}">
                <a16:creationId xmlns:a16="http://schemas.microsoft.com/office/drawing/2014/main" id="{0DB0E435-32B9-4ABE-9DCA-9959E50338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A50B80-F530-4F7C-820F-130A5DC4F2CA}"/>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2145557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817B-D0D7-4D20-9EBB-A70C9D565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D7A916-8C70-4749-85B8-2EE6B9869C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3BFE6A-F3F3-4783-8E02-813C2A37C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332D2-13F2-4230-A092-D74F2127B772}"/>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6" name="Footer Placeholder 5">
            <a:extLst>
              <a:ext uri="{FF2B5EF4-FFF2-40B4-BE49-F238E27FC236}">
                <a16:creationId xmlns:a16="http://schemas.microsoft.com/office/drawing/2014/main" id="{544836AD-56AF-49B9-9DB4-AC52F1202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E9B81-464B-46FB-A223-1E6BB0C54D36}"/>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94891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CAF5-A81F-8D4A-9AE8-ACB0D317E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3D26A-E243-8649-B80C-DDF51E466D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C3224-9985-4142-AC77-F1A04586DD3A}"/>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5" name="Footer Placeholder 4">
            <a:extLst>
              <a:ext uri="{FF2B5EF4-FFF2-40B4-BE49-F238E27FC236}">
                <a16:creationId xmlns:a16="http://schemas.microsoft.com/office/drawing/2014/main" id="{434DFA67-D6F5-364D-B19A-CB0C1DFE5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4A7D6-0620-3F48-90D2-44E5B4737AC5}"/>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023416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249F-6796-4CB2-8968-A9B151E41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8FCF28-BEBB-4022-B19D-9521ABBD6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2B4F0A-B05D-472F-AC10-A6AC03525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3A96C-1DB3-423D-BC63-0996E08AC963}"/>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6" name="Footer Placeholder 5">
            <a:extLst>
              <a:ext uri="{FF2B5EF4-FFF2-40B4-BE49-F238E27FC236}">
                <a16:creationId xmlns:a16="http://schemas.microsoft.com/office/drawing/2014/main" id="{8E82DF47-87AD-4C5B-8EF6-3FDEF78809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3EB18-3AC5-4ED9-9568-C6D9E5B3D42C}"/>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1265540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B82B-7FAF-47D8-B951-1380F250BD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8E57D-1966-4E27-9E68-113C5E25E5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0A34A-68EF-4A9B-BDB1-8D5D37F36AA3}"/>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5" name="Footer Placeholder 4">
            <a:extLst>
              <a:ext uri="{FF2B5EF4-FFF2-40B4-BE49-F238E27FC236}">
                <a16:creationId xmlns:a16="http://schemas.microsoft.com/office/drawing/2014/main" id="{43CEADF6-4846-4902-9383-355C3F124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98DD5-FC98-4F1B-8300-CA2664368107}"/>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2754708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1520C6-7EB7-45F7-8972-F43C50BC0F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711181-F4A6-4298-99CF-B4F335526D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F62AD-19BF-49E8-BD67-C81A249FA309}"/>
              </a:ext>
            </a:extLst>
          </p:cNvPr>
          <p:cNvSpPr>
            <a:spLocks noGrp="1"/>
          </p:cNvSpPr>
          <p:nvPr>
            <p:ph type="dt" sz="half" idx="10"/>
          </p:nvPr>
        </p:nvSpPr>
        <p:spPr/>
        <p:txBody>
          <a:bodyPr/>
          <a:lstStyle/>
          <a:p>
            <a:fld id="{029222F7-A799-483A-8A3E-9520EE31D621}" type="datetimeFigureOut">
              <a:rPr lang="en-US" smtClean="0"/>
              <a:t>11/2/2023</a:t>
            </a:fld>
            <a:endParaRPr lang="en-US"/>
          </a:p>
        </p:txBody>
      </p:sp>
      <p:sp>
        <p:nvSpPr>
          <p:cNvPr id="5" name="Footer Placeholder 4">
            <a:extLst>
              <a:ext uri="{FF2B5EF4-FFF2-40B4-BE49-F238E27FC236}">
                <a16:creationId xmlns:a16="http://schemas.microsoft.com/office/drawing/2014/main" id="{AA4C8C3E-373B-485F-BFDF-96F9E52BA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41665-B6A3-498C-B0E9-60B0423DA38D}"/>
              </a:ext>
            </a:extLst>
          </p:cNvPr>
          <p:cNvSpPr>
            <a:spLocks noGrp="1"/>
          </p:cNvSpPr>
          <p:nvPr>
            <p:ph type="sldNum" sz="quarter" idx="12"/>
          </p:nvPr>
        </p:nvSpPr>
        <p:spPr/>
        <p:txBody>
          <a:bodyPr/>
          <a:lstStyle/>
          <a:p>
            <a:fld id="{9BC666B5-B2F0-4A81-B282-0BA31F73366B}" type="slidenum">
              <a:rPr lang="en-US" smtClean="0"/>
              <a:t>‹#›</a:t>
            </a:fld>
            <a:endParaRPr lang="en-US"/>
          </a:p>
        </p:txBody>
      </p:sp>
    </p:spTree>
    <p:extLst>
      <p:ext uri="{BB962C8B-B14F-4D97-AF65-F5344CB8AC3E}">
        <p14:creationId xmlns:p14="http://schemas.microsoft.com/office/powerpoint/2010/main" val="2332106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30DB7621-BC3D-884A-A97D-B262127A0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198266A-EF48-4237-B792-BEE495DBFAE4}"/>
              </a:ext>
            </a:extLst>
          </p:cNvPr>
          <p:cNvSpPr>
            <a:spLocks noGrp="1"/>
          </p:cNvSpPr>
          <p:nvPr>
            <p:ph type="title" hasCustomPrompt="1"/>
          </p:nvPr>
        </p:nvSpPr>
        <p:spPr>
          <a:xfrm>
            <a:off x="838200" y="2369119"/>
            <a:ext cx="10515600" cy="2119762"/>
          </a:xfrm>
          <a:prstGeom prst="rect">
            <a:avLst/>
          </a:prstGeom>
        </p:spPr>
        <p:txBody>
          <a:bodyPr>
            <a:noAutofit/>
          </a:bodyPr>
          <a:lstStyle>
            <a:lvl1pPr>
              <a:defRPr sz="8000">
                <a:solidFill>
                  <a:srgbClr val="C1862E"/>
                </a:solidFill>
                <a:latin typeface="HelveticaNeueLT Std Thin" panose="020B0403020202020204" pitchFamily="34" charset="0"/>
              </a:defRPr>
            </a:lvl1pPr>
          </a:lstStyle>
          <a:p>
            <a:r>
              <a:rPr lang="en-US"/>
              <a:t>CLICK TO ADD TITLE</a:t>
            </a:r>
          </a:p>
        </p:txBody>
      </p:sp>
      <p:sp>
        <p:nvSpPr>
          <p:cNvPr id="9" name="Subtitle 2">
            <a:extLst>
              <a:ext uri="{FF2B5EF4-FFF2-40B4-BE49-F238E27FC236}">
                <a16:creationId xmlns:a16="http://schemas.microsoft.com/office/drawing/2014/main" id="{29CE9EC7-9770-4C11-AAA4-FF811175BA2C}"/>
              </a:ext>
            </a:extLst>
          </p:cNvPr>
          <p:cNvSpPr>
            <a:spLocks noGrp="1"/>
          </p:cNvSpPr>
          <p:nvPr>
            <p:ph type="subTitle" idx="1" hasCustomPrompt="1"/>
          </p:nvPr>
        </p:nvSpPr>
        <p:spPr>
          <a:xfrm>
            <a:off x="838200" y="4030304"/>
            <a:ext cx="9144000" cy="917154"/>
          </a:xfrm>
          <a:prstGeom prst="rect">
            <a:avLst/>
          </a:prstGeom>
        </p:spPr>
        <p:txBody>
          <a:bodyPr>
            <a:normAutofit/>
          </a:bodyPr>
          <a:lstStyle>
            <a:lvl1pPr marL="0" indent="0" algn="l">
              <a:buNone/>
              <a:defRPr sz="2000" spc="300">
                <a:solidFill>
                  <a:srgbClr val="E0E0DE"/>
                </a:solidFill>
                <a:latin typeface="HelveticaNeueLT Std Blk" panose="020B09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980380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 title and text">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B5DBEE1-6EBF-7C44-B4E6-77218187D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7">
            <a:extLst>
              <a:ext uri="{FF2B5EF4-FFF2-40B4-BE49-F238E27FC236}">
                <a16:creationId xmlns:a16="http://schemas.microsoft.com/office/drawing/2014/main" id="{58367799-00F3-7A49-A59D-C13BDA368D51}"/>
              </a:ext>
            </a:extLst>
          </p:cNvPr>
          <p:cNvSpPr>
            <a:spLocks noGrp="1"/>
          </p:cNvSpPr>
          <p:nvPr>
            <p:ph type="body" sz="quarter" idx="14"/>
          </p:nvPr>
        </p:nvSpPr>
        <p:spPr>
          <a:xfrm>
            <a:off x="1075944" y="2018284"/>
            <a:ext cx="10515600" cy="3800475"/>
          </a:xfrm>
          <a:prstGeom prst="rect">
            <a:avLst/>
          </a:prstGeom>
        </p:spPr>
        <p:txBody>
          <a:bodyPr/>
          <a:lstStyle>
            <a:lvl1pPr>
              <a:defRPr>
                <a:solidFill>
                  <a:schemeClr val="bg1"/>
                </a:solidFill>
                <a:latin typeface="HelveticaNeueLT Std Lt" panose="020B0403020202020204" pitchFamily="34" charset="0"/>
              </a:defRPr>
            </a:lvl1pPr>
            <a:lvl2pPr>
              <a:defRPr>
                <a:solidFill>
                  <a:schemeClr val="bg1"/>
                </a:solidFill>
                <a:latin typeface="HelveticaNeueLT Std Lt" panose="020B0403020202020204" pitchFamily="34" charset="0"/>
              </a:defRPr>
            </a:lvl2pPr>
            <a:lvl3pPr>
              <a:defRPr>
                <a:solidFill>
                  <a:schemeClr val="bg1"/>
                </a:solidFill>
                <a:latin typeface="HelveticaNeueLT Std Lt" panose="020B0403020202020204" pitchFamily="34" charset="0"/>
              </a:defRPr>
            </a:lvl3pPr>
            <a:lvl4pPr>
              <a:defRPr>
                <a:solidFill>
                  <a:schemeClr val="bg1"/>
                </a:solidFill>
                <a:latin typeface="HelveticaNeueLT Std Lt" panose="020B0403020202020204" pitchFamily="34" charset="0"/>
              </a:defRPr>
            </a:lvl4pPr>
            <a:lvl5pPr>
              <a:defRPr sz="1600">
                <a:solidFill>
                  <a:schemeClr val="bg1"/>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Subtitle 2">
            <a:extLst>
              <a:ext uri="{FF2B5EF4-FFF2-40B4-BE49-F238E27FC236}">
                <a16:creationId xmlns:a16="http://schemas.microsoft.com/office/drawing/2014/main" id="{2F08D2C9-A4BF-D14F-9304-BCBF0AC9E38D}"/>
              </a:ext>
            </a:extLst>
          </p:cNvPr>
          <p:cNvSpPr>
            <a:spLocks noGrp="1"/>
          </p:cNvSpPr>
          <p:nvPr>
            <p:ph type="subTitle" idx="1" hasCustomPrompt="1"/>
          </p:nvPr>
        </p:nvSpPr>
        <p:spPr>
          <a:xfrm>
            <a:off x="1088136" y="1334245"/>
            <a:ext cx="10515600" cy="436325"/>
          </a:xfrm>
          <a:prstGeom prst="rect">
            <a:avLst/>
          </a:prstGeom>
        </p:spPr>
        <p:txBody>
          <a:bodyPr>
            <a:normAutofit/>
          </a:bodyPr>
          <a:lstStyle>
            <a:lvl1pPr marL="0" indent="0" algn="l">
              <a:buNone/>
              <a:defRPr sz="1000" spc="150" baseline="0">
                <a:solidFill>
                  <a:schemeClr val="bg1"/>
                </a:solidFill>
                <a:latin typeface="HelveticaNeueLT Std Blk" panose="020B09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30B0C7FB-33A9-9144-8880-4A089B26B59F}"/>
              </a:ext>
            </a:extLst>
          </p:cNvPr>
          <p:cNvSpPr>
            <a:spLocks noGrp="1"/>
          </p:cNvSpPr>
          <p:nvPr>
            <p:ph type="title" hasCustomPrompt="1"/>
          </p:nvPr>
        </p:nvSpPr>
        <p:spPr>
          <a:xfrm>
            <a:off x="1075943" y="748952"/>
            <a:ext cx="10265663" cy="585294"/>
          </a:xfrm>
          <a:prstGeom prst="rect">
            <a:avLst/>
          </a:prstGeom>
        </p:spPr>
        <p:txBody>
          <a:bodyPr anchor="t" anchorCtr="0">
            <a:noAutofit/>
          </a:bodyPr>
          <a:lstStyle>
            <a:lvl1pPr>
              <a:defRPr>
                <a:solidFill>
                  <a:srgbClr val="C1862E"/>
                </a:solidFill>
              </a:defRPr>
            </a:lvl1pPr>
          </a:lstStyle>
          <a:p>
            <a:r>
              <a:rPr lang="en-US"/>
              <a:t>TITLE HERE</a:t>
            </a:r>
          </a:p>
        </p:txBody>
      </p:sp>
    </p:spTree>
    <p:extLst>
      <p:ext uri="{BB962C8B-B14F-4D97-AF65-F5344CB8AC3E}">
        <p14:creationId xmlns:p14="http://schemas.microsoft.com/office/powerpoint/2010/main" val="869054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title and text_no subtitle">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B5DBEE1-6EBF-7C44-B4E6-77218187D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7">
            <a:extLst>
              <a:ext uri="{FF2B5EF4-FFF2-40B4-BE49-F238E27FC236}">
                <a16:creationId xmlns:a16="http://schemas.microsoft.com/office/drawing/2014/main" id="{58367799-00F3-7A49-A59D-C13BDA368D51}"/>
              </a:ext>
            </a:extLst>
          </p:cNvPr>
          <p:cNvSpPr>
            <a:spLocks noGrp="1"/>
          </p:cNvSpPr>
          <p:nvPr>
            <p:ph type="body" sz="quarter" idx="14"/>
          </p:nvPr>
        </p:nvSpPr>
        <p:spPr>
          <a:xfrm>
            <a:off x="1075944" y="1889188"/>
            <a:ext cx="10515600" cy="3800475"/>
          </a:xfrm>
          <a:prstGeom prst="rect">
            <a:avLst/>
          </a:prstGeom>
        </p:spPr>
        <p:txBody>
          <a:bodyPr/>
          <a:lstStyle>
            <a:lvl1pPr>
              <a:defRPr>
                <a:solidFill>
                  <a:schemeClr val="bg1"/>
                </a:solidFill>
                <a:latin typeface="HelveticaNeueLT Std Lt" panose="020B0403020202020204" pitchFamily="34" charset="0"/>
              </a:defRPr>
            </a:lvl1pPr>
            <a:lvl2pPr>
              <a:defRPr>
                <a:solidFill>
                  <a:schemeClr val="bg1"/>
                </a:solidFill>
                <a:latin typeface="HelveticaNeueLT Std Lt" panose="020B0403020202020204" pitchFamily="34" charset="0"/>
              </a:defRPr>
            </a:lvl2pPr>
            <a:lvl3pPr>
              <a:defRPr>
                <a:solidFill>
                  <a:schemeClr val="bg1"/>
                </a:solidFill>
                <a:latin typeface="HelveticaNeueLT Std Lt" panose="020B0403020202020204" pitchFamily="34" charset="0"/>
              </a:defRPr>
            </a:lvl3pPr>
            <a:lvl4pPr>
              <a:defRPr>
                <a:solidFill>
                  <a:schemeClr val="bg1"/>
                </a:solidFill>
                <a:latin typeface="HelveticaNeueLT Std Lt" panose="020B0403020202020204" pitchFamily="34" charset="0"/>
              </a:defRPr>
            </a:lvl4pPr>
            <a:lvl5pPr>
              <a:defRPr sz="1600">
                <a:solidFill>
                  <a:schemeClr val="bg1"/>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363023A-349D-8A4B-96C8-161F8D493EF0}"/>
              </a:ext>
            </a:extLst>
          </p:cNvPr>
          <p:cNvSpPr>
            <a:spLocks noGrp="1"/>
          </p:cNvSpPr>
          <p:nvPr>
            <p:ph type="title" hasCustomPrompt="1"/>
          </p:nvPr>
        </p:nvSpPr>
        <p:spPr>
          <a:xfrm>
            <a:off x="1075943" y="748952"/>
            <a:ext cx="10265663" cy="585294"/>
          </a:xfrm>
          <a:prstGeom prst="rect">
            <a:avLst/>
          </a:prstGeom>
        </p:spPr>
        <p:txBody>
          <a:bodyPr anchor="t" anchorCtr="0">
            <a:noAutofit/>
          </a:bodyPr>
          <a:lstStyle>
            <a:lvl1pPr>
              <a:defRPr>
                <a:solidFill>
                  <a:srgbClr val="C1862E"/>
                </a:solidFill>
              </a:defRPr>
            </a:lvl1pPr>
          </a:lstStyle>
          <a:p>
            <a:r>
              <a:rPr lang="en-US"/>
              <a:t>TITLE HERE</a:t>
            </a:r>
          </a:p>
        </p:txBody>
      </p:sp>
    </p:spTree>
    <p:extLst>
      <p:ext uri="{BB962C8B-B14F-4D97-AF65-F5344CB8AC3E}">
        <p14:creationId xmlns:p14="http://schemas.microsoft.com/office/powerpoint/2010/main" val="584980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10" name="Picture 9" descr="Background pattern&#10;&#10;Description automatically generated with low confidence">
            <a:extLst>
              <a:ext uri="{FF2B5EF4-FFF2-40B4-BE49-F238E27FC236}">
                <a16:creationId xmlns:a16="http://schemas.microsoft.com/office/drawing/2014/main" id="{4877D420-2A34-924E-AC40-0C1CCA11DA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4145F02-DAAF-4600-A37A-586E9A1293DE}"/>
              </a:ext>
            </a:extLst>
          </p:cNvPr>
          <p:cNvSpPr>
            <a:spLocks noGrp="1"/>
          </p:cNvSpPr>
          <p:nvPr>
            <p:ph type="body" sz="quarter" idx="13"/>
          </p:nvPr>
        </p:nvSpPr>
        <p:spPr>
          <a:xfrm>
            <a:off x="1075944" y="2018284"/>
            <a:ext cx="10277855" cy="3800475"/>
          </a:xfrm>
          <a:prstGeom prst="rect">
            <a:avLst/>
          </a:prstGeom>
        </p:spPr>
        <p:txBody>
          <a:bodyPr/>
          <a:lstStyle>
            <a:lvl1pPr>
              <a:defRPr>
                <a:solidFill>
                  <a:schemeClr val="tx2"/>
                </a:solidFill>
                <a:latin typeface="HelveticaNeueLT Std Lt" panose="020B0403020202020204" pitchFamily="34" charset="0"/>
              </a:defRPr>
            </a:lvl1pPr>
            <a:lvl2pPr>
              <a:defRPr>
                <a:solidFill>
                  <a:schemeClr val="tx2"/>
                </a:solidFill>
                <a:latin typeface="HelveticaNeueLT Std Lt" panose="020B0403020202020204" pitchFamily="34" charset="0"/>
              </a:defRPr>
            </a:lvl2pPr>
            <a:lvl3pPr>
              <a:defRPr>
                <a:solidFill>
                  <a:schemeClr val="tx2"/>
                </a:solidFill>
                <a:latin typeface="HelveticaNeueLT Std Lt" panose="020B0403020202020204" pitchFamily="34" charset="0"/>
              </a:defRPr>
            </a:lvl3pPr>
            <a:lvl4pPr>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7" name="Subtitle 2">
            <a:extLst>
              <a:ext uri="{FF2B5EF4-FFF2-40B4-BE49-F238E27FC236}">
                <a16:creationId xmlns:a16="http://schemas.microsoft.com/office/drawing/2014/main" id="{A2D6CD1F-7587-A345-87B6-8F5F75215D3D}"/>
              </a:ext>
            </a:extLst>
          </p:cNvPr>
          <p:cNvSpPr>
            <a:spLocks noGrp="1"/>
          </p:cNvSpPr>
          <p:nvPr>
            <p:ph type="subTitle" idx="1" hasCustomPrompt="1"/>
          </p:nvPr>
        </p:nvSpPr>
        <p:spPr>
          <a:xfrm>
            <a:off x="1088136" y="1334245"/>
            <a:ext cx="10265663" cy="436325"/>
          </a:xfrm>
          <a:prstGeom prst="rect">
            <a:avLst/>
          </a:prstGeom>
        </p:spPr>
        <p:txBody>
          <a:bodyPr>
            <a:normAutofit/>
          </a:bodyPr>
          <a:lstStyle>
            <a:lvl1pPr marL="0" indent="0" algn="l">
              <a:buNone/>
              <a:defRPr sz="1000" spc="150" baseline="0">
                <a:solidFill>
                  <a:srgbClr val="C1862E"/>
                </a:solidFill>
                <a:latin typeface="HelveticaNeueLT Std Blk" panose="020B09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6" name="Title 1">
            <a:extLst>
              <a:ext uri="{FF2B5EF4-FFF2-40B4-BE49-F238E27FC236}">
                <a16:creationId xmlns:a16="http://schemas.microsoft.com/office/drawing/2014/main" id="{24597E44-2D76-FD4C-8199-E26178DFBB33}"/>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382454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_no subtitle">
    <p:spTree>
      <p:nvGrpSpPr>
        <p:cNvPr id="1" name=""/>
        <p:cNvGrpSpPr/>
        <p:nvPr/>
      </p:nvGrpSpPr>
      <p:grpSpPr>
        <a:xfrm>
          <a:off x="0" y="0"/>
          <a:ext cx="0" cy="0"/>
          <a:chOff x="0" y="0"/>
          <a:chExt cx="0" cy="0"/>
        </a:xfrm>
      </p:grpSpPr>
      <p:pic>
        <p:nvPicPr>
          <p:cNvPr id="10" name="Picture 9" descr="Background pattern&#10;&#10;Description automatically generated with low confidence">
            <a:extLst>
              <a:ext uri="{FF2B5EF4-FFF2-40B4-BE49-F238E27FC236}">
                <a16:creationId xmlns:a16="http://schemas.microsoft.com/office/drawing/2014/main" id="{4877D420-2A34-924E-AC40-0C1CCA11DA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91222BDD-6ABD-C84E-92BC-F1E4D11930DA}"/>
              </a:ext>
            </a:extLst>
          </p:cNvPr>
          <p:cNvSpPr>
            <a:spLocks noGrp="1"/>
          </p:cNvSpPr>
          <p:nvPr>
            <p:ph type="body" sz="quarter" idx="13"/>
          </p:nvPr>
        </p:nvSpPr>
        <p:spPr>
          <a:xfrm>
            <a:off x="1075943" y="1890268"/>
            <a:ext cx="10265663" cy="3789770"/>
          </a:xfrm>
          <a:prstGeom prst="rect">
            <a:avLst/>
          </a:prstGeom>
        </p:spPr>
        <p:txBody>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451644DA-CB97-174E-831D-42F78E7110EB}"/>
              </a:ext>
            </a:extLst>
          </p:cNvPr>
          <p:cNvSpPr>
            <a:spLocks noGrp="1"/>
          </p:cNvSpPr>
          <p:nvPr>
            <p:ph type="title" hasCustomPrompt="1"/>
          </p:nvPr>
        </p:nvSpPr>
        <p:spPr>
          <a:xfrm>
            <a:off x="1075943" y="748951"/>
            <a:ext cx="10265663" cy="1014997"/>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76953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iners from abov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B0DEF116-D23F-7F47-8148-F3845C4A2A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A474C706-A976-BF4A-8DD4-E09E4F7617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ED88E646-2C1F-D947-9D30-F0789D9D6D3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78414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uck and RoR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0A55D20-A5F8-EE40-8C56-F22BC40DCE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7">
            <a:extLst>
              <a:ext uri="{FF2B5EF4-FFF2-40B4-BE49-F238E27FC236}">
                <a16:creationId xmlns:a16="http://schemas.microsoft.com/office/drawing/2014/main" id="{1741DB84-EF59-4E48-9C38-6C43B545EBC1}"/>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5F586139-8BFA-B54A-8075-E197DD48A75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00977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E7244-645F-B143-AE09-62004BBEA8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81079-1E34-0D4C-BD80-28037BC4EB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4120C-4A5F-E549-88E1-56439EC03351}"/>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5" name="Footer Placeholder 4">
            <a:extLst>
              <a:ext uri="{FF2B5EF4-FFF2-40B4-BE49-F238E27FC236}">
                <a16:creationId xmlns:a16="http://schemas.microsoft.com/office/drawing/2014/main" id="{07838F26-D98C-0748-96BC-219095322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B1092-CBA8-7541-8F41-B9C1941F0A9B}"/>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4138821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ylin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56ED55-C6A9-4341-8A0F-B7430CF6C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7">
            <a:extLst>
              <a:ext uri="{FF2B5EF4-FFF2-40B4-BE49-F238E27FC236}">
                <a16:creationId xmlns:a16="http://schemas.microsoft.com/office/drawing/2014/main" id="{4F85673F-85BB-0542-836D-1C3F20D330E5}"/>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D0A854A9-DC5A-FD4E-820E-61FF99DA4EB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264571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g and container shi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1D1CC8-2326-AC46-989D-6B2283FF4F3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3481698B-12B9-914F-864E-F5E32551CCF4}"/>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D666D67-FECE-6144-AEC7-844A29E8655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469279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ip and call out sta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60CA503-838E-2B4E-AB5B-00C9359C72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E59371AE-5302-41CF-8307-72C2FF5AB90A}"/>
              </a:ext>
            </a:extLst>
          </p:cNvPr>
          <p:cNvSpPr/>
          <p:nvPr userDrawn="1"/>
        </p:nvSpPr>
        <p:spPr>
          <a:xfrm>
            <a:off x="5279666" y="3768919"/>
            <a:ext cx="2520563" cy="2520563"/>
          </a:xfrm>
          <a:prstGeom prst="ellipse">
            <a:avLst/>
          </a:prstGeom>
          <a:solidFill>
            <a:srgbClr val="C18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HelveticaNeueLT Std Lt" panose="020B0403020202020204" pitchFamily="34" charset="0"/>
            </a:endParaRPr>
          </a:p>
        </p:txBody>
      </p:sp>
      <p:sp>
        <p:nvSpPr>
          <p:cNvPr id="6" name="Text Placeholder 5">
            <a:extLst>
              <a:ext uri="{FF2B5EF4-FFF2-40B4-BE49-F238E27FC236}">
                <a16:creationId xmlns:a16="http://schemas.microsoft.com/office/drawing/2014/main" id="{BC06F32A-490D-44BB-A53D-D8B65F2C5AC1}"/>
              </a:ext>
            </a:extLst>
          </p:cNvPr>
          <p:cNvSpPr>
            <a:spLocks noGrp="1"/>
          </p:cNvSpPr>
          <p:nvPr>
            <p:ph type="body" sz="quarter" idx="14" hasCustomPrompt="1"/>
          </p:nvPr>
        </p:nvSpPr>
        <p:spPr>
          <a:xfrm>
            <a:off x="5422901" y="4054475"/>
            <a:ext cx="2251964" cy="2043113"/>
          </a:xfrm>
          <a:prstGeom prst="rect">
            <a:avLst/>
          </a:prstGeom>
        </p:spPr>
        <p:txBody>
          <a:bodyPr/>
          <a:lstStyle>
            <a:lvl1pPr marL="0" indent="0">
              <a:buNone/>
              <a:defRPr>
                <a:solidFill>
                  <a:schemeClr val="bg1"/>
                </a:solidFill>
              </a:defRPr>
            </a:lvl1pPr>
          </a:lstStyle>
          <a:p>
            <a:pPr algn="ctr"/>
            <a:r>
              <a:rPr lang="en-US" sz="2800" b="1">
                <a:solidFill>
                  <a:schemeClr val="bg1"/>
                </a:solidFill>
                <a:latin typeface="HelveticaNeueLT Std Blk"/>
              </a:rPr>
              <a:t>Call out</a:t>
            </a:r>
            <a:br>
              <a:rPr lang="en-US" sz="2800" b="1">
                <a:solidFill>
                  <a:schemeClr val="bg1"/>
                </a:solidFill>
                <a:latin typeface="HelveticaNeueLT Std Blk"/>
              </a:rPr>
            </a:br>
            <a:r>
              <a:rPr lang="en-US" sz="2800" b="1">
                <a:solidFill>
                  <a:schemeClr val="bg1"/>
                </a:solidFill>
                <a:latin typeface="HelveticaNeueLT Std Blk"/>
              </a:rPr>
              <a:t>stat here</a:t>
            </a:r>
          </a:p>
          <a:p>
            <a:pPr algn="ctr"/>
            <a:r>
              <a:rPr lang="en-US" sz="2800">
                <a:solidFill>
                  <a:schemeClr val="bg1"/>
                </a:solidFill>
                <a:latin typeface="HelveticaNeueLT Std Lt" panose="020B0403020202020204" pitchFamily="34" charset="0"/>
              </a:rPr>
              <a:t>place text here</a:t>
            </a:r>
            <a:endParaRPr lang="en-US"/>
          </a:p>
        </p:txBody>
      </p:sp>
      <p:sp>
        <p:nvSpPr>
          <p:cNvPr id="10" name="Text Placeholder 7">
            <a:extLst>
              <a:ext uri="{FF2B5EF4-FFF2-40B4-BE49-F238E27FC236}">
                <a16:creationId xmlns:a16="http://schemas.microsoft.com/office/drawing/2014/main" id="{7F6095F4-E937-464F-8E91-D051329796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F2E65CB-79A5-964A-995A-B24A204BB49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27711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ug and container shi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56EE57D-F1BA-C143-9524-04772CDF4B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90FD7E4F-2140-2242-A7F6-5836CFD574F7}"/>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EF3BFA5-AC58-BD49-AE3F-C7CD4DEF80DE}"/>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746117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ject carg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21A474-20D0-CA47-9D2A-1AC18CD7B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E3DFDF53-9CA4-C34F-A6F6-20E16AD5B48B}"/>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570CA82E-AB84-4744-B95A-86834D42C3D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340311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iners sunse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DEBAC6-D12C-6646-BC33-DC44AC6DFD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10C6469A-8C09-4A49-9DD4-2C63F240426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46B1711C-0977-094B-BC6B-B72674518D37}"/>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953305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rning Basi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E08001-6AD1-A446-B0C1-A04589917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B78E7674-0F83-0347-9484-850A9F5EE91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7BB69D0-5869-2640-8BEC-FA61F09CE2CA}"/>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40144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WBE">
    <p:spTree>
      <p:nvGrpSpPr>
        <p:cNvPr id="1" name=""/>
        <p:cNvGrpSpPr/>
        <p:nvPr/>
      </p:nvGrpSpPr>
      <p:grpSpPr>
        <a:xfrm>
          <a:off x="0" y="0"/>
          <a:ext cx="0" cy="0"/>
          <a:chOff x="0" y="0"/>
          <a:chExt cx="0" cy="0"/>
        </a:xfrm>
      </p:grpSpPr>
      <p:pic>
        <p:nvPicPr>
          <p:cNvPr id="13" name="Picture 12" descr="A picture containing person, person&#10;&#10;Description automatically generated">
            <a:extLst>
              <a:ext uri="{FF2B5EF4-FFF2-40B4-BE49-F238E27FC236}">
                <a16:creationId xmlns:a16="http://schemas.microsoft.com/office/drawing/2014/main" id="{53D69172-8701-6E49-87C4-48682D99C0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1299D6D3-0CEA-E649-912E-585BD7235F4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1BB65DD-89DE-A54D-B6AB-CD679675E03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20688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siness Equity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C8CECCC3-87B8-4E43-A4B3-D966AC33E1A1}"/>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D8E11AD-D9FB-014D-845A-3E53BC998180}"/>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481609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isk Management">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43C39C05-874E-9B4A-A9CB-6BAE911B1C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F5DD079A-3189-874C-B7AB-F8E9875D18AB}"/>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65087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3265-8937-BB46-B361-7BDA35CCB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0107D7-CF30-E846-B554-0B0549C4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54C2B7-5C92-334D-B0EB-6301CEFA48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BA674-C1FF-B74A-A753-57D51EAAF7A0}"/>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6" name="Footer Placeholder 5">
            <a:extLst>
              <a:ext uri="{FF2B5EF4-FFF2-40B4-BE49-F238E27FC236}">
                <a16:creationId xmlns:a16="http://schemas.microsoft.com/office/drawing/2014/main" id="{D3BAB277-F434-6448-9A47-F52B90A73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A7D57-64C1-8345-A2D9-69AFAACF494C}"/>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488710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fet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905" r="34199" b="5905"/>
          <a:stretch/>
        </p:blipFill>
        <p:spPr>
          <a:xfrm>
            <a:off x="6066182" y="1"/>
            <a:ext cx="6125818" cy="5476460"/>
          </a:xfrm>
          <a:prstGeom prst="rect">
            <a:avLst/>
          </a:prstGeom>
        </p:spPr>
      </p:pic>
      <p:sp>
        <p:nvSpPr>
          <p:cNvPr id="10" name="Text Placeholder 7">
            <a:extLst>
              <a:ext uri="{FF2B5EF4-FFF2-40B4-BE49-F238E27FC236}">
                <a16:creationId xmlns:a16="http://schemas.microsoft.com/office/drawing/2014/main" id="{B7ADB185-038F-BC48-A6E5-125A622A4B8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498FCED5-7634-A846-8D26-EF6CA49A3F1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02493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afety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4" r="24630"/>
          <a:stretch/>
        </p:blipFill>
        <p:spPr>
          <a:xfrm>
            <a:off x="6066182" y="1"/>
            <a:ext cx="6125818" cy="5476460"/>
          </a:xfrm>
          <a:prstGeom prst="rect">
            <a:avLst/>
          </a:prstGeom>
        </p:spPr>
      </p:pic>
      <p:sp>
        <p:nvSpPr>
          <p:cNvPr id="10" name="Text Placeholder 7">
            <a:extLst>
              <a:ext uri="{FF2B5EF4-FFF2-40B4-BE49-F238E27FC236}">
                <a16:creationId xmlns:a16="http://schemas.microsoft.com/office/drawing/2014/main" id="{B4D816D1-AA01-8D48-A8C8-EC4A16F2DBC7}"/>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9820A51-17E5-2241-8C73-C6241D85816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532110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siness">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EB1091C8-DD3C-094C-8961-EE0B19500C70}"/>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8264ED02-C8AA-914D-89AB-48CF461A4CFA}"/>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48857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munity">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FE18C7FB-D5DA-5F43-B96A-D12276086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20AB6B44-1EA6-234B-8451-22B93F228A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4" y="0"/>
            <a:ext cx="6135756" cy="5486400"/>
          </a:xfrm>
          <a:prstGeom prst="rect">
            <a:avLst/>
          </a:prstGeom>
        </p:spPr>
      </p:pic>
      <p:sp>
        <p:nvSpPr>
          <p:cNvPr id="10" name="Text Placeholder 7">
            <a:extLst>
              <a:ext uri="{FF2B5EF4-FFF2-40B4-BE49-F238E27FC236}">
                <a16:creationId xmlns:a16="http://schemas.microsoft.com/office/drawing/2014/main" id="{F9DEB797-F1C3-1A4F-B160-BD278A369C0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0BCE48BE-7DD5-C045-97CC-D57EA82F521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538713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munity 2">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F98E9B54-6C2F-184A-A75D-1E2C52C156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boat on the water&#10;&#10;Description automatically generated with medium confidence">
            <a:extLst>
              <a:ext uri="{FF2B5EF4-FFF2-40B4-BE49-F238E27FC236}">
                <a16:creationId xmlns:a16="http://schemas.microsoft.com/office/drawing/2014/main" id="{EFA53BA5-374A-CA49-85C0-1DE2982DB2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3" y="0"/>
            <a:ext cx="6135757" cy="5482539"/>
          </a:xfrm>
          <a:prstGeom prst="rect">
            <a:avLst/>
          </a:prstGeom>
        </p:spPr>
      </p:pic>
      <p:sp>
        <p:nvSpPr>
          <p:cNvPr id="7" name="Text Placeholder 7">
            <a:extLst>
              <a:ext uri="{FF2B5EF4-FFF2-40B4-BE49-F238E27FC236}">
                <a16:creationId xmlns:a16="http://schemas.microsoft.com/office/drawing/2014/main" id="{46F29FE3-0A82-2D4C-89C5-2AA654A55ECE}"/>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9E207AF3-541C-6344-B76A-1E84CEFEE67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551945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ritime Edu">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86F631F5-0484-3543-A469-013E0E93B8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group of people standing outside a building&#10;&#10;Description automatically generated with low confidence">
            <a:extLst>
              <a:ext uri="{FF2B5EF4-FFF2-40B4-BE49-F238E27FC236}">
                <a16:creationId xmlns:a16="http://schemas.microsoft.com/office/drawing/2014/main" id="{8FB0303E-B996-4545-90CD-2032A757C1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4" y="0"/>
            <a:ext cx="6135756" cy="5486400"/>
          </a:xfrm>
          <a:prstGeom prst="rect">
            <a:avLst/>
          </a:prstGeom>
        </p:spPr>
      </p:pic>
      <p:sp>
        <p:nvSpPr>
          <p:cNvPr id="10" name="Text Placeholder 7">
            <a:extLst>
              <a:ext uri="{FF2B5EF4-FFF2-40B4-BE49-F238E27FC236}">
                <a16:creationId xmlns:a16="http://schemas.microsoft.com/office/drawing/2014/main" id="{0FF1593F-F909-424C-BE3D-5B98E8E3FD1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DB4B1958-DF50-2040-9CF6-107E3F401701}"/>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922835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vironment">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DBBBC671-9A32-B54E-A961-FAED68897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A200D74D-B1B3-E44D-AD77-24348D6FF60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7A99D6B-8B1A-4545-B7C1-7C3DCB137FE1}"/>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196647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vironment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10449015-9837-814E-A1BD-CBA61769FFE3}"/>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7B88792B-5A66-F247-9F40-7D9BD51C6EC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947689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125E9-95E5-BB4B-A12A-B86D2C73CB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55112" y="0"/>
            <a:ext cx="6136888" cy="5491942"/>
          </a:xfrm>
          <a:prstGeom prst="rect">
            <a:avLst/>
          </a:prstGeom>
        </p:spPr>
      </p:pic>
      <p:sp>
        <p:nvSpPr>
          <p:cNvPr id="9" name="Text Placeholder 7">
            <a:extLst>
              <a:ext uri="{FF2B5EF4-FFF2-40B4-BE49-F238E27FC236}">
                <a16:creationId xmlns:a16="http://schemas.microsoft.com/office/drawing/2014/main" id="{F248B8E1-AB96-2D42-ACCF-1125150F31B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E2422FED-A139-FE4F-9B6D-2A31A3FFE519}"/>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205224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ur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125E9-95E5-BB4B-A12A-B86D2C73CB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275" r="13086"/>
          <a:stretch/>
        </p:blipFill>
        <p:spPr>
          <a:xfrm>
            <a:off x="6055113" y="-14886"/>
            <a:ext cx="6136887" cy="5477256"/>
          </a:xfrm>
          <a:prstGeom prst="rect">
            <a:avLst/>
          </a:prstGeom>
        </p:spPr>
      </p:pic>
      <p:sp>
        <p:nvSpPr>
          <p:cNvPr id="9" name="Text Placeholder 7">
            <a:extLst>
              <a:ext uri="{FF2B5EF4-FFF2-40B4-BE49-F238E27FC236}">
                <a16:creationId xmlns:a16="http://schemas.microsoft.com/office/drawing/2014/main" id="{DB38120C-8539-9A42-B074-55574532347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a:solidFill>
                  <a:schemeClr val="tx2"/>
                </a:solidFill>
                <a:latin typeface="HelveticaNeueLT Std Lt" panose="020B0403020202020204" pitchFamily="34" charset="0"/>
              </a:defRPr>
            </a:lvl1pPr>
            <a:lvl2pPr>
              <a:defRPr sz="1800">
                <a:solidFill>
                  <a:schemeClr val="tx2"/>
                </a:solidFill>
                <a:latin typeface="HelveticaNeueLT Std Lt" panose="020B0403020202020204" pitchFamily="34" charset="0"/>
              </a:defRPr>
            </a:lvl2pPr>
            <a:lvl3pPr>
              <a:defRPr sz="1600">
                <a:solidFill>
                  <a:schemeClr val="tx2"/>
                </a:solidFill>
                <a:latin typeface="HelveticaNeueLT Std Lt" panose="020B0403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AC34F58-F767-2E45-A5D3-4086AAC3909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319480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9C0E-92DC-ED46-854E-17809AB940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585DFB-7FE4-E34F-95C8-DF2DCDE0C7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C1300-1683-244C-9F89-39A610ACDA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029F2E-201A-8D44-9B53-89FC77A0E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D1AD65-04C1-BA42-8A6B-B4E967765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5C7122-E78B-C24A-B5EC-3EBF95D8E8DA}"/>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8" name="Footer Placeholder 7">
            <a:extLst>
              <a:ext uri="{FF2B5EF4-FFF2-40B4-BE49-F238E27FC236}">
                <a16:creationId xmlns:a16="http://schemas.microsoft.com/office/drawing/2014/main" id="{A8FF9167-9FF8-1140-ADB8-A5AE97E6BF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3E4D02-D102-C84A-BE4E-1D28F99BEFD7}"/>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4008164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_Contact Info">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EE192BB9-6981-744C-A328-D5A178EA7A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E9D90E2F-19E9-304C-BC28-5497A17D7AF4}"/>
              </a:ext>
            </a:extLst>
          </p:cNvPr>
          <p:cNvCxnSpPr>
            <a:cxnSpLocks/>
          </p:cNvCxnSpPr>
          <p:nvPr userDrawn="1"/>
        </p:nvCxnSpPr>
        <p:spPr>
          <a:xfrm>
            <a:off x="1093304" y="4913376"/>
            <a:ext cx="6827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9EE45A-2D53-EB4B-9130-0A48A9F06B9A}"/>
              </a:ext>
            </a:extLst>
          </p:cNvPr>
          <p:cNvSpPr>
            <a:spLocks noGrp="1"/>
          </p:cNvSpPr>
          <p:nvPr>
            <p:ph type="title" hasCustomPrompt="1"/>
          </p:nvPr>
        </p:nvSpPr>
        <p:spPr>
          <a:xfrm>
            <a:off x="1093304" y="2655067"/>
            <a:ext cx="10301028" cy="1325563"/>
          </a:xfrm>
          <a:prstGeom prst="rect">
            <a:avLst/>
          </a:prstGeom>
        </p:spPr>
        <p:txBody>
          <a:bodyPr>
            <a:noAutofit/>
          </a:bodyPr>
          <a:lstStyle>
            <a:lvl1pPr>
              <a:defRPr sz="8000">
                <a:solidFill>
                  <a:srgbClr val="C1862E"/>
                </a:solidFill>
              </a:defRPr>
            </a:lvl1pPr>
          </a:lstStyle>
          <a:p>
            <a:r>
              <a:rPr lang="en-US"/>
              <a:t>THANK YOU</a:t>
            </a:r>
          </a:p>
        </p:txBody>
      </p:sp>
      <p:sp>
        <p:nvSpPr>
          <p:cNvPr id="14" name="Text Placeholder 13">
            <a:extLst>
              <a:ext uri="{FF2B5EF4-FFF2-40B4-BE49-F238E27FC236}">
                <a16:creationId xmlns:a16="http://schemas.microsoft.com/office/drawing/2014/main" id="{DBAA8A66-0BD1-0D44-AB9A-E9299C78BCDD}"/>
              </a:ext>
            </a:extLst>
          </p:cNvPr>
          <p:cNvSpPr>
            <a:spLocks noGrp="1"/>
          </p:cNvSpPr>
          <p:nvPr>
            <p:ph type="body" sz="quarter" idx="10" hasCustomPrompt="1"/>
          </p:nvPr>
        </p:nvSpPr>
        <p:spPr>
          <a:xfrm>
            <a:off x="1063971" y="5243298"/>
            <a:ext cx="5327650" cy="420844"/>
          </a:xfrm>
          <a:prstGeom prst="rect">
            <a:avLst/>
          </a:prstGeom>
        </p:spPr>
        <p:txBody>
          <a:bodyPr/>
          <a:lstStyle>
            <a:lvl1pPr marL="0" indent="0">
              <a:buNone/>
              <a:defRPr sz="1800" b="1" i="0">
                <a:solidFill>
                  <a:schemeClr val="bg1"/>
                </a:solidFill>
                <a:latin typeface="HelveticaNeueLT Std Blk" panose="020B0604020202020204" pitchFamily="34" charset="0"/>
              </a:defRPr>
            </a:lvl1pPr>
            <a:lvl2pPr marL="457200" indent="0">
              <a:buNone/>
              <a:defRPr b="0" i="0">
                <a:solidFill>
                  <a:schemeClr val="bg1"/>
                </a:solidFill>
                <a:latin typeface="HelveticaNeueLT Std Lt" panose="020B0403020202020204" pitchFamily="34" charset="0"/>
              </a:defRPr>
            </a:lvl2pPr>
            <a:lvl3pPr marL="914400" indent="0">
              <a:buNone/>
              <a:defRPr b="0" i="0">
                <a:solidFill>
                  <a:schemeClr val="bg1"/>
                </a:solidFill>
                <a:latin typeface="HelveticaNeueLT Std Lt" panose="020B0403020202020204" pitchFamily="34" charset="0"/>
              </a:defRPr>
            </a:lvl3pPr>
            <a:lvl4pPr marL="1371600" indent="0">
              <a:buNone/>
              <a:defRPr b="0" i="0">
                <a:solidFill>
                  <a:schemeClr val="bg1"/>
                </a:solidFill>
                <a:latin typeface="HelveticaNeueLT Std Lt" panose="020B0403020202020204" pitchFamily="34" charset="0"/>
              </a:defRPr>
            </a:lvl4pPr>
            <a:lvl5pPr marL="1828800" indent="0">
              <a:buNone/>
              <a:defRPr b="0" i="0">
                <a:solidFill>
                  <a:schemeClr val="bg1"/>
                </a:solidFill>
                <a:latin typeface="HelveticaNeueLT Std Lt" panose="020B0403020202020204" pitchFamily="34" charset="0"/>
              </a:defRPr>
            </a:lvl5pPr>
          </a:lstStyle>
          <a:p>
            <a:pPr lvl="0"/>
            <a:r>
              <a:rPr lang="en-US"/>
              <a:t>Contact Name</a:t>
            </a:r>
          </a:p>
        </p:txBody>
      </p:sp>
      <p:sp>
        <p:nvSpPr>
          <p:cNvPr id="15" name="Text Placeholder 13">
            <a:extLst>
              <a:ext uri="{FF2B5EF4-FFF2-40B4-BE49-F238E27FC236}">
                <a16:creationId xmlns:a16="http://schemas.microsoft.com/office/drawing/2014/main" id="{58E4FF62-59C8-F54B-B228-CA8111D93D8F}"/>
              </a:ext>
            </a:extLst>
          </p:cNvPr>
          <p:cNvSpPr>
            <a:spLocks noGrp="1"/>
          </p:cNvSpPr>
          <p:nvPr>
            <p:ph type="body" sz="quarter" idx="11" hasCustomPrompt="1"/>
          </p:nvPr>
        </p:nvSpPr>
        <p:spPr>
          <a:xfrm>
            <a:off x="1063971" y="5600174"/>
            <a:ext cx="5327650" cy="420844"/>
          </a:xfrm>
          <a:prstGeom prst="rect">
            <a:avLst/>
          </a:prstGeom>
        </p:spPr>
        <p:txBody>
          <a:bodyPr/>
          <a:lstStyle>
            <a:lvl1pPr marL="0" indent="0">
              <a:buNone/>
              <a:defRPr sz="1800" b="0" i="0">
                <a:solidFill>
                  <a:schemeClr val="bg1"/>
                </a:solidFill>
                <a:latin typeface="HelveticaNeueLT Std Lt" panose="020B0403020202020204" pitchFamily="34" charset="0"/>
              </a:defRPr>
            </a:lvl1pPr>
            <a:lvl2pPr marL="457200" indent="0">
              <a:buNone/>
              <a:defRPr b="0" i="0">
                <a:solidFill>
                  <a:schemeClr val="bg1"/>
                </a:solidFill>
                <a:latin typeface="HelveticaNeueLT Std Lt" panose="020B0403020202020204" pitchFamily="34" charset="0"/>
              </a:defRPr>
            </a:lvl2pPr>
            <a:lvl3pPr marL="914400" indent="0">
              <a:buNone/>
              <a:defRPr b="0" i="0">
                <a:solidFill>
                  <a:schemeClr val="bg1"/>
                </a:solidFill>
                <a:latin typeface="HelveticaNeueLT Std Lt" panose="020B0403020202020204" pitchFamily="34" charset="0"/>
              </a:defRPr>
            </a:lvl3pPr>
            <a:lvl4pPr marL="1371600" indent="0">
              <a:buNone/>
              <a:defRPr b="0" i="0">
                <a:solidFill>
                  <a:schemeClr val="bg1"/>
                </a:solidFill>
                <a:latin typeface="HelveticaNeueLT Std Lt" panose="020B0403020202020204" pitchFamily="34" charset="0"/>
              </a:defRPr>
            </a:lvl4pPr>
            <a:lvl5pPr marL="1828800" indent="0">
              <a:buNone/>
              <a:defRPr b="0" i="0">
                <a:solidFill>
                  <a:schemeClr val="bg1"/>
                </a:solidFill>
                <a:latin typeface="HelveticaNeueLT Std Lt" panose="020B0403020202020204" pitchFamily="34" charset="0"/>
              </a:defRPr>
            </a:lvl5pPr>
          </a:lstStyle>
          <a:p>
            <a:pPr lvl="0"/>
            <a:r>
              <a:rPr lang="en-US"/>
              <a:t>Email/Phone#</a:t>
            </a:r>
          </a:p>
        </p:txBody>
      </p:sp>
    </p:spTree>
    <p:extLst>
      <p:ext uri="{BB962C8B-B14F-4D97-AF65-F5344CB8AC3E}">
        <p14:creationId xmlns:p14="http://schemas.microsoft.com/office/powerpoint/2010/main" val="94665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_No Contact Info">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EE192BB9-6981-744C-A328-D5A178EA7A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DC9EE45A-2D53-EB4B-9130-0A48A9F06B9A}"/>
              </a:ext>
            </a:extLst>
          </p:cNvPr>
          <p:cNvSpPr>
            <a:spLocks noGrp="1"/>
          </p:cNvSpPr>
          <p:nvPr>
            <p:ph type="title" hasCustomPrompt="1"/>
          </p:nvPr>
        </p:nvSpPr>
        <p:spPr>
          <a:xfrm>
            <a:off x="1093304" y="3647288"/>
            <a:ext cx="10301028" cy="1325563"/>
          </a:xfrm>
          <a:prstGeom prst="rect">
            <a:avLst/>
          </a:prstGeom>
        </p:spPr>
        <p:txBody>
          <a:bodyPr>
            <a:noAutofit/>
          </a:bodyPr>
          <a:lstStyle>
            <a:lvl1pPr>
              <a:defRPr sz="8000">
                <a:solidFill>
                  <a:srgbClr val="C1862E"/>
                </a:solidFill>
              </a:defRPr>
            </a:lvl1pPr>
          </a:lstStyle>
          <a:p>
            <a:r>
              <a:rPr lang="en-US"/>
              <a:t>THANK YOU</a:t>
            </a:r>
          </a:p>
        </p:txBody>
      </p:sp>
    </p:spTree>
    <p:extLst>
      <p:ext uri="{BB962C8B-B14F-4D97-AF65-F5344CB8AC3E}">
        <p14:creationId xmlns:p14="http://schemas.microsoft.com/office/powerpoint/2010/main" val="2270524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table">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85FB8C2F-6089-455D-99DA-8CEA5617B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able Placeholder 9">
            <a:extLst>
              <a:ext uri="{FF2B5EF4-FFF2-40B4-BE49-F238E27FC236}">
                <a16:creationId xmlns:a16="http://schemas.microsoft.com/office/drawing/2014/main" id="{F1452960-53FA-F442-9D41-BCC0D2C71301}"/>
              </a:ext>
            </a:extLst>
          </p:cNvPr>
          <p:cNvSpPr>
            <a:spLocks noGrp="1"/>
          </p:cNvSpPr>
          <p:nvPr>
            <p:ph type="tbl" sz="quarter" idx="13"/>
          </p:nvPr>
        </p:nvSpPr>
        <p:spPr>
          <a:xfrm>
            <a:off x="1063752" y="2018285"/>
            <a:ext cx="10277854" cy="4170680"/>
          </a:xfrm>
          <a:prstGeom prst="rect">
            <a:avLst/>
          </a:prstGeom>
        </p:spPr>
        <p:txBody>
          <a:bodyPr>
            <a:normAutofit/>
          </a:bodyPr>
          <a:lstStyle>
            <a:lvl1pPr>
              <a:defRPr sz="2000">
                <a:solidFill>
                  <a:srgbClr val="011E44"/>
                </a:solidFill>
              </a:defRPr>
            </a:lvl1pPr>
          </a:lstStyle>
          <a:p>
            <a:r>
              <a:rPr lang="en-US"/>
              <a:t>Click icon to add table</a:t>
            </a:r>
          </a:p>
        </p:txBody>
      </p:sp>
      <p:sp>
        <p:nvSpPr>
          <p:cNvPr id="16" name="Subtitle 2">
            <a:extLst>
              <a:ext uri="{FF2B5EF4-FFF2-40B4-BE49-F238E27FC236}">
                <a16:creationId xmlns:a16="http://schemas.microsoft.com/office/drawing/2014/main" id="{1E86FBA1-8C5B-DA43-A56B-CFA2036129B9}"/>
              </a:ext>
            </a:extLst>
          </p:cNvPr>
          <p:cNvSpPr>
            <a:spLocks noGrp="1"/>
          </p:cNvSpPr>
          <p:nvPr>
            <p:ph type="subTitle" idx="1" hasCustomPrompt="1"/>
          </p:nvPr>
        </p:nvSpPr>
        <p:spPr>
          <a:xfrm>
            <a:off x="1088136" y="1334245"/>
            <a:ext cx="10265663" cy="436325"/>
          </a:xfrm>
          <a:prstGeom prst="rect">
            <a:avLst/>
          </a:prstGeom>
        </p:spPr>
        <p:txBody>
          <a:bodyPr>
            <a:normAutofit/>
          </a:bodyPr>
          <a:lstStyle>
            <a:lvl1pPr marL="0" indent="0" algn="l">
              <a:buNone/>
              <a:defRPr sz="1000" spc="150" baseline="0">
                <a:solidFill>
                  <a:srgbClr val="C1862E"/>
                </a:solidFill>
                <a:latin typeface="HelveticaNeueLT Std Blk" panose="020B09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E51E8B87-FF61-674F-A6FE-BA506EC1B719}"/>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389468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ouble table">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85FB8C2F-6089-455D-99DA-8CEA5617B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able Placeholder 9">
            <a:extLst>
              <a:ext uri="{FF2B5EF4-FFF2-40B4-BE49-F238E27FC236}">
                <a16:creationId xmlns:a16="http://schemas.microsoft.com/office/drawing/2014/main" id="{44FDBB60-A968-406F-8A24-E0FAC293E2E8}"/>
              </a:ext>
            </a:extLst>
          </p:cNvPr>
          <p:cNvSpPr>
            <a:spLocks noGrp="1"/>
          </p:cNvSpPr>
          <p:nvPr>
            <p:ph type="tbl" sz="quarter" idx="13"/>
          </p:nvPr>
        </p:nvSpPr>
        <p:spPr>
          <a:xfrm>
            <a:off x="1066620" y="2018284"/>
            <a:ext cx="4900069" cy="3811015"/>
          </a:xfrm>
          <a:prstGeom prst="rect">
            <a:avLst/>
          </a:prstGeom>
        </p:spPr>
        <p:txBody>
          <a:bodyPr>
            <a:normAutofit/>
          </a:bodyPr>
          <a:lstStyle>
            <a:lvl1pPr>
              <a:defRPr sz="2000">
                <a:solidFill>
                  <a:srgbClr val="011E44"/>
                </a:solidFill>
              </a:defRPr>
            </a:lvl1pPr>
          </a:lstStyle>
          <a:p>
            <a:r>
              <a:rPr lang="en-US"/>
              <a:t>Click icon to add table</a:t>
            </a:r>
          </a:p>
        </p:txBody>
      </p:sp>
      <p:sp>
        <p:nvSpPr>
          <p:cNvPr id="9" name="Table Placeholder 9">
            <a:extLst>
              <a:ext uri="{FF2B5EF4-FFF2-40B4-BE49-F238E27FC236}">
                <a16:creationId xmlns:a16="http://schemas.microsoft.com/office/drawing/2014/main" id="{F7E822A5-0A34-44F6-81E1-2B1AC5DF8494}"/>
              </a:ext>
            </a:extLst>
          </p:cNvPr>
          <p:cNvSpPr>
            <a:spLocks noGrp="1"/>
          </p:cNvSpPr>
          <p:nvPr>
            <p:ph type="tbl" sz="quarter" idx="14"/>
          </p:nvPr>
        </p:nvSpPr>
        <p:spPr>
          <a:xfrm>
            <a:off x="6453730" y="2018284"/>
            <a:ext cx="4900070" cy="3811015"/>
          </a:xfrm>
          <a:prstGeom prst="rect">
            <a:avLst/>
          </a:prstGeom>
        </p:spPr>
        <p:txBody>
          <a:bodyPr>
            <a:normAutofit/>
          </a:bodyPr>
          <a:lstStyle>
            <a:lvl1pPr>
              <a:defRPr sz="2000">
                <a:solidFill>
                  <a:srgbClr val="011E44"/>
                </a:solidFill>
              </a:defRPr>
            </a:lvl1pPr>
          </a:lstStyle>
          <a:p>
            <a:r>
              <a:rPr lang="en-US"/>
              <a:t>Click icon to add table</a:t>
            </a:r>
          </a:p>
        </p:txBody>
      </p:sp>
      <p:sp>
        <p:nvSpPr>
          <p:cNvPr id="12" name="Subtitle 2">
            <a:extLst>
              <a:ext uri="{FF2B5EF4-FFF2-40B4-BE49-F238E27FC236}">
                <a16:creationId xmlns:a16="http://schemas.microsoft.com/office/drawing/2014/main" id="{4B7E4923-51C2-E34C-9CDD-66899DD9E2C8}"/>
              </a:ext>
            </a:extLst>
          </p:cNvPr>
          <p:cNvSpPr>
            <a:spLocks noGrp="1"/>
          </p:cNvSpPr>
          <p:nvPr>
            <p:ph type="subTitle" idx="1" hasCustomPrompt="1"/>
          </p:nvPr>
        </p:nvSpPr>
        <p:spPr>
          <a:xfrm>
            <a:off x="1088136" y="1334245"/>
            <a:ext cx="10265664" cy="436325"/>
          </a:xfrm>
          <a:prstGeom prst="rect">
            <a:avLst/>
          </a:prstGeom>
        </p:spPr>
        <p:txBody>
          <a:bodyPr>
            <a:normAutofit/>
          </a:bodyPr>
          <a:lstStyle>
            <a:lvl1pPr marL="0" indent="0" algn="l">
              <a:buNone/>
              <a:defRPr sz="1000" spc="150" baseline="0">
                <a:solidFill>
                  <a:srgbClr val="C1862E"/>
                </a:solidFill>
                <a:latin typeface="HelveticaNeueLT Std Blk" panose="020B09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F2235559-2A9B-214A-9519-F0B16DEF81AA}"/>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563524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7EE99-5218-C246-B515-E81553A440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AD3338-332D-4449-809F-C3456E18C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16180E-0E7F-F349-BB36-76D4F8E2339F}"/>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5" name="Footer Placeholder 4">
            <a:extLst>
              <a:ext uri="{FF2B5EF4-FFF2-40B4-BE49-F238E27FC236}">
                <a16:creationId xmlns:a16="http://schemas.microsoft.com/office/drawing/2014/main" id="{7FE43398-D6AD-9D4E-ACEE-50A8805C8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9CA2D-D898-5945-8F69-3CB0B58F614B}"/>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3168365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3C67-E96C-6849-AC10-B1EB66D36C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A9752-5FDB-CD46-8722-700B154A3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8342F-FFEA-1249-86D0-D58C4E39995D}"/>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5" name="Footer Placeholder 4">
            <a:extLst>
              <a:ext uri="{FF2B5EF4-FFF2-40B4-BE49-F238E27FC236}">
                <a16:creationId xmlns:a16="http://schemas.microsoft.com/office/drawing/2014/main" id="{51288F24-5F40-1C4B-ACB7-DBAD1208D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1E10B-9504-CC4C-9D72-F2EFCAD0963E}"/>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3740102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3DB1-A0B8-C54C-A50F-3FC7B1BCA9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AEDCF0-292A-2A42-80DE-E3A79BF26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0D4DF3-C1A0-1040-9C72-333E19E10FF0}"/>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5" name="Footer Placeholder 4">
            <a:extLst>
              <a:ext uri="{FF2B5EF4-FFF2-40B4-BE49-F238E27FC236}">
                <a16:creationId xmlns:a16="http://schemas.microsoft.com/office/drawing/2014/main" id="{E169972B-40A4-634A-A8CE-7D86DE8E5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D4B16-F209-8F45-8793-C1241E4CD7D3}"/>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3770535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DBFE-6195-F54A-9678-AD381E9734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201C11-0328-C546-9667-28D75B4E53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31115D-1C49-F842-ABA7-2AAA3FB176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39772E-D6E1-674D-99D1-36F47035DC84}"/>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6" name="Footer Placeholder 5">
            <a:extLst>
              <a:ext uri="{FF2B5EF4-FFF2-40B4-BE49-F238E27FC236}">
                <a16:creationId xmlns:a16="http://schemas.microsoft.com/office/drawing/2014/main" id="{C12D38B8-6C5F-2F48-A3CA-F5753F662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BA700-023C-9B44-87D2-79BB2D965BB2}"/>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3473659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716F-DE6B-5949-A94A-A4E8F9F984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27C01F-6915-2341-BE5A-7A4CD5BEC5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82CD94-6BD1-BD42-A1D3-E079038B13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F93F38-9B2A-F148-9C0D-02316AA10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51E191-CBD8-BC4C-A789-09EAA1C79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09A73-4385-A643-834C-DCAB892DA1E9}"/>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8" name="Footer Placeholder 7">
            <a:extLst>
              <a:ext uri="{FF2B5EF4-FFF2-40B4-BE49-F238E27FC236}">
                <a16:creationId xmlns:a16="http://schemas.microsoft.com/office/drawing/2014/main" id="{709BE0AC-29B9-084D-B4B5-38F5A0913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FF49F0-231F-2B47-A0DD-B0E18CA0DA1A}"/>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9566314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8BD9-1749-E144-B3E1-F7AA5A1E62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37A11-912A-9342-A63C-DB751F595FF6}"/>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4" name="Footer Placeholder 3">
            <a:extLst>
              <a:ext uri="{FF2B5EF4-FFF2-40B4-BE49-F238E27FC236}">
                <a16:creationId xmlns:a16="http://schemas.microsoft.com/office/drawing/2014/main" id="{9435C0F0-AF38-8A42-89B2-F32344AA3E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56C569-F66F-4E4A-88C3-89C0DD652921}"/>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2769305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4EFB-A343-9B46-8CEC-0498AE35EF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53BC05-9C6D-1E40-948C-85609B2896DF}"/>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4" name="Footer Placeholder 3">
            <a:extLst>
              <a:ext uri="{FF2B5EF4-FFF2-40B4-BE49-F238E27FC236}">
                <a16:creationId xmlns:a16="http://schemas.microsoft.com/office/drawing/2014/main" id="{31C3160F-7791-084B-A60F-53037E9E0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3FB244-BA2A-8642-8C5C-0ABDF047CE20}"/>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2454983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2E7E8-ABF7-7A47-9CC0-B449A20F468B}"/>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3" name="Footer Placeholder 2">
            <a:extLst>
              <a:ext uri="{FF2B5EF4-FFF2-40B4-BE49-F238E27FC236}">
                <a16:creationId xmlns:a16="http://schemas.microsoft.com/office/drawing/2014/main" id="{3DD8485F-A3F7-D745-96D1-E1E1376E25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5B63E0-67B6-3446-9DAD-E50B52A1B072}"/>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3678053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A4E62-8141-2D4D-AA41-7B7643D60C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AD44A6-A42E-3B4D-8CE3-A7906917F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E9A485-5AD9-F44E-96F1-89D17C82D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54CB7-E62B-BA47-BE31-76CAFEFB8FE6}"/>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6" name="Footer Placeholder 5">
            <a:extLst>
              <a:ext uri="{FF2B5EF4-FFF2-40B4-BE49-F238E27FC236}">
                <a16:creationId xmlns:a16="http://schemas.microsoft.com/office/drawing/2014/main" id="{AAEBDECD-3ADE-2145-8531-503E81D00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8AE40B-4BC8-9849-BA90-EA59EF5237DD}"/>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1699741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E545-BC44-0848-AE0F-711884715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6888A7-CF3C-6B46-9C9A-B797C91FF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B3B55-3184-2945-8F31-E6E070907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D1E6C-7FC0-594F-91D3-3C9D4A7B31D2}"/>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6" name="Footer Placeholder 5">
            <a:extLst>
              <a:ext uri="{FF2B5EF4-FFF2-40B4-BE49-F238E27FC236}">
                <a16:creationId xmlns:a16="http://schemas.microsoft.com/office/drawing/2014/main" id="{C392DED2-7DFD-9C4C-9E53-1EDFC883F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AB45E-E1CA-2641-A7B0-EA6F2D2B2727}"/>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3801774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3CDA-8457-2740-ADDA-5C6A446060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4DB7C4-A761-8649-AF10-C4BF13657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08AAA-A088-F64B-A34C-5F5654C5F43C}"/>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5" name="Footer Placeholder 4">
            <a:extLst>
              <a:ext uri="{FF2B5EF4-FFF2-40B4-BE49-F238E27FC236}">
                <a16:creationId xmlns:a16="http://schemas.microsoft.com/office/drawing/2014/main" id="{34986B9A-848B-D14C-AD9E-FEB22A2ED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B6552-0B5D-C247-B758-B8CC97C03E7E}"/>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2902611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52E3C-641B-8C4D-BA15-67A52FFA8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A3746C-23AF-FB4B-890E-8438A1DAF0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665BB-36AD-094D-864B-6EBCC2E7A933}"/>
              </a:ext>
            </a:extLst>
          </p:cNvPr>
          <p:cNvSpPr>
            <a:spLocks noGrp="1"/>
          </p:cNvSpPr>
          <p:nvPr>
            <p:ph type="dt" sz="half" idx="10"/>
          </p:nvPr>
        </p:nvSpPr>
        <p:spPr/>
        <p:txBody>
          <a:bodyPr/>
          <a:lstStyle/>
          <a:p>
            <a:fld id="{4068A222-3C2D-4343-A615-B3144380DA7C}" type="datetimeFigureOut">
              <a:rPr lang="en-US" smtClean="0"/>
              <a:t>11/2/2023</a:t>
            </a:fld>
            <a:endParaRPr lang="en-US"/>
          </a:p>
        </p:txBody>
      </p:sp>
      <p:sp>
        <p:nvSpPr>
          <p:cNvPr id="5" name="Footer Placeholder 4">
            <a:extLst>
              <a:ext uri="{FF2B5EF4-FFF2-40B4-BE49-F238E27FC236}">
                <a16:creationId xmlns:a16="http://schemas.microsoft.com/office/drawing/2014/main" id="{75234DCA-C919-F443-85AE-AEB28E9CD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1B8FA-DF67-5E4C-9235-8E596E888F3A}"/>
              </a:ext>
            </a:extLst>
          </p:cNvPr>
          <p:cNvSpPr>
            <a:spLocks noGrp="1"/>
          </p:cNvSpPr>
          <p:nvPr>
            <p:ph type="sldNum" sz="quarter" idx="12"/>
          </p:nvPr>
        </p:nvSpPr>
        <p:spPr/>
        <p:txBody>
          <a:bodyPr/>
          <a:lstStyle/>
          <a:p>
            <a:fld id="{7929467F-273F-0949-8280-809D67A33C1F}" type="slidenum">
              <a:rPr lang="en-US" smtClean="0"/>
              <a:t>‹#›</a:t>
            </a:fld>
            <a:endParaRPr lang="en-US"/>
          </a:p>
        </p:txBody>
      </p:sp>
    </p:spTree>
    <p:extLst>
      <p:ext uri="{BB962C8B-B14F-4D97-AF65-F5344CB8AC3E}">
        <p14:creationId xmlns:p14="http://schemas.microsoft.com/office/powerpoint/2010/main" val="231780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64434-5AAC-4D4E-880F-BC8A18B4A2D5}"/>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3" name="Footer Placeholder 2">
            <a:extLst>
              <a:ext uri="{FF2B5EF4-FFF2-40B4-BE49-F238E27FC236}">
                <a16:creationId xmlns:a16="http://schemas.microsoft.com/office/drawing/2014/main" id="{5AD552DC-9F34-634A-9B46-BF8AD3D220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493B0F-5C6B-194A-BABE-69076A30D585}"/>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17581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BE8D-D6CD-2F44-B5B3-C1E4A070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3838E1-61CF-024A-89E8-F05775E35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1BF1FB-7118-A846-BF87-650DC8C5E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99E54-970F-1142-9FB3-C350188B291D}"/>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6" name="Footer Placeholder 5">
            <a:extLst>
              <a:ext uri="{FF2B5EF4-FFF2-40B4-BE49-F238E27FC236}">
                <a16:creationId xmlns:a16="http://schemas.microsoft.com/office/drawing/2014/main" id="{66D22488-2689-C34F-B191-22BAE271B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4BFB6-C65C-E742-AC60-A562CAE6ECE0}"/>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397668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1689-56D8-8745-9AF1-C8696FBC3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7A9AA-C917-F944-B8CF-E39290F80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8C7DD2-DF20-4E4B-A1E3-5D53CD3A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E83D2-9AF6-D543-A908-1514D16B614B}"/>
              </a:ext>
            </a:extLst>
          </p:cNvPr>
          <p:cNvSpPr>
            <a:spLocks noGrp="1"/>
          </p:cNvSpPr>
          <p:nvPr>
            <p:ph type="dt" sz="half" idx="10"/>
          </p:nvPr>
        </p:nvSpPr>
        <p:spPr/>
        <p:txBody>
          <a:bodyPr/>
          <a:lstStyle/>
          <a:p>
            <a:fld id="{84C2794E-E162-8A4A-AC27-6E09F58A7997}" type="datetimeFigureOut">
              <a:rPr lang="en-US" smtClean="0"/>
              <a:t>11/2/2023</a:t>
            </a:fld>
            <a:endParaRPr lang="en-US"/>
          </a:p>
        </p:txBody>
      </p:sp>
      <p:sp>
        <p:nvSpPr>
          <p:cNvPr id="6" name="Footer Placeholder 5">
            <a:extLst>
              <a:ext uri="{FF2B5EF4-FFF2-40B4-BE49-F238E27FC236}">
                <a16:creationId xmlns:a16="http://schemas.microsoft.com/office/drawing/2014/main" id="{DB3402A5-1B74-374B-9887-38F41B95E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D2AA5-60AA-AF4B-AE6D-61F8FF0099A8}"/>
              </a:ext>
            </a:extLst>
          </p:cNvPr>
          <p:cNvSpPr>
            <a:spLocks noGrp="1"/>
          </p:cNvSpPr>
          <p:nvPr>
            <p:ph type="sldNum" sz="quarter" idx="12"/>
          </p:nvPr>
        </p:nvSpPr>
        <p:spPr/>
        <p:txBody>
          <a:bodyPr/>
          <a:lstStyle/>
          <a:p>
            <a:fld id="{6EB2CB88-9637-3545-BB3E-1EAC172DB130}" type="slidenum">
              <a:rPr lang="en-US" smtClean="0"/>
              <a:t>‹#›</a:t>
            </a:fld>
            <a:endParaRPr lang="en-US"/>
          </a:p>
        </p:txBody>
      </p:sp>
    </p:spTree>
    <p:extLst>
      <p:ext uri="{BB962C8B-B14F-4D97-AF65-F5344CB8AC3E}">
        <p14:creationId xmlns:p14="http://schemas.microsoft.com/office/powerpoint/2010/main" val="92736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image" Target="../media/image1.jpe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4C67B4-D147-394D-8F98-0442C3C02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400D99-CD83-984E-8B89-BB43A6457D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8D3DF-6951-1945-A76D-7FDB0BAF54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2794E-E162-8A4A-AC27-6E09F58A7997}" type="datetimeFigureOut">
              <a:rPr lang="en-US" smtClean="0"/>
              <a:t>11/2/2023</a:t>
            </a:fld>
            <a:endParaRPr lang="en-US"/>
          </a:p>
        </p:txBody>
      </p:sp>
      <p:sp>
        <p:nvSpPr>
          <p:cNvPr id="5" name="Footer Placeholder 4">
            <a:extLst>
              <a:ext uri="{FF2B5EF4-FFF2-40B4-BE49-F238E27FC236}">
                <a16:creationId xmlns:a16="http://schemas.microsoft.com/office/drawing/2014/main" id="{43134118-F578-A74B-B6F1-A0535CBF9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B623EF-31A0-0D46-BB26-BF7E86231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2CB88-9637-3545-BB3E-1EAC172DB130}" type="slidenum">
              <a:rPr lang="en-US" smtClean="0"/>
              <a:t>‹#›</a:t>
            </a:fld>
            <a:endParaRPr lang="en-US"/>
          </a:p>
        </p:txBody>
      </p:sp>
    </p:spTree>
    <p:extLst>
      <p:ext uri="{BB962C8B-B14F-4D97-AF65-F5344CB8AC3E}">
        <p14:creationId xmlns:p14="http://schemas.microsoft.com/office/powerpoint/2010/main" val="1888342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9E6214-4CB6-46D2-9B1F-06F3CA261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C1598-ABDC-4266-9E9D-8F9FA461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0A769-61B4-4D14-B0CC-A4ABCDABF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222F7-A799-483A-8A3E-9520EE31D621}" type="datetimeFigureOut">
              <a:rPr lang="en-US" smtClean="0"/>
              <a:t>11/2/2023</a:t>
            </a:fld>
            <a:endParaRPr lang="en-US"/>
          </a:p>
        </p:txBody>
      </p:sp>
      <p:sp>
        <p:nvSpPr>
          <p:cNvPr id="5" name="Footer Placeholder 4">
            <a:extLst>
              <a:ext uri="{FF2B5EF4-FFF2-40B4-BE49-F238E27FC236}">
                <a16:creationId xmlns:a16="http://schemas.microsoft.com/office/drawing/2014/main" id="{C8A1EA03-B12C-4055-BE38-4E1521B82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BD904D-2BEB-4961-9EE0-EF8383EEC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666B5-B2F0-4A81-B282-0BA31F73366B}" type="slidenum">
              <a:rPr lang="en-US" smtClean="0"/>
              <a:t>‹#›</a:t>
            </a:fld>
            <a:endParaRPr lang="en-US"/>
          </a:p>
        </p:txBody>
      </p:sp>
    </p:spTree>
    <p:extLst>
      <p:ext uri="{BB962C8B-B14F-4D97-AF65-F5344CB8AC3E}">
        <p14:creationId xmlns:p14="http://schemas.microsoft.com/office/powerpoint/2010/main" val="102416110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5D983EC6-67DC-AE41-A039-7A346109EBCF}"/>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2C11BD-EB3C-49D9-AA0F-711DD18D89F5}"/>
              </a:ext>
            </a:extLst>
          </p:cNvPr>
          <p:cNvSpPr>
            <a:spLocks noGrp="1"/>
          </p:cNvSpPr>
          <p:nvPr>
            <p:ph type="title"/>
          </p:nvPr>
        </p:nvSpPr>
        <p:spPr>
          <a:xfrm>
            <a:off x="1075944" y="748952"/>
            <a:ext cx="10287795" cy="996267"/>
          </a:xfrm>
          <a:prstGeom prst="rect">
            <a:avLst/>
          </a:prstGeom>
        </p:spPr>
        <p:txBody>
          <a:bodyPr vert="horz" lIns="91440" tIns="45720" rIns="91440" bIns="45720" rtlCol="0" anchor="t" anchorCtr="0">
            <a:noAutofit/>
          </a:bodyPr>
          <a:lstStyle/>
          <a:p>
            <a:r>
              <a:rPr lang="en-US"/>
              <a:t>TITLE HERE</a:t>
            </a:r>
          </a:p>
        </p:txBody>
      </p:sp>
      <p:sp>
        <p:nvSpPr>
          <p:cNvPr id="13" name="Text Placeholder 12">
            <a:extLst>
              <a:ext uri="{FF2B5EF4-FFF2-40B4-BE49-F238E27FC236}">
                <a16:creationId xmlns:a16="http://schemas.microsoft.com/office/drawing/2014/main" id="{1E9C58DD-BE36-F547-A918-4B68D6BE2EBE}"/>
              </a:ext>
            </a:extLst>
          </p:cNvPr>
          <p:cNvSpPr>
            <a:spLocks noGrp="1"/>
          </p:cNvSpPr>
          <p:nvPr>
            <p:ph type="body" idx="1"/>
          </p:nvPr>
        </p:nvSpPr>
        <p:spPr>
          <a:xfrm>
            <a:off x="1075943" y="1895198"/>
            <a:ext cx="10287796" cy="4351338"/>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1294060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xStyles>
    <p:titleStyle>
      <a:lvl1pPr algn="l" defTabSz="914400" rtl="0" eaLnBrk="1" latinLnBrk="0" hangingPunct="1">
        <a:lnSpc>
          <a:spcPct val="90000"/>
        </a:lnSpc>
        <a:spcBef>
          <a:spcPct val="0"/>
        </a:spcBef>
        <a:buNone/>
        <a:defRPr sz="4000" kern="1200" spc="20" baseline="0">
          <a:solidFill>
            <a:srgbClr val="011E4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11E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11E4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11E4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E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E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BE25CD-23E2-9B42-93AB-E6EFABDD09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BA122-3CDA-B845-8899-3B4E5284C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044A3-3C2C-6443-8389-4397A7ED4A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8A222-3C2D-4343-A615-B3144380DA7C}" type="datetimeFigureOut">
              <a:rPr lang="en-US" smtClean="0"/>
              <a:t>11/2/2023</a:t>
            </a:fld>
            <a:endParaRPr lang="en-US"/>
          </a:p>
        </p:txBody>
      </p:sp>
      <p:sp>
        <p:nvSpPr>
          <p:cNvPr id="5" name="Footer Placeholder 4">
            <a:extLst>
              <a:ext uri="{FF2B5EF4-FFF2-40B4-BE49-F238E27FC236}">
                <a16:creationId xmlns:a16="http://schemas.microsoft.com/office/drawing/2014/main" id="{CDD7C86A-1975-DF43-BBEE-0FE25B95A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1ADE5D-7195-E146-9337-9E7CAFB11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9467F-273F-0949-8280-809D67A33C1F}" type="slidenum">
              <a:rPr lang="en-US" smtClean="0"/>
              <a:t>‹#›</a:t>
            </a:fld>
            <a:endParaRPr lang="en-US"/>
          </a:p>
        </p:txBody>
      </p:sp>
    </p:spTree>
    <p:extLst>
      <p:ext uri="{BB962C8B-B14F-4D97-AF65-F5344CB8AC3E}">
        <p14:creationId xmlns:p14="http://schemas.microsoft.com/office/powerpoint/2010/main" val="792641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1.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porthouston.smwbe.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procurementproposals@porthouston.com"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30.png"/><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buyspeed.porthouston.com/" TargetMode="External"/><Relationship Id="rId4" Type="http://schemas.openxmlformats.org/officeDocument/2006/relationships/hyperlink" Target="mailto:procurement@porthouston.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C985EAF-17B0-104F-BCAA-A6C64F0CD2B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060CD69-DE60-794F-AE96-0DDC5C4DB5D1}"/>
              </a:ext>
            </a:extLst>
          </p:cNvPr>
          <p:cNvSpPr txBox="1"/>
          <p:nvPr/>
        </p:nvSpPr>
        <p:spPr>
          <a:xfrm>
            <a:off x="1216594" y="486642"/>
            <a:ext cx="10336696" cy="6863417"/>
          </a:xfrm>
          <a:prstGeom prst="rect">
            <a:avLst/>
          </a:prstGeom>
          <a:noFill/>
        </p:spPr>
        <p:txBody>
          <a:bodyPr wrap="square" lIns="91440" tIns="45720" rIns="91440" bIns="45720" rtlCol="0" anchor="t">
            <a:spAutoFit/>
          </a:bodyPr>
          <a:lstStyle/>
          <a:p>
            <a:endParaRPr lang="en-US" sz="4000" spc="300">
              <a:solidFill>
                <a:srgbClr val="C1862E"/>
              </a:solidFill>
              <a:latin typeface="Arial" panose="020B0604020202020204" pitchFamily="34" charset="0"/>
              <a:cs typeface="Arial" panose="020B0604020202020204" pitchFamily="34" charset="0"/>
            </a:endParaRPr>
          </a:p>
          <a:p>
            <a:r>
              <a:rPr lang="en-US" sz="3600" spc="300">
                <a:solidFill>
                  <a:srgbClr val="C1862E"/>
                </a:solidFill>
                <a:latin typeface="Arial" panose="020B0604020202020204" pitchFamily="34" charset="0"/>
                <a:cs typeface="Arial" panose="020B0604020202020204" pitchFamily="34" charset="0"/>
              </a:rPr>
              <a:t>RFP 2996 – HOUSTON SHIP CHANNEL (HSC), EXPANSION CHANNEL IMPROVEMENT PROJECT (ECIP), PROJECT 11: BAYPORT TO MORGANS POINT, HSC STA 16+000 TO HSC BAYOU STA 27+48.18</a:t>
            </a:r>
          </a:p>
          <a:p>
            <a:endParaRPr lang="en-US" sz="4000" spc="300">
              <a:solidFill>
                <a:srgbClr val="C1862E"/>
              </a:solidFill>
              <a:latin typeface="Arial" panose="020B0604020202020204" pitchFamily="34" charset="0"/>
              <a:cs typeface="Arial" panose="020B0604020202020204" pitchFamily="34" charset="0"/>
            </a:endParaRPr>
          </a:p>
          <a:p>
            <a:r>
              <a:rPr lang="en-US" spc="300">
                <a:solidFill>
                  <a:srgbClr val="C1862E"/>
                </a:solidFill>
                <a:latin typeface="Arial" panose="020B0604020202020204" pitchFamily="34" charset="0"/>
                <a:cs typeface="Arial" panose="020B0604020202020204" pitchFamily="34" charset="0"/>
              </a:rPr>
              <a:t>Pre-Proposal Meeting</a:t>
            </a:r>
          </a:p>
          <a:p>
            <a:r>
              <a:rPr lang="en-US" spc="300">
                <a:solidFill>
                  <a:srgbClr val="C1862E"/>
                </a:solidFill>
                <a:latin typeface="Arial" panose="020B0604020202020204" pitchFamily="34" charset="0"/>
                <a:cs typeface="Arial" panose="020B0604020202020204" pitchFamily="34" charset="0"/>
              </a:rPr>
              <a:t>November 2, 2023</a:t>
            </a:r>
          </a:p>
          <a:p>
            <a:r>
              <a:rPr lang="en-US" spc="300">
                <a:solidFill>
                  <a:srgbClr val="C1862E"/>
                </a:solidFill>
                <a:latin typeface="Arial" panose="020B0604020202020204" pitchFamily="34" charset="0"/>
                <a:cs typeface="Arial" panose="020B0604020202020204" pitchFamily="34" charset="0"/>
              </a:rPr>
              <a:t>11:30 a.m.</a:t>
            </a:r>
          </a:p>
          <a:p>
            <a:endParaRPr lang="en-US" spc="300">
              <a:solidFill>
                <a:srgbClr val="C1862E"/>
              </a:solidFill>
              <a:latin typeface="Arial" panose="020B0604020202020204" pitchFamily="34" charset="0"/>
              <a:cs typeface="Arial" panose="020B0604020202020204" pitchFamily="34" charset="0"/>
            </a:endParaRPr>
          </a:p>
          <a:p>
            <a:endParaRPr lang="en-US" spc="300">
              <a:solidFill>
                <a:srgbClr val="C1862E"/>
              </a:solidFill>
              <a:latin typeface="Arial" panose="020B0604020202020204" pitchFamily="34" charset="0"/>
              <a:cs typeface="Arial" panose="020B0604020202020204" pitchFamily="34" charset="0"/>
            </a:endParaRPr>
          </a:p>
          <a:p>
            <a:endParaRPr lang="en-US" spc="300">
              <a:solidFill>
                <a:srgbClr val="C1862E"/>
              </a:solidFill>
              <a:latin typeface="Arial" panose="020B0604020202020204" pitchFamily="34" charset="0"/>
              <a:cs typeface="Arial" panose="020B0604020202020204" pitchFamily="34" charset="0"/>
            </a:endParaRPr>
          </a:p>
          <a:p>
            <a:endParaRPr lang="en-US" spc="300">
              <a:solidFill>
                <a:srgbClr val="C1862E"/>
              </a:solidFill>
              <a:latin typeface="Arial" panose="020B0604020202020204" pitchFamily="34" charset="0"/>
              <a:cs typeface="Arial" panose="020B0604020202020204" pitchFamily="34" charset="0"/>
            </a:endParaRPr>
          </a:p>
          <a:p>
            <a:r>
              <a:rPr lang="en-US" b="1" spc="300">
                <a:solidFill>
                  <a:schemeClr val="bg1"/>
                </a:solidFill>
                <a:latin typeface="Arial Black" panose="020B0A04020102020204" pitchFamily="34" charset="0"/>
                <a:cs typeface="Arial" panose="020B0604020202020204" pitchFamily="34" charset="0"/>
              </a:rPr>
              <a:t>PORT HOUSTON</a:t>
            </a:r>
          </a:p>
        </p:txBody>
      </p:sp>
    </p:spTree>
    <p:extLst>
      <p:ext uri="{BB962C8B-B14F-4D97-AF65-F5344CB8AC3E}">
        <p14:creationId xmlns:p14="http://schemas.microsoft.com/office/powerpoint/2010/main" val="76648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A5ED329-9485-0544-A8AB-D2BDA5B1750D}"/>
              </a:ext>
            </a:extLst>
          </p:cNvPr>
          <p:cNvPicPr>
            <a:picLocks noChangeAspect="1"/>
          </p:cNvPicPr>
          <p:nvPr/>
        </p:nvPicPr>
        <p:blipFill>
          <a:blip r:embed="rId3"/>
          <a:stretch>
            <a:fillRect/>
          </a:stretch>
        </p:blipFill>
        <p:spPr>
          <a:xfrm>
            <a:off x="0" y="6752"/>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809954" y="191059"/>
            <a:ext cx="10336696" cy="707886"/>
          </a:xfrm>
          <a:prstGeom prst="rect">
            <a:avLst/>
          </a:prstGeom>
          <a:noFill/>
        </p:spPr>
        <p:txBody>
          <a:bodyPr wrap="square" rtlCol="0">
            <a:spAutoFit/>
          </a:bodyPr>
          <a:lstStyle/>
          <a:p>
            <a:r>
              <a:rPr lang="en-US" sz="4000" spc="200">
                <a:solidFill>
                  <a:srgbClr val="011E44"/>
                </a:solidFill>
                <a:latin typeface="Arial" panose="020B0604020202020204" pitchFamily="34" charset="0"/>
                <a:cs typeface="Arial" panose="020B0604020202020204" pitchFamily="34" charset="0"/>
              </a:rPr>
              <a:t>CERTIFYING PARTNERS</a:t>
            </a:r>
          </a:p>
        </p:txBody>
      </p:sp>
      <p:sp>
        <p:nvSpPr>
          <p:cNvPr id="19" name="TextBox 18">
            <a:extLst>
              <a:ext uri="{FF2B5EF4-FFF2-40B4-BE49-F238E27FC236}">
                <a16:creationId xmlns:a16="http://schemas.microsoft.com/office/drawing/2014/main" id="{17F7525E-D1F6-47B1-ADAE-18E58DCF59C0}"/>
              </a:ext>
            </a:extLst>
          </p:cNvPr>
          <p:cNvSpPr txBox="1"/>
          <p:nvPr/>
        </p:nvSpPr>
        <p:spPr>
          <a:xfrm>
            <a:off x="996656" y="1514469"/>
            <a:ext cx="5901070" cy="5037148"/>
          </a:xfrm>
          <a:prstGeom prst="rect">
            <a:avLst/>
          </a:prstGeom>
          <a:noFill/>
        </p:spPr>
        <p:txBody>
          <a:bodyPr wrap="square">
            <a:spAutoFit/>
          </a:bodyPr>
          <a:lstStyle/>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City of Houston *</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Houston Minority Supplier Development Council</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METRO *</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National Minority Supplier Development Council &amp; Affiliates</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Small Business Administration 8(a) *</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South Central Texas Regional Certification Agency – SCTRCA *</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Texas Comptroller of Public Accounts – HUB Certification</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Texas Department of Transportation – TxDOT *</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Women’s Business Enterprise Alliance</a:t>
            </a:r>
          </a:p>
          <a:p>
            <a:pPr marL="342900" marR="0" lvl="0" indent="-342900">
              <a:lnSpc>
                <a:spcPct val="107000"/>
              </a:lnSpc>
              <a:spcBef>
                <a:spcPts val="600"/>
              </a:spcBef>
              <a:spcAft>
                <a:spcPts val="600"/>
              </a:spcAft>
              <a:buFont typeface="Symbol" panose="05050102010706020507" pitchFamily="18" charset="2"/>
              <a:buChar char=""/>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Women’s Business Enterprise National Council &amp; Affiliates – WBENC</a:t>
            </a:r>
          </a:p>
          <a:p>
            <a:pPr marR="0" lvl="0">
              <a:lnSpc>
                <a:spcPct val="107000"/>
              </a:lnSpc>
              <a:spcBef>
                <a:spcPts val="600"/>
              </a:spcBef>
              <a:spcAft>
                <a:spcPts val="600"/>
              </a:spcAft>
            </a:pPr>
            <a:r>
              <a:rPr lang="en-US" sz="1600">
                <a:solidFill>
                  <a:srgbClr val="011E44"/>
                </a:solidFill>
                <a:effectLst/>
                <a:latin typeface="Arial" panose="020B0604020202020204" pitchFamily="34" charset="0"/>
                <a:ea typeface="Times New Roman" panose="02020603050405020304" pitchFamily="18" charset="0"/>
                <a:cs typeface="Arial" panose="020B0604020202020204" pitchFamily="34" charset="0"/>
              </a:rPr>
              <a:t>* No fee to apply</a:t>
            </a:r>
          </a:p>
        </p:txBody>
      </p:sp>
      <p:pic>
        <p:nvPicPr>
          <p:cNvPr id="9" name="Picture 8">
            <a:extLst>
              <a:ext uri="{FF2B5EF4-FFF2-40B4-BE49-F238E27FC236}">
                <a16:creationId xmlns:a16="http://schemas.microsoft.com/office/drawing/2014/main" id="{7C4D28B3-C443-4B44-94EC-7D4BBA152EA5}"/>
              </a:ext>
            </a:extLst>
          </p:cNvPr>
          <p:cNvPicPr>
            <a:picLocks noChangeAspect="1"/>
          </p:cNvPicPr>
          <p:nvPr/>
        </p:nvPicPr>
        <p:blipFill>
          <a:blip r:embed="rId4"/>
          <a:stretch>
            <a:fillRect/>
          </a:stretch>
        </p:blipFill>
        <p:spPr>
          <a:xfrm>
            <a:off x="7766647" y="5446946"/>
            <a:ext cx="937213" cy="937213"/>
          </a:xfrm>
          <a:prstGeom prst="rect">
            <a:avLst/>
          </a:prstGeom>
        </p:spPr>
      </p:pic>
      <p:pic>
        <p:nvPicPr>
          <p:cNvPr id="10" name="Picture 9">
            <a:extLst>
              <a:ext uri="{FF2B5EF4-FFF2-40B4-BE49-F238E27FC236}">
                <a16:creationId xmlns:a16="http://schemas.microsoft.com/office/drawing/2014/main" id="{AA7E6E87-C192-41A9-ABEC-4713EADEACDF}"/>
              </a:ext>
            </a:extLst>
          </p:cNvPr>
          <p:cNvPicPr>
            <a:picLocks noChangeAspect="1"/>
          </p:cNvPicPr>
          <p:nvPr/>
        </p:nvPicPr>
        <p:blipFill>
          <a:blip r:embed="rId5"/>
          <a:stretch>
            <a:fillRect/>
          </a:stretch>
        </p:blipFill>
        <p:spPr>
          <a:xfrm>
            <a:off x="7829017" y="4452749"/>
            <a:ext cx="1510550" cy="446216"/>
          </a:xfrm>
          <a:prstGeom prst="rect">
            <a:avLst/>
          </a:prstGeom>
        </p:spPr>
      </p:pic>
      <p:pic>
        <p:nvPicPr>
          <p:cNvPr id="11" name="Picture 10">
            <a:extLst>
              <a:ext uri="{FF2B5EF4-FFF2-40B4-BE49-F238E27FC236}">
                <a16:creationId xmlns:a16="http://schemas.microsoft.com/office/drawing/2014/main" id="{26E1F302-6F65-4E9F-9326-C8FF0E7FCF32}"/>
              </a:ext>
            </a:extLst>
          </p:cNvPr>
          <p:cNvPicPr>
            <a:picLocks noChangeAspect="1"/>
          </p:cNvPicPr>
          <p:nvPr/>
        </p:nvPicPr>
        <p:blipFill>
          <a:blip r:embed="rId6"/>
          <a:stretch>
            <a:fillRect/>
          </a:stretch>
        </p:blipFill>
        <p:spPr>
          <a:xfrm>
            <a:off x="8853697" y="6075476"/>
            <a:ext cx="1328472" cy="394221"/>
          </a:xfrm>
          <a:prstGeom prst="rect">
            <a:avLst/>
          </a:prstGeom>
        </p:spPr>
      </p:pic>
      <p:pic>
        <p:nvPicPr>
          <p:cNvPr id="12" name="Picture 11">
            <a:extLst>
              <a:ext uri="{FF2B5EF4-FFF2-40B4-BE49-F238E27FC236}">
                <a16:creationId xmlns:a16="http://schemas.microsoft.com/office/drawing/2014/main" id="{BDD50BF2-AF41-4FEB-8161-E71FDA52C9AB}"/>
              </a:ext>
            </a:extLst>
          </p:cNvPr>
          <p:cNvPicPr>
            <a:picLocks noChangeAspect="1"/>
          </p:cNvPicPr>
          <p:nvPr/>
        </p:nvPicPr>
        <p:blipFill>
          <a:blip r:embed="rId7"/>
          <a:stretch>
            <a:fillRect/>
          </a:stretch>
        </p:blipFill>
        <p:spPr>
          <a:xfrm>
            <a:off x="7522152" y="902225"/>
            <a:ext cx="1054735" cy="1054735"/>
          </a:xfrm>
          <a:prstGeom prst="rect">
            <a:avLst/>
          </a:prstGeom>
        </p:spPr>
      </p:pic>
      <p:pic>
        <p:nvPicPr>
          <p:cNvPr id="13" name="Picture 12">
            <a:extLst>
              <a:ext uri="{FF2B5EF4-FFF2-40B4-BE49-F238E27FC236}">
                <a16:creationId xmlns:a16="http://schemas.microsoft.com/office/drawing/2014/main" id="{C4CD33B2-5053-42E2-A137-2D2C8E82B595}"/>
              </a:ext>
            </a:extLst>
          </p:cNvPr>
          <p:cNvPicPr>
            <a:picLocks noChangeAspect="1"/>
          </p:cNvPicPr>
          <p:nvPr/>
        </p:nvPicPr>
        <p:blipFill>
          <a:blip r:embed="rId8"/>
          <a:stretch>
            <a:fillRect/>
          </a:stretch>
        </p:blipFill>
        <p:spPr>
          <a:xfrm>
            <a:off x="7868787" y="2215064"/>
            <a:ext cx="1721244" cy="500650"/>
          </a:xfrm>
          <a:prstGeom prst="rect">
            <a:avLst/>
          </a:prstGeom>
        </p:spPr>
      </p:pic>
      <p:pic>
        <p:nvPicPr>
          <p:cNvPr id="16" name="Picture 15">
            <a:extLst>
              <a:ext uri="{FF2B5EF4-FFF2-40B4-BE49-F238E27FC236}">
                <a16:creationId xmlns:a16="http://schemas.microsoft.com/office/drawing/2014/main" id="{E9D9A3A0-3405-45C5-A42A-108427775569}"/>
              </a:ext>
            </a:extLst>
          </p:cNvPr>
          <p:cNvPicPr>
            <a:picLocks noChangeAspect="1"/>
          </p:cNvPicPr>
          <p:nvPr/>
        </p:nvPicPr>
        <p:blipFill>
          <a:blip r:embed="rId9"/>
          <a:stretch>
            <a:fillRect/>
          </a:stretch>
        </p:blipFill>
        <p:spPr>
          <a:xfrm>
            <a:off x="8600858" y="1214408"/>
            <a:ext cx="1408215" cy="921262"/>
          </a:xfrm>
          <a:prstGeom prst="rect">
            <a:avLst/>
          </a:prstGeom>
        </p:spPr>
      </p:pic>
      <p:pic>
        <p:nvPicPr>
          <p:cNvPr id="17" name="Picture 16">
            <a:extLst>
              <a:ext uri="{FF2B5EF4-FFF2-40B4-BE49-F238E27FC236}">
                <a16:creationId xmlns:a16="http://schemas.microsoft.com/office/drawing/2014/main" id="{82EC3361-00A6-4FAA-AFE6-10CD2A954E21}"/>
              </a:ext>
            </a:extLst>
          </p:cNvPr>
          <p:cNvPicPr>
            <a:picLocks noChangeAspect="1"/>
          </p:cNvPicPr>
          <p:nvPr/>
        </p:nvPicPr>
        <p:blipFill>
          <a:blip r:embed="rId10"/>
          <a:stretch>
            <a:fillRect/>
          </a:stretch>
        </p:blipFill>
        <p:spPr>
          <a:xfrm>
            <a:off x="8725209" y="5058127"/>
            <a:ext cx="1044968" cy="847725"/>
          </a:xfrm>
          <a:prstGeom prst="rect">
            <a:avLst/>
          </a:prstGeom>
        </p:spPr>
      </p:pic>
      <p:pic>
        <p:nvPicPr>
          <p:cNvPr id="18" name="Picture 17">
            <a:extLst>
              <a:ext uri="{FF2B5EF4-FFF2-40B4-BE49-F238E27FC236}">
                <a16:creationId xmlns:a16="http://schemas.microsoft.com/office/drawing/2014/main" id="{1FC8EFD8-089F-455F-AE0C-B1589353B5A9}"/>
              </a:ext>
            </a:extLst>
          </p:cNvPr>
          <p:cNvPicPr>
            <a:picLocks noChangeAspect="1"/>
          </p:cNvPicPr>
          <p:nvPr/>
        </p:nvPicPr>
        <p:blipFill>
          <a:blip r:embed="rId11"/>
          <a:stretch>
            <a:fillRect/>
          </a:stretch>
        </p:blipFill>
        <p:spPr>
          <a:xfrm>
            <a:off x="9346293" y="3833577"/>
            <a:ext cx="938213" cy="938213"/>
          </a:xfrm>
          <a:prstGeom prst="rect">
            <a:avLst/>
          </a:prstGeom>
        </p:spPr>
      </p:pic>
      <p:pic>
        <p:nvPicPr>
          <p:cNvPr id="21" name="Picture 20">
            <a:extLst>
              <a:ext uri="{FF2B5EF4-FFF2-40B4-BE49-F238E27FC236}">
                <a16:creationId xmlns:a16="http://schemas.microsoft.com/office/drawing/2014/main" id="{A6E6488D-3858-4299-ADD3-E3968CB69DF2}"/>
              </a:ext>
            </a:extLst>
          </p:cNvPr>
          <p:cNvPicPr>
            <a:picLocks noChangeAspect="1"/>
          </p:cNvPicPr>
          <p:nvPr/>
        </p:nvPicPr>
        <p:blipFill>
          <a:blip r:embed="rId12"/>
          <a:stretch>
            <a:fillRect/>
          </a:stretch>
        </p:blipFill>
        <p:spPr>
          <a:xfrm>
            <a:off x="7690158" y="2528480"/>
            <a:ext cx="1583373" cy="1011677"/>
          </a:xfrm>
          <a:prstGeom prst="rect">
            <a:avLst/>
          </a:prstGeom>
        </p:spPr>
      </p:pic>
      <p:pic>
        <p:nvPicPr>
          <p:cNvPr id="22" name="Picture 21">
            <a:extLst>
              <a:ext uri="{FF2B5EF4-FFF2-40B4-BE49-F238E27FC236}">
                <a16:creationId xmlns:a16="http://schemas.microsoft.com/office/drawing/2014/main" id="{A90596CC-662B-4258-B9E4-9FBA50B0FB90}"/>
              </a:ext>
            </a:extLst>
          </p:cNvPr>
          <p:cNvPicPr>
            <a:picLocks noChangeAspect="1"/>
          </p:cNvPicPr>
          <p:nvPr/>
        </p:nvPicPr>
        <p:blipFill>
          <a:blip r:embed="rId13"/>
          <a:stretch>
            <a:fillRect/>
          </a:stretch>
        </p:blipFill>
        <p:spPr>
          <a:xfrm>
            <a:off x="7894381" y="3638597"/>
            <a:ext cx="1527474" cy="532342"/>
          </a:xfrm>
          <a:prstGeom prst="rect">
            <a:avLst/>
          </a:prstGeom>
        </p:spPr>
      </p:pic>
    </p:spTree>
    <p:extLst>
      <p:ext uri="{BB962C8B-B14F-4D97-AF65-F5344CB8AC3E}">
        <p14:creationId xmlns:p14="http://schemas.microsoft.com/office/powerpoint/2010/main" val="2671350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0635129C-00FA-4AA5-88BD-641A8375D0C8}"/>
              </a:ext>
            </a:extLst>
          </p:cNvPr>
          <p:cNvPicPr>
            <a:picLocks noChangeAspect="1"/>
          </p:cNvPicPr>
          <p:nvPr/>
        </p:nvPicPr>
        <p:blipFill>
          <a:blip r:embed="rId3"/>
          <a:stretch>
            <a:fillRect/>
          </a:stretch>
        </p:blipFill>
        <p:spPr>
          <a:xfrm>
            <a:off x="0" y="6752"/>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701336" y="231604"/>
            <a:ext cx="10728664" cy="1323439"/>
          </a:xfrm>
          <a:prstGeom prst="rect">
            <a:avLst/>
          </a:prstGeom>
          <a:noFill/>
        </p:spPr>
        <p:txBody>
          <a:bodyPr wrap="square" rtlCol="0">
            <a:spAutoFit/>
          </a:bodyPr>
          <a:lstStyle/>
          <a:p>
            <a:r>
              <a:rPr lang="en-US" sz="4000" spc="200">
                <a:solidFill>
                  <a:srgbClr val="011E44"/>
                </a:solidFill>
                <a:latin typeface="Arial" panose="020B0604020202020204" pitchFamily="34" charset="0"/>
                <a:cs typeface="Arial" panose="020B0604020202020204" pitchFamily="34" charset="0"/>
              </a:rPr>
              <a:t>PORT HOUSTON S/MWBE ENROLLMENT DIRECTORY </a:t>
            </a:r>
          </a:p>
        </p:txBody>
      </p:sp>
      <p:sp>
        <p:nvSpPr>
          <p:cNvPr id="3" name="TextBox 2">
            <a:extLst>
              <a:ext uri="{FF2B5EF4-FFF2-40B4-BE49-F238E27FC236}">
                <a16:creationId xmlns:a16="http://schemas.microsoft.com/office/drawing/2014/main" id="{C5E4DC6C-E251-4D2B-B34B-AB65F8895B50}"/>
              </a:ext>
            </a:extLst>
          </p:cNvPr>
          <p:cNvSpPr txBox="1"/>
          <p:nvPr/>
        </p:nvSpPr>
        <p:spPr>
          <a:xfrm>
            <a:off x="577049" y="1947740"/>
            <a:ext cx="5509941" cy="4524315"/>
          </a:xfrm>
          <a:prstGeom prst="rect">
            <a:avLst/>
          </a:prstGeom>
          <a:noFill/>
        </p:spPr>
        <p:txBody>
          <a:bodyPr wrap="square" rtlCol="0">
            <a:spAutoFit/>
          </a:bodyPr>
          <a:lstStyle/>
          <a:p>
            <a:pPr algn="l"/>
            <a:r>
              <a:rPr lang="en-US" b="0" i="0" u="none" strike="noStrike" baseline="0">
                <a:solidFill>
                  <a:srgbClr val="011E44"/>
                </a:solidFill>
                <a:latin typeface="Arial" panose="020B0604020202020204" pitchFamily="34" charset="0"/>
                <a:cs typeface="Arial" panose="020B0604020202020204" pitchFamily="34" charset="0"/>
              </a:rPr>
              <a:t>How do I identify Port Houston enrolled small,</a:t>
            </a:r>
          </a:p>
          <a:p>
            <a:pPr algn="l"/>
            <a:r>
              <a:rPr lang="en-US" b="0" i="0" u="none" strike="noStrike" baseline="0">
                <a:solidFill>
                  <a:srgbClr val="011E44"/>
                </a:solidFill>
                <a:latin typeface="Arial" panose="020B0604020202020204" pitchFamily="34" charset="0"/>
                <a:cs typeface="Arial" panose="020B0604020202020204" pitchFamily="34" charset="0"/>
              </a:rPr>
              <a:t>minority- and woman-owned businesses</a:t>
            </a:r>
          </a:p>
          <a:p>
            <a:pPr algn="l"/>
            <a:r>
              <a:rPr lang="en-US" b="0" i="0" u="none" strike="noStrike" baseline="0">
                <a:solidFill>
                  <a:srgbClr val="011E44"/>
                </a:solidFill>
                <a:latin typeface="Arial" panose="020B0604020202020204" pitchFamily="34" charset="0"/>
                <a:cs typeface="Arial" panose="020B0604020202020204" pitchFamily="34" charset="0"/>
              </a:rPr>
              <a:t>(S/MWBE)?</a:t>
            </a:r>
          </a:p>
          <a:p>
            <a:pPr algn="l"/>
            <a:endParaRPr lang="en-US" b="0" i="0" u="none" strike="noStrike" baseline="0">
              <a:solidFill>
                <a:srgbClr val="011E44"/>
              </a:solidFill>
              <a:latin typeface="Arial" panose="020B0604020202020204" pitchFamily="34" charset="0"/>
              <a:cs typeface="Arial" panose="020B0604020202020204" pitchFamily="34" charset="0"/>
            </a:endParaRPr>
          </a:p>
          <a:p>
            <a:pPr algn="l"/>
            <a:r>
              <a:rPr lang="en-US" b="0" i="0" u="none" strike="noStrike" baseline="0">
                <a:solidFill>
                  <a:srgbClr val="011E44"/>
                </a:solidFill>
                <a:latin typeface="Arial" panose="020B0604020202020204" pitchFamily="34" charset="0"/>
                <a:cs typeface="Arial" panose="020B0604020202020204" pitchFamily="34" charset="0"/>
              </a:rPr>
              <a:t>Search for businesses in 2 easy steps:</a:t>
            </a:r>
          </a:p>
          <a:p>
            <a:pPr algn="l"/>
            <a:endParaRPr lang="en-US" b="0" i="0" u="none" strike="noStrike" baseline="0">
              <a:solidFill>
                <a:srgbClr val="011E44"/>
              </a:solidFill>
              <a:latin typeface="Arial" panose="020B0604020202020204" pitchFamily="34" charset="0"/>
              <a:cs typeface="Arial" panose="020B0604020202020204" pitchFamily="34" charset="0"/>
            </a:endParaRPr>
          </a:p>
          <a:p>
            <a:pPr marL="342900" indent="-342900" algn="l">
              <a:buAutoNum type="arabicPeriod"/>
            </a:pPr>
            <a:r>
              <a:rPr lang="en-US" b="0" i="0" u="none" strike="noStrike" baseline="0">
                <a:solidFill>
                  <a:srgbClr val="011E44"/>
                </a:solidFill>
                <a:latin typeface="Arial" panose="020B0604020202020204" pitchFamily="34" charset="0"/>
                <a:cs typeface="Arial" panose="020B0604020202020204" pitchFamily="34" charset="0"/>
              </a:rPr>
              <a:t>Visit </a:t>
            </a:r>
            <a:r>
              <a:rPr lang="en-US" b="0" i="0" u="none" strike="noStrike" baseline="0">
                <a:solidFill>
                  <a:srgbClr val="011E44"/>
                </a:solidFill>
                <a:latin typeface="Arial" panose="020B0604020202020204" pitchFamily="34" charset="0"/>
                <a:cs typeface="Arial" panose="020B0604020202020204" pitchFamily="34" charset="0"/>
                <a:hlinkClick r:id="rId4"/>
              </a:rPr>
              <a:t>https://porthouston.smwbe.com</a:t>
            </a:r>
            <a:r>
              <a:rPr lang="en-US" b="0" i="0" u="none" strike="noStrike" baseline="0">
                <a:solidFill>
                  <a:srgbClr val="011E44"/>
                </a:solidFill>
                <a:latin typeface="Arial" panose="020B0604020202020204" pitchFamily="34" charset="0"/>
                <a:cs typeface="Arial" panose="020B0604020202020204" pitchFamily="34" charset="0"/>
              </a:rPr>
              <a:t>. Under the section on the left labeled Small, Minority and Woman Owned Business Directory and Online Application select the blue button labeled, "Find a S/MWBE Firm".</a:t>
            </a:r>
          </a:p>
          <a:p>
            <a:pPr marL="342900" indent="-342900" algn="l">
              <a:buAutoNum type="arabicPeriod"/>
            </a:pPr>
            <a:endParaRPr lang="en-US" b="0" i="0" u="none" strike="noStrike" baseline="0">
              <a:solidFill>
                <a:srgbClr val="011E44"/>
              </a:solidFill>
              <a:latin typeface="Arial" panose="020B0604020202020204" pitchFamily="34" charset="0"/>
              <a:cs typeface="Arial" panose="020B0604020202020204" pitchFamily="34" charset="0"/>
            </a:endParaRPr>
          </a:p>
          <a:p>
            <a:pPr marL="341313" indent="-341313" algn="l"/>
            <a:r>
              <a:rPr lang="en-US" b="0" i="0" u="none" strike="noStrike" baseline="0">
                <a:solidFill>
                  <a:srgbClr val="011E44"/>
                </a:solidFill>
                <a:latin typeface="Arial" panose="020B0604020202020204" pitchFamily="34" charset="0"/>
                <a:cs typeface="Arial" panose="020B0604020202020204" pitchFamily="34" charset="0"/>
              </a:rPr>
              <a:t>2.  You will need to complete at least one of the fields in the popup window titled, Port Houston S/MWBE Enrollment Directory and Search.</a:t>
            </a:r>
          </a:p>
          <a:p>
            <a:pPr algn="l"/>
            <a:endParaRPr lang="en-US" b="1">
              <a:solidFill>
                <a:srgbClr val="011E44"/>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5F48E5D-9E78-47EF-A54E-A2F8B934CC75}"/>
              </a:ext>
            </a:extLst>
          </p:cNvPr>
          <p:cNvSpPr txBox="1"/>
          <p:nvPr/>
        </p:nvSpPr>
        <p:spPr>
          <a:xfrm>
            <a:off x="6937789" y="6092214"/>
            <a:ext cx="6175022" cy="369332"/>
          </a:xfrm>
          <a:prstGeom prst="rect">
            <a:avLst/>
          </a:prstGeom>
          <a:noFill/>
        </p:spPr>
        <p:txBody>
          <a:bodyPr wrap="square">
            <a:spAutoFit/>
          </a:bodyPr>
          <a:lstStyle/>
          <a:p>
            <a:r>
              <a:rPr lang="en-US" sz="1800" b="0" i="0" u="none" strike="noStrike" baseline="0">
                <a:solidFill>
                  <a:srgbClr val="011E44"/>
                </a:solidFill>
                <a:latin typeface="HelveticaNeueLTStd-Blk" panose="020B0904020202020204" pitchFamily="34" charset="0"/>
              </a:rPr>
              <a:t>www.porthouston.smwbe.com</a:t>
            </a:r>
            <a:endParaRPr lang="en-US">
              <a:solidFill>
                <a:srgbClr val="011E44"/>
              </a:solidFill>
            </a:endParaRPr>
          </a:p>
        </p:txBody>
      </p:sp>
      <p:pic>
        <p:nvPicPr>
          <p:cNvPr id="12" name="Picture 11">
            <a:extLst>
              <a:ext uri="{FF2B5EF4-FFF2-40B4-BE49-F238E27FC236}">
                <a16:creationId xmlns:a16="http://schemas.microsoft.com/office/drawing/2014/main" id="{997BC628-7E11-4EE9-A2E7-9300894A225C}"/>
              </a:ext>
            </a:extLst>
          </p:cNvPr>
          <p:cNvPicPr>
            <a:picLocks noChangeAspect="1"/>
          </p:cNvPicPr>
          <p:nvPr/>
        </p:nvPicPr>
        <p:blipFill rotWithShape="1">
          <a:blip r:embed="rId5"/>
          <a:srcRect t="5188"/>
          <a:stretch/>
        </p:blipFill>
        <p:spPr>
          <a:xfrm>
            <a:off x="6105011" y="1711485"/>
            <a:ext cx="5711842" cy="3891499"/>
          </a:xfrm>
          <a:prstGeom prst="rect">
            <a:avLst/>
          </a:prstGeom>
        </p:spPr>
      </p:pic>
      <p:sp>
        <p:nvSpPr>
          <p:cNvPr id="13" name="Arrow: Right 12">
            <a:extLst>
              <a:ext uri="{FF2B5EF4-FFF2-40B4-BE49-F238E27FC236}">
                <a16:creationId xmlns:a16="http://schemas.microsoft.com/office/drawing/2014/main" id="{B6EDB2D2-FEAF-4B1F-9E4C-B78A874618A5}"/>
              </a:ext>
            </a:extLst>
          </p:cNvPr>
          <p:cNvSpPr/>
          <p:nvPr/>
        </p:nvSpPr>
        <p:spPr>
          <a:xfrm>
            <a:off x="6658479" y="5288837"/>
            <a:ext cx="704917" cy="292218"/>
          </a:xfrm>
          <a:prstGeom prst="rightArrow">
            <a:avLst/>
          </a:prstGeom>
          <a:solidFill>
            <a:srgbClr val="C186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23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82826"/>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7" name="TextBox 6">
            <a:extLst>
              <a:ext uri="{FF2B5EF4-FFF2-40B4-BE49-F238E27FC236}">
                <a16:creationId xmlns:a16="http://schemas.microsoft.com/office/drawing/2014/main" id="{D1D6C4C1-85ED-43EC-B535-A7B1BA087730}"/>
              </a:ext>
            </a:extLst>
          </p:cNvPr>
          <p:cNvSpPr txBox="1"/>
          <p:nvPr/>
        </p:nvSpPr>
        <p:spPr>
          <a:xfrm>
            <a:off x="736235" y="600003"/>
            <a:ext cx="10715820" cy="5386090"/>
          </a:xfrm>
          <a:prstGeom prst="rect">
            <a:avLst/>
          </a:prstGeom>
          <a:noFill/>
        </p:spPr>
        <p:txBody>
          <a:bodyPr wrap="square" lIns="91440" tIns="45720" rIns="91440" bIns="45720" rtlCol="0" anchor="t">
            <a:spAutoFit/>
          </a:bodyPr>
          <a:lstStyle/>
          <a:p>
            <a:r>
              <a:rPr lang="en-US" sz="4000" spc="-40">
                <a:solidFill>
                  <a:srgbClr val="011E44"/>
                </a:solidFill>
                <a:latin typeface="Arial"/>
                <a:cs typeface="Arial"/>
              </a:rPr>
              <a:t>BUSINESS EQUITY CONTRACT REQUIREMENTS</a:t>
            </a:r>
          </a:p>
          <a:p>
            <a:endParaRPr lang="en-US" sz="1600" b="1">
              <a:solidFill>
                <a:srgbClr val="011E44"/>
              </a:solidFill>
              <a:latin typeface="Arial" panose="020B0604020202020204" pitchFamily="34" charset="0"/>
              <a:ea typeface="Calibri" panose="020F0502020204030204" pitchFamily="34" charset="0"/>
              <a:cs typeface="Arial" panose="020B0604020202020204" pitchFamily="34" charset="0"/>
            </a:endParaRPr>
          </a:p>
          <a:p>
            <a:endParaRPr lang="en-US" sz="1600" b="1">
              <a:solidFill>
                <a:srgbClr val="011E44"/>
              </a:solidFill>
              <a:latin typeface="Arial" panose="020B0604020202020204" pitchFamily="34" charset="0"/>
              <a:ea typeface="Calibri" panose="020F0502020204030204" pitchFamily="34" charset="0"/>
              <a:cs typeface="Arial" panose="020B0604020202020204" pitchFamily="34" charset="0"/>
            </a:endParaRPr>
          </a:p>
          <a:p>
            <a:endParaRPr lang="en-US" sz="1600">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a:solidFill>
                  <a:srgbClr val="011E44"/>
                </a:solidFill>
                <a:latin typeface="Arial"/>
                <a:cs typeface="Calibri"/>
              </a:rPr>
              <a:t>This project does not have any Business Equity requirements. </a:t>
            </a:r>
          </a:p>
          <a:p>
            <a:pPr marL="342900" indent="-342900">
              <a:buFont typeface="Arial" panose="020B0604020202020204" pitchFamily="34" charset="0"/>
              <a:buChar char="•"/>
            </a:pPr>
            <a:endParaRPr lang="en-US" sz="2400">
              <a:solidFill>
                <a:srgbClr val="011E44"/>
              </a:solidFill>
              <a:latin typeface="Arial"/>
              <a:cs typeface="Arial"/>
            </a:endParaRPr>
          </a:p>
          <a:p>
            <a:pPr marL="342900" indent="-342900">
              <a:buFont typeface="Arial" panose="020B0604020202020204" pitchFamily="34" charset="0"/>
              <a:buChar char="•"/>
            </a:pPr>
            <a:r>
              <a:rPr lang="en-US" sz="2400">
                <a:solidFill>
                  <a:srgbClr val="011E44"/>
                </a:solidFill>
                <a:latin typeface="Arial"/>
                <a:cs typeface="Arial"/>
              </a:rPr>
              <a:t>All dollars awarded and committed to enrolled S/MWBEs count towards Port Houston's S/MWBE goals regardless of whether the individual solicitation includes criteria for small, minority, woman-owned business participation. </a:t>
            </a:r>
            <a:endParaRPr lang="en-US" sz="2400">
              <a:cs typeface="Calibri"/>
            </a:endParaRPr>
          </a:p>
          <a:p>
            <a:endParaRPr lang="en-US" sz="2400">
              <a:solidFill>
                <a:srgbClr val="011E44"/>
              </a:solidFill>
              <a:highlight>
                <a:srgbClr val="FFFF00"/>
              </a:highlight>
              <a:latin typeface="Calibri"/>
              <a:cs typeface="Calibri"/>
            </a:endParaRPr>
          </a:p>
          <a:p>
            <a:endParaRPr lang="en-US" sz="2400">
              <a:solidFill>
                <a:srgbClr val="011E44"/>
              </a:solidFill>
              <a:highlight>
                <a:srgbClr val="FFFF00"/>
              </a:highlight>
              <a:latin typeface="Arial"/>
              <a:cs typeface="Arial"/>
            </a:endParaRPr>
          </a:p>
          <a:p>
            <a:pPr marL="800100" lvl="1" indent="-342900">
              <a:buFont typeface="Arial"/>
              <a:buChar char="•"/>
            </a:pPr>
            <a:endParaRPr lang="en-US" sz="2400">
              <a:solidFill>
                <a:srgbClr val="000000"/>
              </a:solidFill>
              <a:latin typeface="Arial" panose="020B0604020202020204" pitchFamily="34" charset="0"/>
              <a:cs typeface="Calibri"/>
            </a:endParaRPr>
          </a:p>
        </p:txBody>
      </p:sp>
    </p:spTree>
    <p:extLst>
      <p:ext uri="{BB962C8B-B14F-4D97-AF65-F5344CB8AC3E}">
        <p14:creationId xmlns:p14="http://schemas.microsoft.com/office/powerpoint/2010/main" val="418833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8" name="TextBox 7">
            <a:extLst>
              <a:ext uri="{FF2B5EF4-FFF2-40B4-BE49-F238E27FC236}">
                <a16:creationId xmlns:a16="http://schemas.microsoft.com/office/drawing/2014/main" id="{36EB282F-0619-4B29-BECA-CEFF42CF710E}"/>
              </a:ext>
            </a:extLst>
          </p:cNvPr>
          <p:cNvSpPr txBox="1"/>
          <p:nvPr/>
        </p:nvSpPr>
        <p:spPr>
          <a:xfrm>
            <a:off x="696781" y="451310"/>
            <a:ext cx="11065890" cy="5755422"/>
          </a:xfrm>
          <a:prstGeom prst="rect">
            <a:avLst/>
          </a:prstGeom>
          <a:noFill/>
        </p:spPr>
        <p:txBody>
          <a:bodyPr wrap="square" lIns="91440" tIns="45720" rIns="91440" bIns="45720" rtlCol="0" anchor="t">
            <a:spAutoFit/>
          </a:bodyPr>
          <a:lstStyle/>
          <a:p>
            <a:r>
              <a:rPr lang="en-US" sz="4000" spc="-40">
                <a:solidFill>
                  <a:srgbClr val="011E44"/>
                </a:solidFill>
                <a:latin typeface="Arial"/>
                <a:cs typeface="Arial"/>
              </a:rPr>
              <a:t>TIPS TO INCREASE S/MWBE PARTICIPATION</a:t>
            </a:r>
          </a:p>
          <a:p>
            <a:endParaRPr lang="en-US" sz="1600" b="1" i="0" u="none" strike="noStrike">
              <a:solidFill>
                <a:srgbClr val="011E44"/>
              </a:solidFill>
              <a:effectLst/>
              <a:latin typeface="Arial" panose="020B0604020202020204" pitchFamily="34" charset="0"/>
              <a:cs typeface="Arial" panose="020B0604020202020204" pitchFamily="34" charset="0"/>
            </a:endParaRPr>
          </a:p>
          <a:p>
            <a:endParaRPr lang="en-US" sz="1600" b="1">
              <a:solidFill>
                <a:srgbClr val="011E44"/>
              </a:solidFill>
              <a:latin typeface="Arial" panose="020B0604020202020204" pitchFamily="34" charset="0"/>
              <a:cs typeface="Arial" panose="020B0604020202020204" pitchFamily="34" charset="0"/>
            </a:endParaRPr>
          </a:p>
          <a:p>
            <a:endParaRPr lang="en-US" sz="1600" b="1" i="0" u="none" strike="noStrike">
              <a:solidFill>
                <a:srgbClr val="011E44"/>
              </a:solidFill>
              <a:effectLst/>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US" sz="2000">
                <a:solidFill>
                  <a:srgbClr val="011E44"/>
                </a:solidFill>
                <a:latin typeface="Arial"/>
                <a:cs typeface="Arial"/>
              </a:rPr>
              <a:t>Establish relationships with S/MWBE’s in advance ​</a:t>
            </a:r>
          </a:p>
          <a:p>
            <a:pPr fontAlgn="base"/>
            <a:endParaRPr lang="en-US" sz="2000">
              <a:solidFill>
                <a:srgbClr val="011E44"/>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US" sz="2000">
                <a:solidFill>
                  <a:srgbClr val="011E44"/>
                </a:solidFill>
                <a:latin typeface="Arial"/>
                <a:cs typeface="Arial"/>
              </a:rPr>
              <a:t>Use the Port of Houston Directory. </a:t>
            </a:r>
            <a:endParaRPr lang="en-US" sz="2000">
              <a:solidFill>
                <a:srgbClr val="011E44"/>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US" sz="2000">
                <a:solidFill>
                  <a:srgbClr val="011E44"/>
                </a:solidFill>
                <a:latin typeface="Arial"/>
                <a:cs typeface="Arial"/>
              </a:rPr>
              <a:t>Advertise opportunities</a:t>
            </a:r>
          </a:p>
          <a:p>
            <a:pPr marL="342900" indent="-342900" fontAlgn="base">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US" sz="2000">
                <a:solidFill>
                  <a:srgbClr val="011E44"/>
                </a:solidFill>
                <a:latin typeface="Arial"/>
                <a:cs typeface="Arial"/>
              </a:rPr>
              <a:t>Offer assistance and use the services and assistance, as appropriate, of such organizations as the Small Business Administration and the Minority Business Development Agency of the Department of Commerce.​</a:t>
            </a:r>
          </a:p>
          <a:p>
            <a:pPr marL="342900" indent="-342900" fontAlgn="base">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US" sz="2000">
                <a:solidFill>
                  <a:srgbClr val="011E44"/>
                </a:solidFill>
                <a:latin typeface="Arial"/>
                <a:cs typeface="Arial"/>
              </a:rPr>
              <a:t>What subcontractors have you done business in the past and do they qualify?</a:t>
            </a:r>
          </a:p>
          <a:p>
            <a:pPr marL="342900" indent="-342900" fontAlgn="base">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76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with a city in the background&#10;&#10;Description automatically generated with low confidence">
            <a:extLst>
              <a:ext uri="{FF2B5EF4-FFF2-40B4-BE49-F238E27FC236}">
                <a16:creationId xmlns:a16="http://schemas.microsoft.com/office/drawing/2014/main" id="{57FBC51E-07C9-104D-B861-F780D9996B6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05158A0-0459-39FF-2F83-A82E0D7D1150}"/>
              </a:ext>
            </a:extLst>
          </p:cNvPr>
          <p:cNvSpPr txBox="1"/>
          <p:nvPr/>
        </p:nvSpPr>
        <p:spPr>
          <a:xfrm>
            <a:off x="923638" y="417311"/>
            <a:ext cx="56747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4000">
                <a:solidFill>
                  <a:srgbClr val="011E44"/>
                </a:solidFill>
                <a:latin typeface="Arial" panose="020B0604020202020204" pitchFamily="34" charset="0"/>
                <a:cs typeface="Arial" panose="020B0604020202020204" pitchFamily="34" charset="0"/>
              </a:defRPr>
            </a:lvl1pPr>
          </a:lstStyle>
          <a:p>
            <a:r>
              <a:rPr lang="en-US"/>
              <a:t>PROCUREMENT</a:t>
            </a:r>
          </a:p>
        </p:txBody>
      </p:sp>
    </p:spTree>
    <p:extLst>
      <p:ext uri="{BB962C8B-B14F-4D97-AF65-F5344CB8AC3E}">
        <p14:creationId xmlns:p14="http://schemas.microsoft.com/office/powerpoint/2010/main" val="424567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799015" y="117695"/>
            <a:ext cx="11098696" cy="6370975"/>
          </a:xfrm>
          <a:prstGeom prst="rect">
            <a:avLst/>
          </a:prstGeom>
          <a:noFill/>
        </p:spPr>
        <p:txBody>
          <a:bodyPr wrap="square" lIns="91440" tIns="45720" rIns="91440" bIns="45720" rtlCol="0" anchor="t">
            <a:spAutoFit/>
          </a:bodyPr>
          <a:lstStyle/>
          <a:p>
            <a:endParaRPr lang="en-US" sz="2800" spc="200">
              <a:solidFill>
                <a:srgbClr val="011E44"/>
              </a:solidFill>
              <a:latin typeface="Arial" panose="020B0604020202020204" pitchFamily="34" charset="0"/>
              <a:ea typeface="+mn-lt"/>
              <a:cs typeface="Arial" panose="020B0604020202020204" pitchFamily="34" charset="0"/>
            </a:endParaRPr>
          </a:p>
          <a:p>
            <a:r>
              <a:rPr lang="en-US" sz="4000" spc="200">
                <a:solidFill>
                  <a:srgbClr val="011E44"/>
                </a:solidFill>
                <a:latin typeface="Arial" panose="020B0604020202020204" pitchFamily="34" charset="0"/>
                <a:cs typeface="Arial" panose="020B0604020202020204" pitchFamily="34" charset="0"/>
              </a:rPr>
              <a:t>PROCUREMENT</a:t>
            </a:r>
          </a:p>
          <a:p>
            <a:endParaRPr lang="en-US" sz="2000" spc="200">
              <a:solidFill>
                <a:srgbClr val="011E44"/>
              </a:solidFill>
              <a:latin typeface="Arial" panose="020B0604020202020204" pitchFamily="34" charset="0"/>
              <a:cs typeface="Arial" panose="020B0604020202020204" pitchFamily="34" charset="0"/>
            </a:endParaRPr>
          </a:p>
          <a:p>
            <a:endParaRPr lang="en-US" sz="2000" spc="200">
              <a:solidFill>
                <a:srgbClr val="011E44"/>
              </a:solidFill>
              <a:latin typeface="Arial" panose="020B0604020202020204" pitchFamily="34" charset="0"/>
              <a:cs typeface="Arial" panose="020B0604020202020204" pitchFamily="34" charset="0"/>
            </a:endParaRPr>
          </a:p>
          <a:p>
            <a:endParaRPr lang="en-US" sz="2000" spc="200">
              <a:solidFill>
                <a:srgbClr val="011E44"/>
              </a:solidFill>
              <a:latin typeface="Arial" panose="020B0604020202020204" pitchFamily="34" charset="0"/>
              <a:cs typeface="Arial" panose="020B0604020202020204" pitchFamily="34" charset="0"/>
            </a:endParaRPr>
          </a:p>
          <a:p>
            <a:pPr marL="457200" indent="-457200">
              <a:buFont typeface="Arial"/>
              <a:buChar char="•"/>
            </a:pPr>
            <a:r>
              <a:rPr lang="en-US" sz="2000" spc="200">
                <a:solidFill>
                  <a:srgbClr val="011E44"/>
                </a:solidFill>
                <a:latin typeface="Arial" panose="020B0604020202020204" pitchFamily="34" charset="0"/>
                <a:ea typeface="+mn-lt"/>
                <a:cs typeface="Arial" panose="020B0604020202020204" pitchFamily="34" charset="0"/>
              </a:rPr>
              <a:t>No Contact Period – No communication between interested vendors and Port Houston staff during the active period</a:t>
            </a:r>
          </a:p>
          <a:p>
            <a:pPr marL="457200" indent="-457200">
              <a:buFont typeface="Arial"/>
              <a:buChar char="•"/>
            </a:pPr>
            <a:endParaRPr lang="en-US" sz="2000">
              <a:solidFill>
                <a:srgbClr val="011E44"/>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spc="200">
                <a:solidFill>
                  <a:srgbClr val="011E44"/>
                </a:solidFill>
                <a:latin typeface="Arial" panose="020B0604020202020204" pitchFamily="34" charset="0"/>
                <a:ea typeface="+mn-lt"/>
                <a:cs typeface="Arial" panose="020B0604020202020204" pitchFamily="34" charset="0"/>
              </a:rPr>
              <a:t>Technical questions should be submitted via BuySpeed</a:t>
            </a:r>
            <a:endParaRPr lang="en-US" sz="2000">
              <a:solidFill>
                <a:srgbClr val="011E44"/>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spc="200">
                <a:solidFill>
                  <a:srgbClr val="011E44"/>
                </a:solidFill>
                <a:latin typeface="Arial" panose="020B0604020202020204" pitchFamily="34" charset="0"/>
                <a:ea typeface="+mn-lt"/>
                <a:cs typeface="Arial" panose="020B0604020202020204" pitchFamily="34" charset="0"/>
              </a:rPr>
              <a:t>Last day to submit questions: 7 days before due date </a:t>
            </a:r>
            <a:r>
              <a:rPr lang="en-US" sz="2000" b="1" spc="200">
                <a:solidFill>
                  <a:srgbClr val="011E44"/>
                </a:solidFill>
                <a:latin typeface="Arial" panose="020B0604020202020204" pitchFamily="34" charset="0"/>
                <a:ea typeface="+mn-lt"/>
                <a:cs typeface="Arial" panose="020B0604020202020204" pitchFamily="34" charset="0"/>
              </a:rPr>
              <a:t>11/29/2023</a:t>
            </a:r>
            <a:r>
              <a:rPr lang="en-US" sz="2000" spc="200">
                <a:solidFill>
                  <a:srgbClr val="011E44"/>
                </a:solidFill>
                <a:latin typeface="Arial" panose="020B0604020202020204" pitchFamily="34" charset="0"/>
                <a:ea typeface="+mn-lt"/>
                <a:cs typeface="Arial" panose="020B0604020202020204" pitchFamily="34" charset="0"/>
              </a:rPr>
              <a:t> </a:t>
            </a:r>
          </a:p>
          <a:p>
            <a:pPr marL="914400" lvl="1" indent="-457200">
              <a:buFont typeface="Courier New" panose="02070309020205020404" pitchFamily="49" charset="0"/>
              <a:buChar char="o"/>
            </a:pPr>
            <a:endParaRPr lang="en-US" sz="2000">
              <a:solidFill>
                <a:srgbClr val="011E44"/>
              </a:solidFill>
              <a:latin typeface="Arial" panose="020B0604020202020204" pitchFamily="34" charset="0"/>
              <a:cs typeface="Arial" panose="020B0604020202020204" pitchFamily="34" charset="0"/>
            </a:endParaRPr>
          </a:p>
          <a:p>
            <a:pPr marL="457200" indent="-457200">
              <a:buFont typeface="Arial"/>
              <a:buChar char="•"/>
            </a:pPr>
            <a:r>
              <a:rPr lang="en-US" sz="2000" spc="200">
                <a:solidFill>
                  <a:srgbClr val="011E44"/>
                </a:solidFill>
                <a:latin typeface="Arial" panose="020B0604020202020204" pitchFamily="34" charset="0"/>
                <a:ea typeface="+mn-lt"/>
                <a:cs typeface="Arial" panose="020B0604020202020204" pitchFamily="34" charset="0"/>
              </a:rPr>
              <a:t>Responses are due no later than 11 a.m. CT on </a:t>
            </a:r>
            <a:r>
              <a:rPr lang="en-US" sz="2000" b="1" spc="200">
                <a:solidFill>
                  <a:srgbClr val="011E44"/>
                </a:solidFill>
                <a:latin typeface="Arial" panose="020B0604020202020204" pitchFamily="34" charset="0"/>
                <a:ea typeface="+mn-lt"/>
                <a:cs typeface="Arial" panose="020B0604020202020204" pitchFamily="34" charset="0"/>
              </a:rPr>
              <a:t>12/6/2023</a:t>
            </a:r>
          </a:p>
          <a:p>
            <a:pPr marL="457200" indent="-457200">
              <a:buFont typeface="Arial"/>
              <a:buChar char="•"/>
            </a:pPr>
            <a:endParaRPr lang="en-US" sz="2000">
              <a:solidFill>
                <a:srgbClr val="011E44"/>
              </a:solidFill>
              <a:latin typeface="Arial" panose="020B0604020202020204" pitchFamily="34" charset="0"/>
              <a:cs typeface="Arial" panose="020B0604020202020204" pitchFamily="34" charset="0"/>
            </a:endParaRPr>
          </a:p>
          <a:p>
            <a:pPr marL="457200" indent="-457200">
              <a:buFont typeface="Arial"/>
              <a:buChar char="•"/>
            </a:pPr>
            <a:r>
              <a:rPr lang="en-US" sz="2000" spc="200">
                <a:solidFill>
                  <a:srgbClr val="011E44"/>
                </a:solidFill>
                <a:latin typeface="Arial" panose="020B0604020202020204" pitchFamily="34" charset="0"/>
                <a:ea typeface="+mn-lt"/>
                <a:cs typeface="Arial" panose="020B0604020202020204" pitchFamily="34" charset="0"/>
              </a:rPr>
              <a:t>Proposals must be submitted electronically via email to: </a:t>
            </a:r>
            <a:r>
              <a:rPr lang="en-US" sz="2000" b="1" spc="200">
                <a:solidFill>
                  <a:srgbClr val="011E44"/>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procurementproposals@porthouston.com</a:t>
            </a:r>
            <a:endParaRPr lang="en-US" sz="2000" b="1" spc="200">
              <a:solidFill>
                <a:srgbClr val="011E44"/>
              </a:solidFill>
              <a:latin typeface="Arial" panose="020B0604020202020204" pitchFamily="34" charset="0"/>
              <a:ea typeface="+mn-lt"/>
              <a:cs typeface="Arial" panose="020B0604020202020204" pitchFamily="34" charset="0"/>
            </a:endParaRPr>
          </a:p>
          <a:p>
            <a:pPr marL="457200" indent="-457200">
              <a:buFont typeface="Arial"/>
              <a:buChar char="•"/>
            </a:pPr>
            <a:endParaRPr lang="en-US" sz="2000" b="1">
              <a:solidFill>
                <a:srgbClr val="011E44"/>
              </a:solidFill>
              <a:latin typeface="Arial" panose="020B0604020202020204" pitchFamily="34" charset="0"/>
              <a:cs typeface="Arial" panose="020B0604020202020204" pitchFamily="34" charset="0"/>
            </a:endParaRPr>
          </a:p>
          <a:p>
            <a:pPr marL="457200" indent="-457200">
              <a:buFont typeface="Arial"/>
              <a:buChar char="•"/>
            </a:pPr>
            <a:r>
              <a:rPr lang="en-US" sz="2000" spc="200">
                <a:solidFill>
                  <a:srgbClr val="011E44"/>
                </a:solidFill>
                <a:latin typeface="Arial" panose="020B0604020202020204" pitchFamily="34" charset="0"/>
                <a:ea typeface="+mn-lt"/>
                <a:cs typeface="Arial" panose="020B0604020202020204" pitchFamily="34" charset="0"/>
              </a:rPr>
              <a:t>Use forms in the package</a:t>
            </a:r>
          </a:p>
          <a:p>
            <a:pPr marL="457200" indent="-457200">
              <a:buFont typeface="Arial"/>
              <a:buChar char="•"/>
            </a:pPr>
            <a:endParaRPr lang="en-US" sz="2000">
              <a:solidFill>
                <a:srgbClr val="011E44"/>
              </a:solidFill>
              <a:latin typeface="Arial" panose="020B0604020202020204" pitchFamily="34" charset="0"/>
              <a:cs typeface="Arial" panose="020B0604020202020204" pitchFamily="34" charset="0"/>
            </a:endParaRPr>
          </a:p>
          <a:p>
            <a:pPr marL="457200" indent="-457200">
              <a:buFont typeface="Arial"/>
              <a:buChar char="•"/>
            </a:pPr>
            <a:r>
              <a:rPr lang="en-US" sz="2000" spc="200">
                <a:solidFill>
                  <a:srgbClr val="011E44"/>
                </a:solidFill>
                <a:latin typeface="Arial" panose="020B0604020202020204" pitchFamily="34" charset="0"/>
                <a:ea typeface="+mn-lt"/>
                <a:cs typeface="Arial" panose="020B0604020202020204" pitchFamily="34" charset="0"/>
              </a:rPr>
              <a:t>Anticipated award date: </a:t>
            </a:r>
            <a:r>
              <a:rPr lang="en-US" sz="2000" b="1" spc="200">
                <a:solidFill>
                  <a:srgbClr val="011E44"/>
                </a:solidFill>
                <a:latin typeface="Arial" panose="020B0604020202020204" pitchFamily="34" charset="0"/>
                <a:ea typeface="+mn-lt"/>
                <a:cs typeface="Arial" panose="020B0604020202020204" pitchFamily="34" charset="0"/>
              </a:rPr>
              <a:t>1/24/2024</a:t>
            </a:r>
            <a:endParaRPr lang="en-US" sz="2000" b="1">
              <a:solidFill>
                <a:srgbClr val="011E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0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26176" y="0"/>
            <a:ext cx="11098696" cy="6494085"/>
          </a:xfrm>
          <a:prstGeom prst="rect">
            <a:avLst/>
          </a:prstGeom>
          <a:noFill/>
        </p:spPr>
        <p:txBody>
          <a:bodyPr wrap="square" lIns="91440" tIns="45720" rIns="91440" bIns="45720" rtlCol="0" anchor="t">
            <a:spAutoFit/>
          </a:bodyPr>
          <a:lstStyle/>
          <a:p>
            <a:endParaRPr lang="en-US" sz="2800" spc="200">
              <a:solidFill>
                <a:srgbClr val="011E44"/>
              </a:solidFill>
              <a:latin typeface="Arial" panose="020B0604020202020204" pitchFamily="34" charset="0"/>
              <a:ea typeface="+mn-lt"/>
              <a:cs typeface="Arial" panose="020B0604020202020204" pitchFamily="34" charset="0"/>
            </a:endParaRPr>
          </a:p>
          <a:p>
            <a:r>
              <a:rPr lang="en-US" sz="4000" spc="200">
                <a:solidFill>
                  <a:srgbClr val="011E44"/>
                </a:solidFill>
                <a:latin typeface="Arial" panose="020B0604020202020204" pitchFamily="34" charset="0"/>
                <a:cs typeface="Arial" panose="020B0604020202020204" pitchFamily="34" charset="0"/>
              </a:rPr>
              <a:t>EVALUATION CRITERIA</a:t>
            </a:r>
          </a:p>
          <a:p>
            <a:pPr marL="0" lvl="0" indent="0">
              <a:buNone/>
            </a:pPr>
            <a:endParaRPr lang="en-US" sz="4800" u="sng"/>
          </a:p>
          <a:p>
            <a:pPr marL="0" indent="0" algn="just">
              <a:buNone/>
            </a:pPr>
            <a:r>
              <a:rPr lang="en-US" sz="2000" spc="200">
                <a:solidFill>
                  <a:srgbClr val="011E44"/>
                </a:solidFill>
                <a:latin typeface="Arial" panose="020B0604020202020204" pitchFamily="34" charset="0"/>
                <a:ea typeface="+mn-lt"/>
                <a:cs typeface="Arial" panose="020B0604020202020204" pitchFamily="34" charset="0"/>
              </a:rPr>
              <a:t>The Port Commission will award the contract to the Respondent whose Response provides the best value in consideration of the evaluation factors set forth below. </a:t>
            </a:r>
          </a:p>
          <a:p>
            <a:pPr marL="0" indent="0" algn="just">
              <a:buNone/>
            </a:pPr>
            <a:endParaRPr lang="en-US" sz="2000" spc="200">
              <a:solidFill>
                <a:srgbClr val="011E44"/>
              </a:solidFill>
              <a:latin typeface="Arial" panose="020B0604020202020204" pitchFamily="34" charset="0"/>
              <a:ea typeface="+mn-lt"/>
              <a:cs typeface="Arial" panose="020B0604020202020204" pitchFamily="34" charset="0"/>
            </a:endParaRPr>
          </a:p>
          <a:p>
            <a:pPr marL="0" indent="0" algn="just">
              <a:buNone/>
            </a:pPr>
            <a:r>
              <a:rPr lang="en-US" sz="2000" spc="200">
                <a:solidFill>
                  <a:srgbClr val="011E44"/>
                </a:solidFill>
                <a:latin typeface="Arial" panose="020B0604020202020204" pitchFamily="34" charset="0"/>
                <a:ea typeface="+mn-lt"/>
                <a:cs typeface="Arial" panose="020B0604020202020204" pitchFamily="34" charset="0"/>
              </a:rPr>
              <a:t>Relative Importance of price and other evaluation factors, in accordance with Section 60.405 of the Texas Water Code, the Request for Proposals form lists the proposal evaluation criteria in the order of their relative importance, with the most important listed first.  </a:t>
            </a:r>
          </a:p>
          <a:p>
            <a:pPr marL="0" indent="0" algn="just">
              <a:buNone/>
            </a:pPr>
            <a:endParaRPr lang="en-US" sz="2000" spc="200">
              <a:solidFill>
                <a:srgbClr val="011E44"/>
              </a:solidFill>
              <a:latin typeface="Arial" panose="020B0604020202020204" pitchFamily="34" charset="0"/>
              <a:ea typeface="+mn-lt"/>
              <a:cs typeface="Arial" panose="020B0604020202020204" pitchFamily="34" charset="0"/>
            </a:endParaRPr>
          </a:p>
          <a:p>
            <a:pPr marL="514350" indent="-514350">
              <a:buAutoNum type="arabicPeriod"/>
            </a:pPr>
            <a:r>
              <a:rPr lang="en-US" sz="2000" spc="200">
                <a:solidFill>
                  <a:srgbClr val="011E44"/>
                </a:solidFill>
                <a:latin typeface="Arial" panose="020B0604020202020204" pitchFamily="34" charset="0"/>
                <a:ea typeface="+mn-lt"/>
                <a:cs typeface="Arial" panose="020B0604020202020204" pitchFamily="34" charset="0"/>
              </a:rPr>
              <a:t>Price</a:t>
            </a:r>
          </a:p>
          <a:p>
            <a:pPr marL="514350" indent="-514350">
              <a:buAutoNum type="arabicPeriod"/>
            </a:pPr>
            <a:r>
              <a:rPr lang="en-US" sz="2000" spc="200">
                <a:solidFill>
                  <a:srgbClr val="011E44"/>
                </a:solidFill>
                <a:latin typeface="Arial" panose="020B0604020202020204" pitchFamily="34" charset="0"/>
                <a:ea typeface="+mn-lt"/>
                <a:cs typeface="Arial" panose="020B0604020202020204" pitchFamily="34" charset="0"/>
              </a:rPr>
              <a:t>Benefit to PHA</a:t>
            </a:r>
          </a:p>
          <a:p>
            <a:pPr marL="514350" indent="-514350">
              <a:buAutoNum type="arabicPeriod"/>
            </a:pPr>
            <a:r>
              <a:rPr lang="en-US" sz="2000" spc="200">
                <a:solidFill>
                  <a:srgbClr val="011E44"/>
                </a:solidFill>
                <a:latin typeface="Arial" panose="020B0604020202020204" pitchFamily="34" charset="0"/>
                <a:ea typeface="+mn-lt"/>
                <a:cs typeface="Arial" panose="020B0604020202020204" pitchFamily="34" charset="0"/>
              </a:rPr>
              <a:t>Respondent</a:t>
            </a:r>
          </a:p>
          <a:p>
            <a:pPr marL="514350" indent="-514350">
              <a:buAutoNum type="arabicPeriod"/>
            </a:pPr>
            <a:r>
              <a:rPr lang="en-US" sz="2000" spc="200">
                <a:solidFill>
                  <a:srgbClr val="011E44"/>
                </a:solidFill>
                <a:latin typeface="Arial" panose="020B0604020202020204" pitchFamily="34" charset="0"/>
                <a:ea typeface="+mn-lt"/>
                <a:cs typeface="Arial" panose="020B0604020202020204" pitchFamily="34" charset="0"/>
              </a:rPr>
              <a:t>Overall Compliance with PHA Policies</a:t>
            </a:r>
          </a:p>
          <a:p>
            <a:pPr marL="0" indent="0" algn="l">
              <a:buNone/>
            </a:pPr>
            <a:endParaRPr lang="en-US" sz="4000" i="0" strike="noStrike" spc="200">
              <a:solidFill>
                <a:srgbClr val="011E4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72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with a city in the background&#10;&#10;Description automatically generated with low confidence">
            <a:extLst>
              <a:ext uri="{FF2B5EF4-FFF2-40B4-BE49-F238E27FC236}">
                <a16:creationId xmlns:a16="http://schemas.microsoft.com/office/drawing/2014/main" id="{57FBC51E-07C9-104D-B861-F780D9996B6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05158A0-0459-39FF-2F83-A82E0D7D1150}"/>
              </a:ext>
            </a:extLst>
          </p:cNvPr>
          <p:cNvSpPr txBox="1"/>
          <p:nvPr/>
        </p:nvSpPr>
        <p:spPr>
          <a:xfrm>
            <a:off x="852257" y="479454"/>
            <a:ext cx="8176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4000">
                <a:solidFill>
                  <a:srgbClr val="011E44"/>
                </a:solidFill>
                <a:latin typeface="Arial" panose="020B0604020202020204" pitchFamily="34" charset="0"/>
                <a:cs typeface="Arial" panose="020B0604020202020204" pitchFamily="34" charset="0"/>
              </a:defRPr>
            </a:lvl1pPr>
          </a:lstStyle>
          <a:p>
            <a:r>
              <a:rPr lang="en-US"/>
              <a:t>SCOPE OF WORK OVERVIEW</a:t>
            </a:r>
          </a:p>
        </p:txBody>
      </p:sp>
    </p:spTree>
    <p:extLst>
      <p:ext uri="{BB962C8B-B14F-4D97-AF65-F5344CB8AC3E}">
        <p14:creationId xmlns:p14="http://schemas.microsoft.com/office/powerpoint/2010/main" val="3569406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18C33-34EF-8619-DF7C-A57D3FCC699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PROJECT SCOPE</a:t>
            </a:r>
          </a:p>
        </p:txBody>
      </p:sp>
      <p:sp>
        <p:nvSpPr>
          <p:cNvPr id="8" name="TextBox 7">
            <a:extLst>
              <a:ext uri="{FF2B5EF4-FFF2-40B4-BE49-F238E27FC236}">
                <a16:creationId xmlns:a16="http://schemas.microsoft.com/office/drawing/2014/main" id="{113AA39E-FB74-D5F2-1097-77B2974169A5}"/>
              </a:ext>
            </a:extLst>
          </p:cNvPr>
          <p:cNvSpPr txBox="1"/>
          <p:nvPr/>
        </p:nvSpPr>
        <p:spPr>
          <a:xfrm>
            <a:off x="6203023" y="1731199"/>
            <a:ext cx="3874516" cy="5016758"/>
          </a:xfrm>
          <a:prstGeom prst="rect">
            <a:avLst/>
          </a:prstGeom>
          <a:noFill/>
        </p:spPr>
        <p:txBody>
          <a:bodyPr wrap="square" lIns="91440" tIns="45720" rIns="91440" bIns="45720" rtlCol="0" anchor="t">
            <a:spAutoFit/>
          </a:bodyPr>
          <a:lstStyle/>
          <a:p>
            <a:pPr marL="342900" indent="-342900" fontAlgn="base">
              <a:buFont typeface="Arial" panose="020B0604020202020204" pitchFamily="34" charset="0"/>
              <a:buChar char="•"/>
            </a:pPr>
            <a:r>
              <a:rPr lang="en-US" sz="2000">
                <a:solidFill>
                  <a:srgbClr val="011E44"/>
                </a:solidFill>
                <a:latin typeface="Arial"/>
                <a:cs typeface="Arial"/>
              </a:rPr>
              <a:t>Channel widening from 530 to 700 feet</a:t>
            </a:r>
            <a:endParaRPr lang="en-US" sz="2000">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solidFill>
                  <a:srgbClr val="011E44"/>
                </a:solidFill>
                <a:latin typeface="Arial"/>
                <a:cs typeface="Arial"/>
              </a:rPr>
              <a:t>Dredging 3.27 million CY to construct new M11 cell</a:t>
            </a:r>
            <a:endParaRPr lang="en-US" sz="2000">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solidFill>
                  <a:srgbClr val="011E44"/>
                </a:solidFill>
                <a:latin typeface="Arial"/>
                <a:cs typeface="Arial"/>
              </a:rPr>
              <a:t>8,013 LF of new dike construction at M11</a:t>
            </a:r>
          </a:p>
          <a:p>
            <a:pPr marL="800100" lvl="1" indent="-342900">
              <a:buFont typeface="Arial" panose="020B0604020202020204" pitchFamily="34" charset="0"/>
              <a:buChar char="•"/>
            </a:pPr>
            <a:r>
              <a:rPr lang="en-US" sz="2000">
                <a:solidFill>
                  <a:srgbClr val="011E44"/>
                </a:solidFill>
                <a:latin typeface="Arial"/>
                <a:cs typeface="Arial"/>
              </a:rPr>
              <a:t>8,595 LF of dike rehabilitation of existing M7/8/9/10</a:t>
            </a:r>
          </a:p>
          <a:p>
            <a:pPr marL="342900" indent="-342900">
              <a:buFont typeface="Arial" panose="020B0604020202020204" pitchFamily="34" charset="0"/>
              <a:buChar char="•"/>
            </a:pPr>
            <a:r>
              <a:rPr lang="en-US" sz="2000">
                <a:solidFill>
                  <a:srgbClr val="011E44"/>
                </a:solidFill>
                <a:latin typeface="Arial"/>
                <a:cs typeface="Arial"/>
              </a:rPr>
              <a:t>129,780 Tons of shore protection</a:t>
            </a:r>
          </a:p>
          <a:p>
            <a:pPr marL="342900" indent="-342900">
              <a:buFont typeface="Arial" panose="020B0604020202020204" pitchFamily="34" charset="0"/>
              <a:buChar char="•"/>
            </a:pPr>
            <a:r>
              <a:rPr lang="en-US" sz="2000">
                <a:solidFill>
                  <a:srgbClr val="011E44"/>
                </a:solidFill>
                <a:latin typeface="Arial"/>
                <a:cs typeface="Arial"/>
              </a:rPr>
              <a:t>Replacement of outfall structure</a:t>
            </a:r>
          </a:p>
          <a:p>
            <a:pPr marL="342900" indent="-342900">
              <a:buFont typeface="Arial" panose="020B0604020202020204" pitchFamily="34" charset="0"/>
              <a:buChar char="•"/>
            </a:pPr>
            <a:r>
              <a:rPr lang="en-US" sz="2000">
                <a:solidFill>
                  <a:srgbClr val="011E44"/>
                </a:solidFill>
                <a:latin typeface="Arial"/>
                <a:cs typeface="Arial"/>
              </a:rPr>
              <a:t>Seeding and fertilization</a:t>
            </a:r>
          </a:p>
          <a:p>
            <a:pPr marL="342900" indent="-342900">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FB6099E6-F486-BB46-88A6-C6B4F29283AF}"/>
              </a:ext>
            </a:extLst>
          </p:cNvPr>
          <p:cNvSpPr txBox="1">
            <a:spLocks/>
          </p:cNvSpPr>
          <p:nvPr/>
        </p:nvSpPr>
        <p:spPr>
          <a:xfrm>
            <a:off x="1070192" y="1332673"/>
            <a:ext cx="10265663" cy="5852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kern="1200" spc="20" baseline="0">
                <a:solidFill>
                  <a:srgbClr val="011E44"/>
                </a:solidFill>
                <a:latin typeface="+mj-lt"/>
                <a:ea typeface="+mj-ea"/>
                <a:cs typeface="+mj-cs"/>
              </a:defRPr>
            </a:lvl1pPr>
          </a:lstStyle>
          <a:p>
            <a:r>
              <a:rPr lang="en-US" sz="2000">
                <a:latin typeface="Arial"/>
                <a:cs typeface="Arial"/>
              </a:rPr>
              <a:t>BAYPORT TO MORGANS POINT, HSC STA. 16+000 TO HSC BAYOU STA. 27+48.18</a:t>
            </a:r>
          </a:p>
        </p:txBody>
      </p:sp>
      <p:pic>
        <p:nvPicPr>
          <p:cNvPr id="1026" name="Picture 2">
            <a:extLst>
              <a:ext uri="{FF2B5EF4-FFF2-40B4-BE49-F238E27FC236}">
                <a16:creationId xmlns:a16="http://schemas.microsoft.com/office/drawing/2014/main" id="{D1D061D2-F2AB-AD9D-B513-32457B7E0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632" y="1731199"/>
            <a:ext cx="4725653" cy="501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8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18C33-34EF-8619-DF7C-A57D3FCC699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PROJECT SCOPE</a:t>
            </a:r>
          </a:p>
        </p:txBody>
      </p:sp>
      <p:pic>
        <p:nvPicPr>
          <p:cNvPr id="5" name="Picture 4">
            <a:extLst>
              <a:ext uri="{FF2B5EF4-FFF2-40B4-BE49-F238E27FC236}">
                <a16:creationId xmlns:a16="http://schemas.microsoft.com/office/drawing/2014/main" id="{010B8D7A-E175-61DB-4384-C8B67A7F5662}"/>
              </a:ext>
            </a:extLst>
          </p:cNvPr>
          <p:cNvPicPr>
            <a:picLocks noChangeAspect="1"/>
          </p:cNvPicPr>
          <p:nvPr/>
        </p:nvPicPr>
        <p:blipFill rotWithShape="1">
          <a:blip r:embed="rId3"/>
          <a:srcRect l="6198" r="78" b="171"/>
          <a:stretch/>
        </p:blipFill>
        <p:spPr>
          <a:xfrm>
            <a:off x="1168401" y="1800259"/>
            <a:ext cx="4579958" cy="4789687"/>
          </a:xfrm>
          <a:prstGeom prst="rect">
            <a:avLst/>
          </a:prstGeom>
          <a:ln>
            <a:solidFill>
              <a:schemeClr val="tx1"/>
            </a:solidFill>
          </a:ln>
        </p:spPr>
      </p:pic>
      <p:sp>
        <p:nvSpPr>
          <p:cNvPr id="7" name="TextBox 6">
            <a:extLst>
              <a:ext uri="{FF2B5EF4-FFF2-40B4-BE49-F238E27FC236}">
                <a16:creationId xmlns:a16="http://schemas.microsoft.com/office/drawing/2014/main" id="{87B3737C-43CE-7165-FA64-561444863CC2}"/>
              </a:ext>
            </a:extLst>
          </p:cNvPr>
          <p:cNvSpPr txBox="1"/>
          <p:nvPr/>
        </p:nvSpPr>
        <p:spPr>
          <a:xfrm>
            <a:off x="6203023" y="1731199"/>
            <a:ext cx="3874516" cy="5016758"/>
          </a:xfrm>
          <a:prstGeom prst="rect">
            <a:avLst/>
          </a:prstGeom>
          <a:noFill/>
        </p:spPr>
        <p:txBody>
          <a:bodyPr wrap="square" lIns="91440" tIns="45720" rIns="91440" bIns="45720" rtlCol="0" anchor="t">
            <a:spAutoFit/>
          </a:bodyPr>
          <a:lstStyle/>
          <a:p>
            <a:pPr marL="342900" indent="-342900" fontAlgn="base">
              <a:buFont typeface="Arial" panose="020B0604020202020204" pitchFamily="34" charset="0"/>
              <a:buChar char="•"/>
            </a:pPr>
            <a:r>
              <a:rPr lang="en-US" sz="2000">
                <a:solidFill>
                  <a:srgbClr val="011E44"/>
                </a:solidFill>
                <a:latin typeface="Arial"/>
                <a:cs typeface="Arial"/>
              </a:rPr>
              <a:t>Channel widening from 530 to 700 feet</a:t>
            </a:r>
            <a:endParaRPr lang="en-US" sz="2000">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solidFill>
                  <a:srgbClr val="011E44"/>
                </a:solidFill>
                <a:latin typeface="Arial"/>
                <a:cs typeface="Arial"/>
              </a:rPr>
              <a:t>Dredging 3.27 million CY to construct new M11 cell</a:t>
            </a:r>
            <a:endParaRPr lang="en-US" sz="2000">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solidFill>
                  <a:srgbClr val="011E44"/>
                </a:solidFill>
                <a:latin typeface="Arial"/>
                <a:cs typeface="Arial"/>
              </a:rPr>
              <a:t>8,013 LF of new dike construction at M11</a:t>
            </a:r>
          </a:p>
          <a:p>
            <a:pPr marL="800100" lvl="1" indent="-342900">
              <a:buFont typeface="Arial" panose="020B0604020202020204" pitchFamily="34" charset="0"/>
              <a:buChar char="•"/>
            </a:pPr>
            <a:r>
              <a:rPr lang="en-US" sz="2000">
                <a:solidFill>
                  <a:srgbClr val="011E44"/>
                </a:solidFill>
                <a:latin typeface="Arial"/>
                <a:cs typeface="Arial"/>
              </a:rPr>
              <a:t>8,595 LF of dike rehabilitation of existing M7/8/9/10</a:t>
            </a:r>
          </a:p>
          <a:p>
            <a:pPr marL="342900" indent="-342900">
              <a:buFont typeface="Arial" panose="020B0604020202020204" pitchFamily="34" charset="0"/>
              <a:buChar char="•"/>
            </a:pPr>
            <a:r>
              <a:rPr lang="en-US" sz="2000">
                <a:solidFill>
                  <a:srgbClr val="011E44"/>
                </a:solidFill>
                <a:latin typeface="Arial"/>
                <a:cs typeface="Arial"/>
              </a:rPr>
              <a:t>129,780 Tons of shore protection</a:t>
            </a:r>
          </a:p>
          <a:p>
            <a:pPr marL="342900" indent="-342900">
              <a:buFont typeface="Arial" panose="020B0604020202020204" pitchFamily="34" charset="0"/>
              <a:buChar char="•"/>
            </a:pPr>
            <a:r>
              <a:rPr lang="en-US" sz="2000">
                <a:solidFill>
                  <a:srgbClr val="011E44"/>
                </a:solidFill>
                <a:latin typeface="Arial"/>
                <a:cs typeface="Arial"/>
              </a:rPr>
              <a:t>Replacement of outfall structure</a:t>
            </a:r>
          </a:p>
          <a:p>
            <a:pPr marL="342900" indent="-342900">
              <a:buFont typeface="Arial" panose="020B0604020202020204" pitchFamily="34" charset="0"/>
              <a:buChar char="•"/>
            </a:pPr>
            <a:r>
              <a:rPr lang="en-US" sz="2000">
                <a:solidFill>
                  <a:srgbClr val="011E44"/>
                </a:solidFill>
                <a:latin typeface="Arial"/>
                <a:cs typeface="Arial"/>
              </a:rPr>
              <a:t>Seeding and fertilization</a:t>
            </a:r>
          </a:p>
          <a:p>
            <a:pPr marL="342900" indent="-342900">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a:solidFill>
                <a:srgbClr val="011E44"/>
              </a:solidFill>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63F81009-F317-B7D2-F384-881AAA78D718}"/>
              </a:ext>
            </a:extLst>
          </p:cNvPr>
          <p:cNvSpPr txBox="1">
            <a:spLocks/>
          </p:cNvSpPr>
          <p:nvPr/>
        </p:nvSpPr>
        <p:spPr>
          <a:xfrm>
            <a:off x="1070192" y="1332673"/>
            <a:ext cx="10265663" cy="5852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kern="1200" spc="20" baseline="0">
                <a:solidFill>
                  <a:srgbClr val="011E44"/>
                </a:solidFill>
                <a:latin typeface="+mj-lt"/>
                <a:ea typeface="+mj-ea"/>
                <a:cs typeface="+mj-cs"/>
              </a:defRPr>
            </a:lvl1pPr>
          </a:lstStyle>
          <a:p>
            <a:r>
              <a:rPr lang="en-US" sz="2000">
                <a:latin typeface="Arial"/>
                <a:cs typeface="Arial"/>
              </a:rPr>
              <a:t>BAYPORT TO MORGANS POINT, HSC STA. 16+000 TO HSC BAYOU STA. 27+48.18</a:t>
            </a:r>
          </a:p>
        </p:txBody>
      </p:sp>
    </p:spTree>
    <p:extLst>
      <p:ext uri="{BB962C8B-B14F-4D97-AF65-F5344CB8AC3E}">
        <p14:creationId xmlns:p14="http://schemas.microsoft.com/office/powerpoint/2010/main" val="221543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746A918C-8EEE-2247-8794-CC4372671E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8" y="8878"/>
            <a:ext cx="12192000" cy="6858000"/>
          </a:xfrm>
          <a:prstGeom prst="rect">
            <a:avLst/>
          </a:prstGeom>
        </p:spPr>
      </p:pic>
      <p:sp>
        <p:nvSpPr>
          <p:cNvPr id="7" name="TextBox 6">
            <a:extLst>
              <a:ext uri="{FF2B5EF4-FFF2-40B4-BE49-F238E27FC236}">
                <a16:creationId xmlns:a16="http://schemas.microsoft.com/office/drawing/2014/main" id="{5A77A51D-1680-CF4D-8BB1-8166CB38B1EC}"/>
              </a:ext>
            </a:extLst>
          </p:cNvPr>
          <p:cNvSpPr txBox="1"/>
          <p:nvPr/>
        </p:nvSpPr>
        <p:spPr>
          <a:xfrm>
            <a:off x="4419440" y="1270046"/>
            <a:ext cx="3601705" cy="5509200"/>
          </a:xfrm>
          <a:prstGeom prst="rect">
            <a:avLst/>
          </a:prstGeom>
          <a:noFill/>
        </p:spPr>
        <p:txBody>
          <a:bodyPr wrap="square" lIns="91440" tIns="45720" rIns="91440" bIns="45720" rtlCol="0" anchor="t">
            <a:spAutoFit/>
          </a:bodyPr>
          <a:lstStyle/>
          <a:p>
            <a:r>
              <a:rPr lang="en-US" sz="1100" b="1">
                <a:solidFill>
                  <a:srgbClr val="011E44"/>
                </a:solidFill>
                <a:latin typeface="Arial Black"/>
                <a:cs typeface="Arial"/>
              </a:rPr>
              <a:t>Bayport Ship Channel</a:t>
            </a:r>
          </a:p>
          <a:p>
            <a:r>
              <a:rPr lang="en-US" sz="1100">
                <a:solidFill>
                  <a:srgbClr val="011E44"/>
                </a:solidFill>
                <a:latin typeface="Arial"/>
                <a:cs typeface="Arial"/>
              </a:rPr>
              <a:t>• Approximately 4 miles in length​</a:t>
            </a:r>
          </a:p>
          <a:p>
            <a:r>
              <a:rPr lang="en-US" sz="1100">
                <a:solidFill>
                  <a:srgbClr val="011E44"/>
                </a:solidFill>
                <a:latin typeface="Arial"/>
                <a:cs typeface="Arial"/>
              </a:rPr>
              <a:t>• Widen Channel to approximately 455 feet ​</a:t>
            </a:r>
          </a:p>
          <a:p>
            <a:r>
              <a:rPr lang="en-US" sz="1100">
                <a:solidFill>
                  <a:srgbClr val="011E44"/>
                </a:solidFill>
                <a:latin typeface="Arial"/>
                <a:cs typeface="Arial"/>
              </a:rPr>
              <a:t>• Construct marshes and three bird islands in Galveston Bay ​</a:t>
            </a:r>
          </a:p>
          <a:p>
            <a:r>
              <a:rPr lang="en-US" sz="1100">
                <a:solidFill>
                  <a:srgbClr val="011E44"/>
                </a:solidFill>
                <a:latin typeface="Arial"/>
                <a:cs typeface="Arial"/>
              </a:rPr>
              <a:t>• Mitigate for oyster habitat loss ​</a:t>
            </a:r>
          </a:p>
          <a:p>
            <a:r>
              <a:rPr lang="en-US" sz="1100">
                <a:solidFill>
                  <a:srgbClr val="011E44"/>
                </a:solidFill>
                <a:latin typeface="Arial"/>
                <a:cs typeface="Arial"/>
              </a:rPr>
              <a:t>• Modify channel entrance to reduce shoaling</a:t>
            </a:r>
          </a:p>
          <a:p>
            <a:endParaRPr lang="en-US" sz="1100">
              <a:solidFill>
                <a:srgbClr val="011E44"/>
              </a:solidFill>
              <a:latin typeface="Arial"/>
              <a:cs typeface="Arial"/>
            </a:endParaRPr>
          </a:p>
          <a:p>
            <a:endParaRPr lang="en-US" sz="1100" b="1">
              <a:solidFill>
                <a:srgbClr val="011E44"/>
              </a:solidFill>
              <a:latin typeface="Arial"/>
              <a:cs typeface="Arial"/>
            </a:endParaRPr>
          </a:p>
          <a:p>
            <a:r>
              <a:rPr lang="en-US" sz="1100" b="1">
                <a:solidFill>
                  <a:srgbClr val="011E44"/>
                </a:solidFill>
                <a:latin typeface="Arial Black"/>
                <a:cs typeface="Arial"/>
              </a:rPr>
              <a:t>Barbours Cut Ship Channel</a:t>
            </a:r>
          </a:p>
          <a:p>
            <a:r>
              <a:rPr lang="en-US" sz="1100">
                <a:solidFill>
                  <a:srgbClr val="011E44"/>
                </a:solidFill>
                <a:latin typeface="Arial"/>
                <a:cs typeface="Arial"/>
              </a:rPr>
              <a:t>• Widen Channel to approximately 455 feet ​</a:t>
            </a:r>
          </a:p>
          <a:p>
            <a:r>
              <a:rPr lang="en-US" sz="1100">
                <a:solidFill>
                  <a:srgbClr val="011E44"/>
                </a:solidFill>
                <a:latin typeface="Arial"/>
                <a:cs typeface="Arial"/>
              </a:rPr>
              <a:t>• Construct additional marshes on</a:t>
            </a:r>
          </a:p>
          <a:p>
            <a:r>
              <a:rPr lang="en-US" sz="1100">
                <a:solidFill>
                  <a:srgbClr val="011E44"/>
                </a:solidFill>
                <a:latin typeface="Arial"/>
                <a:cs typeface="Arial"/>
              </a:rPr>
              <a:t>   Atkinson Island​</a:t>
            </a:r>
          </a:p>
          <a:p>
            <a:r>
              <a:rPr lang="en-US" sz="1100">
                <a:solidFill>
                  <a:srgbClr val="011E44"/>
                </a:solidFill>
                <a:latin typeface="Arial"/>
                <a:cs typeface="Arial"/>
              </a:rPr>
              <a:t>• Modify channel entrance</a:t>
            </a:r>
          </a:p>
          <a:p>
            <a:br>
              <a:rPr lang="en-US" sz="1100">
                <a:latin typeface="Arial"/>
              </a:rPr>
            </a:br>
            <a:endParaRPr lang="en-US" sz="1100">
              <a:solidFill>
                <a:srgbClr val="011E44"/>
              </a:solidFill>
              <a:latin typeface="Arial Black"/>
              <a:cs typeface="Arial"/>
            </a:endParaRPr>
          </a:p>
          <a:p>
            <a:r>
              <a:rPr lang="en-US" sz="1100" b="1">
                <a:solidFill>
                  <a:srgbClr val="011E44"/>
                </a:solidFill>
                <a:latin typeface="Arial Black"/>
                <a:cs typeface="Arial"/>
              </a:rPr>
              <a:t>Boggy Bayou (BW 8) to Sims Bayou*</a:t>
            </a:r>
          </a:p>
          <a:p>
            <a:r>
              <a:rPr lang="en-US" sz="1100">
                <a:solidFill>
                  <a:srgbClr val="011E44"/>
                </a:solidFill>
                <a:latin typeface="Arial"/>
                <a:cs typeface="Arial"/>
              </a:rPr>
              <a:t>• Widen Channel to approximately 530 feet</a:t>
            </a:r>
            <a:br>
              <a:rPr lang="en-US" sz="1100">
                <a:latin typeface="Arial"/>
              </a:rPr>
            </a:br>
            <a:r>
              <a:rPr lang="en-US" sz="1100">
                <a:solidFill>
                  <a:srgbClr val="011E44"/>
                </a:solidFill>
                <a:latin typeface="Arial"/>
                <a:cs typeface="Arial"/>
              </a:rPr>
              <a:t>  through Greens Bayou confluence​</a:t>
            </a:r>
          </a:p>
          <a:p>
            <a:r>
              <a:rPr lang="en-US" sz="1100">
                <a:solidFill>
                  <a:srgbClr val="011E44"/>
                </a:solidFill>
                <a:latin typeface="Arial"/>
                <a:cs typeface="Arial"/>
              </a:rPr>
              <a:t>• Deepen from existing 41 feet to 46.5 feet from</a:t>
            </a:r>
          </a:p>
          <a:p>
            <a:r>
              <a:rPr lang="en-US" sz="1100">
                <a:solidFill>
                  <a:srgbClr val="011E44"/>
                </a:solidFill>
                <a:latin typeface="Arial"/>
                <a:cs typeface="Arial"/>
              </a:rPr>
              <a:t>  Boggy Bayou to Hunting Bayou (last Turning</a:t>
            </a:r>
          </a:p>
          <a:p>
            <a:r>
              <a:rPr lang="en-US" sz="1100">
                <a:solidFill>
                  <a:srgbClr val="011E44"/>
                </a:solidFill>
                <a:latin typeface="Arial"/>
                <a:cs typeface="Arial"/>
              </a:rPr>
              <a:t>  Basin before reaching Washburn Tunnel)</a:t>
            </a:r>
          </a:p>
          <a:p>
            <a:br>
              <a:rPr lang="en-US" sz="1100">
                <a:latin typeface="Arial"/>
              </a:rPr>
            </a:br>
            <a:endParaRPr lang="en-US" sz="1100">
              <a:solidFill>
                <a:srgbClr val="011E44"/>
              </a:solidFill>
              <a:latin typeface="Arial Black"/>
              <a:cs typeface="Arial"/>
            </a:endParaRPr>
          </a:p>
          <a:p>
            <a:r>
              <a:rPr lang="en-US" sz="1100" b="1">
                <a:solidFill>
                  <a:srgbClr val="011E44"/>
                </a:solidFill>
                <a:latin typeface="Arial Black"/>
                <a:cs typeface="Arial"/>
              </a:rPr>
              <a:t>Sims Bayou to IH 610*</a:t>
            </a:r>
          </a:p>
          <a:p>
            <a:r>
              <a:rPr lang="en-US" sz="1100">
                <a:solidFill>
                  <a:srgbClr val="011E44"/>
                </a:solidFill>
                <a:latin typeface="Arial"/>
                <a:cs typeface="Arial"/>
              </a:rPr>
              <a:t>• Deepen from existing 37 feet to 41.5 feet</a:t>
            </a:r>
          </a:p>
          <a:p>
            <a:br>
              <a:rPr lang="en-US" sz="1100">
                <a:latin typeface="Arial"/>
              </a:rPr>
            </a:br>
            <a:endParaRPr lang="en-US" sz="1100">
              <a:solidFill>
                <a:srgbClr val="011E44"/>
              </a:solidFill>
              <a:latin typeface="Arial Black"/>
              <a:cs typeface="Arial"/>
            </a:endParaRPr>
          </a:p>
          <a:p>
            <a:r>
              <a:rPr lang="en-US" sz="1100" b="1">
                <a:solidFill>
                  <a:srgbClr val="011E44"/>
                </a:solidFill>
                <a:latin typeface="Arial Black"/>
                <a:cs typeface="Arial"/>
              </a:rPr>
              <a:t>IH 610 to Turning Basin*</a:t>
            </a:r>
          </a:p>
          <a:p>
            <a:r>
              <a:rPr lang="en-US" sz="1100">
                <a:solidFill>
                  <a:srgbClr val="011E44"/>
                </a:solidFill>
                <a:latin typeface="Arial"/>
                <a:cs typeface="Arial"/>
              </a:rPr>
              <a:t>• Deepen from existing up to 41.5 feet​</a:t>
            </a:r>
          </a:p>
          <a:p>
            <a:r>
              <a:rPr lang="en-US" sz="1100">
                <a:solidFill>
                  <a:srgbClr val="011E44"/>
                </a:solidFill>
                <a:latin typeface="Arial"/>
                <a:cs typeface="Arial"/>
              </a:rPr>
              <a:t>• Increase Brady Island Turning Basin</a:t>
            </a:r>
          </a:p>
          <a:p>
            <a:endParaRPr lang="en-US" sz="1100">
              <a:solidFill>
                <a:srgbClr val="011E44"/>
              </a:solidFill>
              <a:latin typeface="Arial"/>
              <a:cs typeface="Arial"/>
            </a:endParaRPr>
          </a:p>
        </p:txBody>
      </p:sp>
      <p:sp>
        <p:nvSpPr>
          <p:cNvPr id="8" name="TextBox 7">
            <a:extLst>
              <a:ext uri="{FF2B5EF4-FFF2-40B4-BE49-F238E27FC236}">
                <a16:creationId xmlns:a16="http://schemas.microsoft.com/office/drawing/2014/main" id="{88421029-27FA-4C40-9AB8-18530A16AF6A}"/>
              </a:ext>
            </a:extLst>
          </p:cNvPr>
          <p:cNvSpPr txBox="1"/>
          <p:nvPr/>
        </p:nvSpPr>
        <p:spPr>
          <a:xfrm>
            <a:off x="1099791" y="1289867"/>
            <a:ext cx="2728675" cy="5001369"/>
          </a:xfrm>
          <a:prstGeom prst="rect">
            <a:avLst/>
          </a:prstGeom>
          <a:noFill/>
        </p:spPr>
        <p:txBody>
          <a:bodyPr wrap="square" lIns="91440" tIns="45720" rIns="91440" bIns="45720" rtlCol="0" anchor="t">
            <a:spAutoFit/>
          </a:bodyPr>
          <a:lstStyle/>
          <a:p>
            <a:r>
              <a:rPr lang="en-US" sz="1100" b="1">
                <a:solidFill>
                  <a:srgbClr val="011E44"/>
                </a:solidFill>
                <a:latin typeface="Arial Black"/>
                <a:cs typeface="Arial"/>
              </a:rPr>
              <a:t>Bolivar Roads to Redfish​</a:t>
            </a:r>
          </a:p>
          <a:p>
            <a:r>
              <a:rPr lang="en-US" sz="1100">
                <a:solidFill>
                  <a:srgbClr val="011E44"/>
                </a:solidFill>
                <a:latin typeface="Arial"/>
                <a:cs typeface="Arial"/>
              </a:rPr>
              <a:t>• Approximately 11.5 miles in length​</a:t>
            </a:r>
          </a:p>
          <a:p>
            <a:r>
              <a:rPr lang="en-US" sz="1100">
                <a:solidFill>
                  <a:srgbClr val="011E44"/>
                </a:solidFill>
                <a:latin typeface="Arial"/>
                <a:cs typeface="Arial"/>
              </a:rPr>
              <a:t>• Widen Channel to 700 feet​</a:t>
            </a:r>
          </a:p>
          <a:p>
            <a:r>
              <a:rPr lang="en-US" sz="1100">
                <a:solidFill>
                  <a:srgbClr val="011E44"/>
                </a:solidFill>
                <a:latin typeface="Arial"/>
                <a:cs typeface="Arial"/>
              </a:rPr>
              <a:t>• Bend easing​</a:t>
            </a:r>
          </a:p>
          <a:p>
            <a:r>
              <a:rPr lang="en-US" sz="1100">
                <a:solidFill>
                  <a:srgbClr val="011E44"/>
                </a:solidFill>
                <a:latin typeface="Arial"/>
                <a:cs typeface="Arial"/>
              </a:rPr>
              <a:t>• Construct New Bird Island​</a:t>
            </a:r>
          </a:p>
          <a:p>
            <a:r>
              <a:rPr lang="en-US" sz="1100">
                <a:solidFill>
                  <a:srgbClr val="011E44"/>
                </a:solidFill>
                <a:latin typeface="Arial"/>
                <a:cs typeface="Arial"/>
              </a:rPr>
              <a:t>• Mitigate for oyster habitat loss</a:t>
            </a:r>
          </a:p>
          <a:p>
            <a:endParaRPr lang="en-US" sz="1100">
              <a:solidFill>
                <a:srgbClr val="011E44"/>
              </a:solidFill>
              <a:latin typeface="Arial"/>
              <a:cs typeface="Arial"/>
            </a:endParaRPr>
          </a:p>
          <a:p>
            <a:endParaRPr lang="en-US" sz="1100">
              <a:solidFill>
                <a:srgbClr val="011E44"/>
              </a:solidFill>
              <a:latin typeface="Arial"/>
              <a:cs typeface="Arial"/>
            </a:endParaRPr>
          </a:p>
          <a:p>
            <a:r>
              <a:rPr lang="en-US" sz="1100" b="1">
                <a:solidFill>
                  <a:srgbClr val="011E44"/>
                </a:solidFill>
                <a:latin typeface="Arial Black"/>
                <a:cs typeface="Arial"/>
              </a:rPr>
              <a:t>Redfish to Bayport Ship Channel​</a:t>
            </a:r>
          </a:p>
          <a:p>
            <a:r>
              <a:rPr lang="en-US" sz="1100">
                <a:solidFill>
                  <a:srgbClr val="011E44"/>
                </a:solidFill>
                <a:latin typeface="Arial"/>
                <a:cs typeface="Arial"/>
              </a:rPr>
              <a:t>• Approximately 8.3 miles in length​</a:t>
            </a:r>
          </a:p>
          <a:p>
            <a:r>
              <a:rPr lang="en-US" sz="1100">
                <a:solidFill>
                  <a:srgbClr val="011E44"/>
                </a:solidFill>
                <a:latin typeface="Arial"/>
                <a:cs typeface="Arial"/>
              </a:rPr>
              <a:t>• Widen Channel to a minimum of 700 feet​</a:t>
            </a:r>
          </a:p>
          <a:p>
            <a:r>
              <a:rPr lang="en-US" sz="1100">
                <a:solidFill>
                  <a:srgbClr val="011E44"/>
                </a:solidFill>
                <a:latin typeface="Arial"/>
                <a:cs typeface="Arial"/>
              </a:rPr>
              <a:t>• Bend easing​</a:t>
            </a:r>
          </a:p>
          <a:p>
            <a:r>
              <a:rPr lang="en-US" sz="1100">
                <a:solidFill>
                  <a:srgbClr val="011E44"/>
                </a:solidFill>
                <a:latin typeface="Arial"/>
                <a:cs typeface="Arial"/>
              </a:rPr>
              <a:t>• Construct marshes and three bird islands in Galveston Bay ​</a:t>
            </a:r>
          </a:p>
          <a:p>
            <a:r>
              <a:rPr lang="en-US" sz="1100">
                <a:solidFill>
                  <a:srgbClr val="011E44"/>
                </a:solidFill>
                <a:latin typeface="Arial"/>
                <a:cs typeface="Arial"/>
              </a:rPr>
              <a:t>• Mitigate for oyster habitat loss​</a:t>
            </a:r>
          </a:p>
          <a:p>
            <a:r>
              <a:rPr lang="en-US" sz="1100">
                <a:solidFill>
                  <a:srgbClr val="011E44"/>
                </a:solidFill>
                <a:latin typeface="Arial"/>
                <a:cs typeface="Arial"/>
              </a:rPr>
              <a:t>• Currently not in the proposed federal plan, so must be built by local interests</a:t>
            </a:r>
          </a:p>
          <a:p>
            <a:endParaRPr lang="en-US" sz="1100">
              <a:solidFill>
                <a:srgbClr val="011E44"/>
              </a:solidFill>
              <a:latin typeface="Arial"/>
              <a:cs typeface="Arial"/>
            </a:endParaRPr>
          </a:p>
          <a:p>
            <a:endParaRPr lang="en-US" sz="1100">
              <a:solidFill>
                <a:srgbClr val="011E44"/>
              </a:solidFill>
              <a:latin typeface="Arial"/>
              <a:cs typeface="Arial"/>
            </a:endParaRPr>
          </a:p>
          <a:p>
            <a:r>
              <a:rPr lang="en-US" sz="1100" b="1">
                <a:solidFill>
                  <a:srgbClr val="011E44"/>
                </a:solidFill>
                <a:latin typeface="Arial Black"/>
                <a:cs typeface="Arial"/>
              </a:rPr>
              <a:t>Bayport Ship Channel to Barbours Cut</a:t>
            </a:r>
          </a:p>
          <a:p>
            <a:r>
              <a:rPr lang="en-US" sz="1100">
                <a:solidFill>
                  <a:srgbClr val="011E44"/>
                </a:solidFill>
                <a:latin typeface="Arial"/>
                <a:cs typeface="Arial"/>
              </a:rPr>
              <a:t>• Approximately 5 miles in length​</a:t>
            </a:r>
          </a:p>
          <a:p>
            <a:r>
              <a:rPr lang="en-US" sz="1100">
                <a:solidFill>
                  <a:srgbClr val="011E44"/>
                </a:solidFill>
                <a:latin typeface="Arial"/>
                <a:cs typeface="Arial"/>
              </a:rPr>
              <a:t>• Widen Channel to 700 feet​</a:t>
            </a:r>
          </a:p>
          <a:p>
            <a:r>
              <a:rPr lang="en-US" sz="1100">
                <a:solidFill>
                  <a:srgbClr val="011E44"/>
                </a:solidFill>
                <a:latin typeface="Arial"/>
                <a:cs typeface="Arial"/>
              </a:rPr>
              <a:t>• Construct additional marshes​</a:t>
            </a:r>
          </a:p>
          <a:p>
            <a:r>
              <a:rPr lang="en-US" sz="1100">
                <a:solidFill>
                  <a:srgbClr val="011E44"/>
                </a:solidFill>
                <a:latin typeface="Arial"/>
                <a:cs typeface="Arial"/>
              </a:rPr>
              <a:t>• Mitigate for oyster habitat loss​</a:t>
            </a:r>
          </a:p>
          <a:p>
            <a:r>
              <a:rPr lang="en-US" sz="1100">
                <a:solidFill>
                  <a:srgbClr val="011E44"/>
                </a:solidFill>
                <a:latin typeface="Arial"/>
                <a:cs typeface="Arial"/>
              </a:rPr>
              <a:t>• Currently not in the proposed federal plan, so must be built by local interests</a:t>
            </a:r>
          </a:p>
          <a:p>
            <a:endParaRPr lang="en-US" sz="1100">
              <a:solidFill>
                <a:srgbClr val="011E44"/>
              </a:solidFill>
              <a:latin typeface="Arial"/>
              <a:cs typeface="Arial"/>
            </a:endParaRPr>
          </a:p>
        </p:txBody>
      </p:sp>
      <p:grpSp>
        <p:nvGrpSpPr>
          <p:cNvPr id="30" name="Group 29">
            <a:extLst>
              <a:ext uri="{FF2B5EF4-FFF2-40B4-BE49-F238E27FC236}">
                <a16:creationId xmlns:a16="http://schemas.microsoft.com/office/drawing/2014/main" id="{9F1336A6-829D-625F-4577-7B2D37079CF2}"/>
              </a:ext>
            </a:extLst>
          </p:cNvPr>
          <p:cNvGrpSpPr/>
          <p:nvPr/>
        </p:nvGrpSpPr>
        <p:grpSpPr>
          <a:xfrm>
            <a:off x="628553" y="1099079"/>
            <a:ext cx="483789" cy="469812"/>
            <a:chOff x="625319" y="1666639"/>
            <a:chExt cx="483789" cy="469812"/>
          </a:xfrm>
        </p:grpSpPr>
        <p:sp>
          <p:nvSpPr>
            <p:cNvPr id="9" name="Oval 8">
              <a:extLst>
                <a:ext uri="{FF2B5EF4-FFF2-40B4-BE49-F238E27FC236}">
                  <a16:creationId xmlns:a16="http://schemas.microsoft.com/office/drawing/2014/main" id="{8B023BBB-B22C-2843-A7AD-60AD5114F36D}"/>
                </a:ext>
              </a:extLst>
            </p:cNvPr>
            <p:cNvSpPr/>
            <p:nvPr/>
          </p:nvSpPr>
          <p:spPr>
            <a:xfrm>
              <a:off x="639296" y="1666639"/>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17" name="TextBox 16">
              <a:extLst>
                <a:ext uri="{FF2B5EF4-FFF2-40B4-BE49-F238E27FC236}">
                  <a16:creationId xmlns:a16="http://schemas.microsoft.com/office/drawing/2014/main" id="{D6A7352E-40F4-0C47-9816-A04688F1DC15}"/>
                </a:ext>
              </a:extLst>
            </p:cNvPr>
            <p:cNvSpPr txBox="1"/>
            <p:nvPr/>
          </p:nvSpPr>
          <p:spPr>
            <a:xfrm>
              <a:off x="625319" y="1732268"/>
              <a:ext cx="46981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1A</a:t>
              </a:r>
            </a:p>
          </p:txBody>
        </p:sp>
      </p:grpSp>
      <p:grpSp>
        <p:nvGrpSpPr>
          <p:cNvPr id="31" name="Group 30">
            <a:extLst>
              <a:ext uri="{FF2B5EF4-FFF2-40B4-BE49-F238E27FC236}">
                <a16:creationId xmlns:a16="http://schemas.microsoft.com/office/drawing/2014/main" id="{9EADAFE3-66D5-31E5-2C25-F21F860B81D5}"/>
              </a:ext>
            </a:extLst>
          </p:cNvPr>
          <p:cNvGrpSpPr/>
          <p:nvPr/>
        </p:nvGrpSpPr>
        <p:grpSpPr>
          <a:xfrm>
            <a:off x="617572" y="2416818"/>
            <a:ext cx="479972" cy="469812"/>
            <a:chOff x="649763" y="3051337"/>
            <a:chExt cx="479972" cy="469812"/>
          </a:xfrm>
        </p:grpSpPr>
        <p:sp>
          <p:nvSpPr>
            <p:cNvPr id="10" name="Oval 9">
              <a:extLst>
                <a:ext uri="{FF2B5EF4-FFF2-40B4-BE49-F238E27FC236}">
                  <a16:creationId xmlns:a16="http://schemas.microsoft.com/office/drawing/2014/main" id="{0456351C-17C9-424B-B6D3-6AF0CDE1F19C}"/>
                </a:ext>
              </a:extLst>
            </p:cNvPr>
            <p:cNvSpPr/>
            <p:nvPr/>
          </p:nvSpPr>
          <p:spPr>
            <a:xfrm>
              <a:off x="659583" y="3051337"/>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18" name="TextBox 17">
              <a:extLst>
                <a:ext uri="{FF2B5EF4-FFF2-40B4-BE49-F238E27FC236}">
                  <a16:creationId xmlns:a16="http://schemas.microsoft.com/office/drawing/2014/main" id="{DCB93938-A16C-574C-B9F0-6D67D746F6D4}"/>
                </a:ext>
              </a:extLst>
            </p:cNvPr>
            <p:cNvSpPr txBox="1"/>
            <p:nvPr/>
          </p:nvSpPr>
          <p:spPr>
            <a:xfrm>
              <a:off x="649763" y="3128320"/>
              <a:ext cx="47997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1B</a:t>
              </a:r>
            </a:p>
          </p:txBody>
        </p:sp>
      </p:grpSp>
      <p:grpSp>
        <p:nvGrpSpPr>
          <p:cNvPr id="32" name="Group 31">
            <a:extLst>
              <a:ext uri="{FF2B5EF4-FFF2-40B4-BE49-F238E27FC236}">
                <a16:creationId xmlns:a16="http://schemas.microsoft.com/office/drawing/2014/main" id="{B6648842-70BB-1177-5A47-EE27922342AD}"/>
              </a:ext>
            </a:extLst>
          </p:cNvPr>
          <p:cNvGrpSpPr/>
          <p:nvPr/>
        </p:nvGrpSpPr>
        <p:grpSpPr>
          <a:xfrm>
            <a:off x="619754" y="4411966"/>
            <a:ext cx="479972" cy="469812"/>
            <a:chOff x="634597" y="5145424"/>
            <a:chExt cx="479972" cy="469812"/>
          </a:xfrm>
        </p:grpSpPr>
        <p:sp>
          <p:nvSpPr>
            <p:cNvPr id="11" name="Oval 10">
              <a:extLst>
                <a:ext uri="{FF2B5EF4-FFF2-40B4-BE49-F238E27FC236}">
                  <a16:creationId xmlns:a16="http://schemas.microsoft.com/office/drawing/2014/main" id="{C60332BB-C001-4E42-A420-D75DD1878F02}"/>
                </a:ext>
              </a:extLst>
            </p:cNvPr>
            <p:cNvSpPr/>
            <p:nvPr/>
          </p:nvSpPr>
          <p:spPr>
            <a:xfrm>
              <a:off x="639296" y="5145424"/>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19" name="TextBox 18">
              <a:extLst>
                <a:ext uri="{FF2B5EF4-FFF2-40B4-BE49-F238E27FC236}">
                  <a16:creationId xmlns:a16="http://schemas.microsoft.com/office/drawing/2014/main" id="{D85ED5CB-AFF8-A74C-8506-F5FD06AE31F8}"/>
                </a:ext>
              </a:extLst>
            </p:cNvPr>
            <p:cNvSpPr txBox="1"/>
            <p:nvPr/>
          </p:nvSpPr>
          <p:spPr>
            <a:xfrm>
              <a:off x="634597" y="5233043"/>
              <a:ext cx="47997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1C</a:t>
              </a:r>
            </a:p>
          </p:txBody>
        </p:sp>
      </p:grpSp>
      <p:grpSp>
        <p:nvGrpSpPr>
          <p:cNvPr id="29" name="Group 28">
            <a:extLst>
              <a:ext uri="{FF2B5EF4-FFF2-40B4-BE49-F238E27FC236}">
                <a16:creationId xmlns:a16="http://schemas.microsoft.com/office/drawing/2014/main" id="{DFE77BCE-CA18-F2BA-5513-449E4DAC908C}"/>
              </a:ext>
            </a:extLst>
          </p:cNvPr>
          <p:cNvGrpSpPr/>
          <p:nvPr/>
        </p:nvGrpSpPr>
        <p:grpSpPr>
          <a:xfrm>
            <a:off x="3932173" y="1109471"/>
            <a:ext cx="473802" cy="469812"/>
            <a:chOff x="3793478" y="1663701"/>
            <a:chExt cx="473802" cy="469812"/>
          </a:xfrm>
        </p:grpSpPr>
        <p:sp>
          <p:nvSpPr>
            <p:cNvPr id="12" name="Oval 11">
              <a:extLst>
                <a:ext uri="{FF2B5EF4-FFF2-40B4-BE49-F238E27FC236}">
                  <a16:creationId xmlns:a16="http://schemas.microsoft.com/office/drawing/2014/main" id="{1B6E62F0-6EF4-444A-8321-8F359EB39690}"/>
                </a:ext>
              </a:extLst>
            </p:cNvPr>
            <p:cNvSpPr/>
            <p:nvPr/>
          </p:nvSpPr>
          <p:spPr>
            <a:xfrm>
              <a:off x="3793478" y="1663701"/>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20" name="TextBox 19">
              <a:extLst>
                <a:ext uri="{FF2B5EF4-FFF2-40B4-BE49-F238E27FC236}">
                  <a16:creationId xmlns:a16="http://schemas.microsoft.com/office/drawing/2014/main" id="{20D9200D-9B64-CB4A-8CE5-2D34F40FECB5}"/>
                </a:ext>
              </a:extLst>
            </p:cNvPr>
            <p:cNvSpPr txBox="1"/>
            <p:nvPr/>
          </p:nvSpPr>
          <p:spPr>
            <a:xfrm>
              <a:off x="3797468" y="1745304"/>
              <a:ext cx="46981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2</a:t>
              </a:r>
            </a:p>
          </p:txBody>
        </p:sp>
      </p:grpSp>
      <p:grpSp>
        <p:nvGrpSpPr>
          <p:cNvPr id="61" name="Group 60">
            <a:extLst>
              <a:ext uri="{FF2B5EF4-FFF2-40B4-BE49-F238E27FC236}">
                <a16:creationId xmlns:a16="http://schemas.microsoft.com/office/drawing/2014/main" id="{D640D845-2AA2-A4F1-7AC9-3B4CE79A0B80}"/>
              </a:ext>
            </a:extLst>
          </p:cNvPr>
          <p:cNvGrpSpPr/>
          <p:nvPr/>
        </p:nvGrpSpPr>
        <p:grpSpPr>
          <a:xfrm>
            <a:off x="3936163" y="2576889"/>
            <a:ext cx="469812" cy="469812"/>
            <a:chOff x="3830935" y="3103237"/>
            <a:chExt cx="469812" cy="469812"/>
          </a:xfrm>
        </p:grpSpPr>
        <p:sp>
          <p:nvSpPr>
            <p:cNvPr id="13" name="Oval 12">
              <a:extLst>
                <a:ext uri="{FF2B5EF4-FFF2-40B4-BE49-F238E27FC236}">
                  <a16:creationId xmlns:a16="http://schemas.microsoft.com/office/drawing/2014/main" id="{5D25EF68-FF19-554D-AFC7-F8236E8EC40F}"/>
                </a:ext>
              </a:extLst>
            </p:cNvPr>
            <p:cNvSpPr/>
            <p:nvPr/>
          </p:nvSpPr>
          <p:spPr>
            <a:xfrm>
              <a:off x="3830935" y="3103237"/>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21" name="TextBox 20">
              <a:extLst>
                <a:ext uri="{FF2B5EF4-FFF2-40B4-BE49-F238E27FC236}">
                  <a16:creationId xmlns:a16="http://schemas.microsoft.com/office/drawing/2014/main" id="{BD1D10E0-DD09-9D49-99AF-D87F8DC5E62C}"/>
                </a:ext>
              </a:extLst>
            </p:cNvPr>
            <p:cNvSpPr txBox="1"/>
            <p:nvPr/>
          </p:nvSpPr>
          <p:spPr>
            <a:xfrm>
              <a:off x="3830935" y="3191682"/>
              <a:ext cx="46981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3</a:t>
              </a:r>
            </a:p>
          </p:txBody>
        </p:sp>
      </p:grpSp>
      <p:grpSp>
        <p:nvGrpSpPr>
          <p:cNvPr id="59" name="Group 58">
            <a:extLst>
              <a:ext uri="{FF2B5EF4-FFF2-40B4-BE49-F238E27FC236}">
                <a16:creationId xmlns:a16="http://schemas.microsoft.com/office/drawing/2014/main" id="{614D8CC9-EF13-76D6-C884-EF8D85C6B8BD}"/>
              </a:ext>
            </a:extLst>
          </p:cNvPr>
          <p:cNvGrpSpPr/>
          <p:nvPr/>
        </p:nvGrpSpPr>
        <p:grpSpPr>
          <a:xfrm>
            <a:off x="3926747" y="3738197"/>
            <a:ext cx="469812" cy="469812"/>
            <a:chOff x="3830935" y="4167902"/>
            <a:chExt cx="469812" cy="469812"/>
          </a:xfrm>
        </p:grpSpPr>
        <p:sp>
          <p:nvSpPr>
            <p:cNvPr id="14" name="Oval 13">
              <a:extLst>
                <a:ext uri="{FF2B5EF4-FFF2-40B4-BE49-F238E27FC236}">
                  <a16:creationId xmlns:a16="http://schemas.microsoft.com/office/drawing/2014/main" id="{C4BB5258-8F6A-2E4B-B7BA-B48F4AAF743A}"/>
                </a:ext>
              </a:extLst>
            </p:cNvPr>
            <p:cNvSpPr/>
            <p:nvPr/>
          </p:nvSpPr>
          <p:spPr>
            <a:xfrm>
              <a:off x="3830935" y="4167902"/>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22" name="TextBox 21">
              <a:extLst>
                <a:ext uri="{FF2B5EF4-FFF2-40B4-BE49-F238E27FC236}">
                  <a16:creationId xmlns:a16="http://schemas.microsoft.com/office/drawing/2014/main" id="{956ECC66-DBE4-E544-8D61-4082F2D71459}"/>
                </a:ext>
              </a:extLst>
            </p:cNvPr>
            <p:cNvSpPr txBox="1"/>
            <p:nvPr/>
          </p:nvSpPr>
          <p:spPr>
            <a:xfrm>
              <a:off x="3830935" y="4244724"/>
              <a:ext cx="46981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4</a:t>
              </a:r>
            </a:p>
          </p:txBody>
        </p:sp>
      </p:grpSp>
      <p:grpSp>
        <p:nvGrpSpPr>
          <p:cNvPr id="58" name="Group 57">
            <a:extLst>
              <a:ext uri="{FF2B5EF4-FFF2-40B4-BE49-F238E27FC236}">
                <a16:creationId xmlns:a16="http://schemas.microsoft.com/office/drawing/2014/main" id="{F11BA6E3-1680-1A71-DA7A-336A4D21F31D}"/>
              </a:ext>
            </a:extLst>
          </p:cNvPr>
          <p:cNvGrpSpPr/>
          <p:nvPr/>
        </p:nvGrpSpPr>
        <p:grpSpPr>
          <a:xfrm>
            <a:off x="3932173" y="5031790"/>
            <a:ext cx="474220" cy="469812"/>
            <a:chOff x="3830935" y="5462418"/>
            <a:chExt cx="474220" cy="469812"/>
          </a:xfrm>
        </p:grpSpPr>
        <p:sp>
          <p:nvSpPr>
            <p:cNvPr id="15" name="Oval 14">
              <a:extLst>
                <a:ext uri="{FF2B5EF4-FFF2-40B4-BE49-F238E27FC236}">
                  <a16:creationId xmlns:a16="http://schemas.microsoft.com/office/drawing/2014/main" id="{3E831B74-A195-6143-AF19-EEC513542272}"/>
                </a:ext>
              </a:extLst>
            </p:cNvPr>
            <p:cNvSpPr/>
            <p:nvPr/>
          </p:nvSpPr>
          <p:spPr>
            <a:xfrm>
              <a:off x="3830935" y="5462418"/>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23" name="TextBox 22">
              <a:extLst>
                <a:ext uri="{FF2B5EF4-FFF2-40B4-BE49-F238E27FC236}">
                  <a16:creationId xmlns:a16="http://schemas.microsoft.com/office/drawing/2014/main" id="{9874DB7A-010C-944C-A505-0BA2730F8559}"/>
                </a:ext>
              </a:extLst>
            </p:cNvPr>
            <p:cNvSpPr txBox="1"/>
            <p:nvPr/>
          </p:nvSpPr>
          <p:spPr>
            <a:xfrm>
              <a:off x="3835343" y="5548082"/>
              <a:ext cx="46981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5</a:t>
              </a:r>
            </a:p>
          </p:txBody>
        </p:sp>
      </p:grpSp>
      <p:grpSp>
        <p:nvGrpSpPr>
          <p:cNvPr id="42" name="Group 41">
            <a:extLst>
              <a:ext uri="{FF2B5EF4-FFF2-40B4-BE49-F238E27FC236}">
                <a16:creationId xmlns:a16="http://schemas.microsoft.com/office/drawing/2014/main" id="{D6815DB1-E64D-8882-5B25-7BFF16C7C617}"/>
              </a:ext>
            </a:extLst>
          </p:cNvPr>
          <p:cNvGrpSpPr/>
          <p:nvPr/>
        </p:nvGrpSpPr>
        <p:grpSpPr>
          <a:xfrm>
            <a:off x="3938812" y="5725648"/>
            <a:ext cx="475685" cy="469812"/>
            <a:chOff x="3830935" y="6040489"/>
            <a:chExt cx="475685" cy="469812"/>
          </a:xfrm>
        </p:grpSpPr>
        <p:sp>
          <p:nvSpPr>
            <p:cNvPr id="16" name="Oval 15">
              <a:extLst>
                <a:ext uri="{FF2B5EF4-FFF2-40B4-BE49-F238E27FC236}">
                  <a16:creationId xmlns:a16="http://schemas.microsoft.com/office/drawing/2014/main" id="{98E13281-AAA0-C540-868F-AA2769D4504B}"/>
                </a:ext>
              </a:extLst>
            </p:cNvPr>
            <p:cNvSpPr/>
            <p:nvPr/>
          </p:nvSpPr>
          <p:spPr>
            <a:xfrm>
              <a:off x="3830935" y="6040489"/>
              <a:ext cx="469812" cy="46981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24" name="TextBox 23">
              <a:extLst>
                <a:ext uri="{FF2B5EF4-FFF2-40B4-BE49-F238E27FC236}">
                  <a16:creationId xmlns:a16="http://schemas.microsoft.com/office/drawing/2014/main" id="{EF297921-4395-BB4F-8A82-6C96C35B77F9}"/>
                </a:ext>
              </a:extLst>
            </p:cNvPr>
            <p:cNvSpPr txBox="1"/>
            <p:nvPr/>
          </p:nvSpPr>
          <p:spPr>
            <a:xfrm>
              <a:off x="3836808" y="6125308"/>
              <a:ext cx="469812" cy="307777"/>
            </a:xfrm>
            <a:prstGeom prst="rect">
              <a:avLst/>
            </a:prstGeom>
            <a:noFill/>
          </p:spPr>
          <p:txBody>
            <a:bodyPr wrap="square" lIns="91440" tIns="45720" rIns="91440" bIns="45720" rtlCol="0" anchor="t">
              <a:spAutoFit/>
            </a:bodyPr>
            <a:lstStyle/>
            <a:p>
              <a:pPr algn="ctr"/>
              <a:r>
                <a:rPr lang="en-US" sz="1400" b="1">
                  <a:solidFill>
                    <a:schemeClr val="bg1"/>
                  </a:solidFill>
                  <a:latin typeface="Arial Black"/>
                </a:rPr>
                <a:t>6</a:t>
              </a:r>
            </a:p>
          </p:txBody>
        </p:sp>
      </p:grpSp>
      <p:sp>
        <p:nvSpPr>
          <p:cNvPr id="38" name="Rectangle 37">
            <a:extLst>
              <a:ext uri="{FF2B5EF4-FFF2-40B4-BE49-F238E27FC236}">
                <a16:creationId xmlns:a16="http://schemas.microsoft.com/office/drawing/2014/main" id="{53161350-1C2A-F249-B949-799850C3E770}"/>
              </a:ext>
            </a:extLst>
          </p:cNvPr>
          <p:cNvSpPr/>
          <p:nvPr/>
        </p:nvSpPr>
        <p:spPr>
          <a:xfrm>
            <a:off x="11258050" y="5784729"/>
            <a:ext cx="865469" cy="108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36" name="Oval 35">
            <a:extLst>
              <a:ext uri="{FF2B5EF4-FFF2-40B4-BE49-F238E27FC236}">
                <a16:creationId xmlns:a16="http://schemas.microsoft.com/office/drawing/2014/main" id="{27F70A92-46EB-364A-86DF-D347367FF8E1}"/>
              </a:ext>
            </a:extLst>
          </p:cNvPr>
          <p:cNvSpPr/>
          <p:nvPr/>
        </p:nvSpPr>
        <p:spPr>
          <a:xfrm>
            <a:off x="8056980" y="5807884"/>
            <a:ext cx="131973" cy="131973"/>
          </a:xfrm>
          <a:prstGeom prst="ellipse">
            <a:avLst/>
          </a:prstGeom>
          <a:solidFill>
            <a:srgbClr val="008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sp>
        <p:nvSpPr>
          <p:cNvPr id="34" name="TextBox 33">
            <a:extLst>
              <a:ext uri="{FF2B5EF4-FFF2-40B4-BE49-F238E27FC236}">
                <a16:creationId xmlns:a16="http://schemas.microsoft.com/office/drawing/2014/main" id="{CE990FFD-870A-6947-9666-DC6BB0739A0C}"/>
              </a:ext>
            </a:extLst>
          </p:cNvPr>
          <p:cNvSpPr txBox="1"/>
          <p:nvPr/>
        </p:nvSpPr>
        <p:spPr>
          <a:xfrm>
            <a:off x="8169747" y="5765043"/>
            <a:ext cx="2313351" cy="215444"/>
          </a:xfrm>
          <a:prstGeom prst="rect">
            <a:avLst/>
          </a:prstGeom>
          <a:noFill/>
        </p:spPr>
        <p:txBody>
          <a:bodyPr wrap="square" lIns="91440" tIns="45720" rIns="91440" bIns="45720" rtlCol="0" anchor="t">
            <a:spAutoFit/>
          </a:bodyPr>
          <a:lstStyle/>
          <a:p>
            <a:r>
              <a:rPr lang="en-US" sz="800" i="1">
                <a:solidFill>
                  <a:srgbClr val="011E44"/>
                </a:solidFill>
                <a:latin typeface="Arial"/>
                <a:cs typeface="Arial"/>
              </a:rPr>
              <a:t>No work planned in these areas</a:t>
            </a:r>
          </a:p>
        </p:txBody>
      </p:sp>
      <p:sp>
        <p:nvSpPr>
          <p:cNvPr id="35" name="Oval 34">
            <a:extLst>
              <a:ext uri="{FF2B5EF4-FFF2-40B4-BE49-F238E27FC236}">
                <a16:creationId xmlns:a16="http://schemas.microsoft.com/office/drawing/2014/main" id="{B9D0DD06-451A-794B-A53F-8E7423C43089}"/>
              </a:ext>
            </a:extLst>
          </p:cNvPr>
          <p:cNvSpPr/>
          <p:nvPr/>
        </p:nvSpPr>
        <p:spPr>
          <a:xfrm>
            <a:off x="7472163" y="5798689"/>
            <a:ext cx="140236" cy="158815"/>
          </a:xfrm>
          <a:prstGeom prst="ellipse">
            <a:avLst/>
          </a:prstGeom>
          <a:solidFill>
            <a:srgbClr val="008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Black" panose="020B0604020202020204" pitchFamily="34" charset="0"/>
            </a:endParaRPr>
          </a:p>
        </p:txBody>
      </p:sp>
      <p:cxnSp>
        <p:nvCxnSpPr>
          <p:cNvPr id="33" name="Straight Connector 32">
            <a:extLst>
              <a:ext uri="{FF2B5EF4-FFF2-40B4-BE49-F238E27FC236}">
                <a16:creationId xmlns:a16="http://schemas.microsoft.com/office/drawing/2014/main" id="{9E41917F-0B75-4140-B993-FD74B9D55502}"/>
              </a:ext>
            </a:extLst>
          </p:cNvPr>
          <p:cNvCxnSpPr>
            <a:cxnSpLocks/>
          </p:cNvCxnSpPr>
          <p:nvPr/>
        </p:nvCxnSpPr>
        <p:spPr>
          <a:xfrm flipV="1">
            <a:off x="7543444" y="5873872"/>
            <a:ext cx="546315" cy="1335"/>
          </a:xfrm>
          <a:prstGeom prst="line">
            <a:avLst/>
          </a:prstGeom>
          <a:ln w="53975">
            <a:solidFill>
              <a:srgbClr val="0082AD"/>
            </a:solidFill>
          </a:ln>
        </p:spPr>
        <p:style>
          <a:lnRef idx="1">
            <a:schemeClr val="dk1"/>
          </a:lnRef>
          <a:fillRef idx="0">
            <a:schemeClr val="dk1"/>
          </a:fillRef>
          <a:effectRef idx="0">
            <a:schemeClr val="dk1"/>
          </a:effectRef>
          <a:fontRef idx="minor">
            <a:schemeClr val="tx1"/>
          </a:fontRef>
        </p:style>
      </p:cxnSp>
      <p:pic>
        <p:nvPicPr>
          <p:cNvPr id="27" name="Picture 28">
            <a:extLst>
              <a:ext uri="{FF2B5EF4-FFF2-40B4-BE49-F238E27FC236}">
                <a16:creationId xmlns:a16="http://schemas.microsoft.com/office/drawing/2014/main" id="{B97E8CD2-F968-380E-A58B-C93B322EC8F8}"/>
              </a:ext>
            </a:extLst>
          </p:cNvPr>
          <p:cNvPicPr>
            <a:picLocks noChangeAspect="1"/>
          </p:cNvPicPr>
          <p:nvPr/>
        </p:nvPicPr>
        <p:blipFill rotWithShape="1">
          <a:blip r:embed="rId4"/>
          <a:srcRect l="733" r="1232" b="-168"/>
          <a:stretch/>
        </p:blipFill>
        <p:spPr>
          <a:xfrm>
            <a:off x="7543444" y="1"/>
            <a:ext cx="4658376" cy="5685809"/>
          </a:xfrm>
          <a:prstGeom prst="rect">
            <a:avLst/>
          </a:prstGeom>
        </p:spPr>
      </p:pic>
      <p:grpSp>
        <p:nvGrpSpPr>
          <p:cNvPr id="77" name="Group 76">
            <a:extLst>
              <a:ext uri="{FF2B5EF4-FFF2-40B4-BE49-F238E27FC236}">
                <a16:creationId xmlns:a16="http://schemas.microsoft.com/office/drawing/2014/main" id="{3CFB972C-1FD4-475D-30D3-8F1D5528581E}"/>
              </a:ext>
            </a:extLst>
          </p:cNvPr>
          <p:cNvGrpSpPr/>
          <p:nvPr/>
        </p:nvGrpSpPr>
        <p:grpSpPr>
          <a:xfrm>
            <a:off x="8685020" y="878416"/>
            <a:ext cx="467810" cy="339832"/>
            <a:chOff x="8685020" y="878416"/>
            <a:chExt cx="467810" cy="339832"/>
          </a:xfrm>
        </p:grpSpPr>
        <p:sp>
          <p:nvSpPr>
            <p:cNvPr id="43" name="Oval 42">
              <a:extLst>
                <a:ext uri="{FF2B5EF4-FFF2-40B4-BE49-F238E27FC236}">
                  <a16:creationId xmlns:a16="http://schemas.microsoft.com/office/drawing/2014/main" id="{73FDFEF2-42FC-C70E-BBAF-BB05FFFD1249}"/>
                </a:ext>
              </a:extLst>
            </p:cNvPr>
            <p:cNvSpPr/>
            <p:nvPr/>
          </p:nvSpPr>
          <p:spPr>
            <a:xfrm>
              <a:off x="8745267" y="878416"/>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50" name="TextBox 49">
              <a:extLst>
                <a:ext uri="{FF2B5EF4-FFF2-40B4-BE49-F238E27FC236}">
                  <a16:creationId xmlns:a16="http://schemas.microsoft.com/office/drawing/2014/main" id="{05279113-2EC5-1014-891F-46387F4F2818}"/>
                </a:ext>
              </a:extLst>
            </p:cNvPr>
            <p:cNvSpPr txBox="1"/>
            <p:nvPr/>
          </p:nvSpPr>
          <p:spPr>
            <a:xfrm>
              <a:off x="8685020" y="909817"/>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4</a:t>
              </a:r>
              <a:endParaRPr lang="en-US" sz="1000">
                <a:solidFill>
                  <a:schemeClr val="bg1"/>
                </a:solidFill>
                <a:latin typeface="Arial Black"/>
              </a:endParaRPr>
            </a:p>
          </p:txBody>
        </p:sp>
      </p:grpSp>
      <p:grpSp>
        <p:nvGrpSpPr>
          <p:cNvPr id="78" name="Group 77">
            <a:extLst>
              <a:ext uri="{FF2B5EF4-FFF2-40B4-BE49-F238E27FC236}">
                <a16:creationId xmlns:a16="http://schemas.microsoft.com/office/drawing/2014/main" id="{465C657A-C811-558C-A84A-3DDDC3FD8203}"/>
              </a:ext>
            </a:extLst>
          </p:cNvPr>
          <p:cNvGrpSpPr/>
          <p:nvPr/>
        </p:nvGrpSpPr>
        <p:grpSpPr>
          <a:xfrm>
            <a:off x="7851218" y="953727"/>
            <a:ext cx="467810" cy="339832"/>
            <a:chOff x="7851218" y="953727"/>
            <a:chExt cx="467810" cy="339832"/>
          </a:xfrm>
        </p:grpSpPr>
        <p:sp>
          <p:nvSpPr>
            <p:cNvPr id="44" name="Oval 43">
              <a:extLst>
                <a:ext uri="{FF2B5EF4-FFF2-40B4-BE49-F238E27FC236}">
                  <a16:creationId xmlns:a16="http://schemas.microsoft.com/office/drawing/2014/main" id="{8DA0F6C8-2290-D8C7-0E13-96D333B9BC6C}"/>
                </a:ext>
              </a:extLst>
            </p:cNvPr>
            <p:cNvSpPr/>
            <p:nvPr/>
          </p:nvSpPr>
          <p:spPr>
            <a:xfrm>
              <a:off x="7905653" y="953727"/>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51" name="TextBox 50">
              <a:extLst>
                <a:ext uri="{FF2B5EF4-FFF2-40B4-BE49-F238E27FC236}">
                  <a16:creationId xmlns:a16="http://schemas.microsoft.com/office/drawing/2014/main" id="{937FAD26-15AA-F3D5-3384-1D98353AB412}"/>
                </a:ext>
              </a:extLst>
            </p:cNvPr>
            <p:cNvSpPr txBox="1"/>
            <p:nvPr/>
          </p:nvSpPr>
          <p:spPr>
            <a:xfrm>
              <a:off x="7851218" y="988776"/>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5</a:t>
              </a:r>
              <a:endParaRPr lang="en-US" sz="1000">
                <a:solidFill>
                  <a:schemeClr val="bg1"/>
                </a:solidFill>
                <a:latin typeface="Arial Black"/>
              </a:endParaRPr>
            </a:p>
          </p:txBody>
        </p:sp>
      </p:grpSp>
      <p:sp>
        <p:nvSpPr>
          <p:cNvPr id="54" name="Rectangle 53">
            <a:extLst>
              <a:ext uri="{FF2B5EF4-FFF2-40B4-BE49-F238E27FC236}">
                <a16:creationId xmlns:a16="http://schemas.microsoft.com/office/drawing/2014/main" id="{DB971ABD-CE3C-A7E6-54C8-842AD924C18B}"/>
              </a:ext>
            </a:extLst>
          </p:cNvPr>
          <p:cNvSpPr/>
          <p:nvPr/>
        </p:nvSpPr>
        <p:spPr>
          <a:xfrm>
            <a:off x="9210629" y="1604722"/>
            <a:ext cx="2946022" cy="3620557"/>
          </a:xfrm>
          <a:prstGeom prst="rect">
            <a:avLst/>
          </a:prstGeom>
          <a:noFill/>
          <a:ln w="28575">
            <a:solidFill>
              <a:srgbClr val="031E4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55" name="Rectangle 54">
            <a:extLst>
              <a:ext uri="{FF2B5EF4-FFF2-40B4-BE49-F238E27FC236}">
                <a16:creationId xmlns:a16="http://schemas.microsoft.com/office/drawing/2014/main" id="{A173A638-81FE-8E0B-43D3-05F2B30C8B92}"/>
              </a:ext>
            </a:extLst>
          </p:cNvPr>
          <p:cNvSpPr/>
          <p:nvPr/>
        </p:nvSpPr>
        <p:spPr>
          <a:xfrm>
            <a:off x="7543444" y="329422"/>
            <a:ext cx="2883388" cy="1274011"/>
          </a:xfrm>
          <a:prstGeom prst="rect">
            <a:avLst/>
          </a:prstGeom>
          <a:noFill/>
          <a:ln w="28575">
            <a:solidFill>
              <a:srgbClr val="031E4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56" name="TextBox 55">
            <a:extLst>
              <a:ext uri="{FF2B5EF4-FFF2-40B4-BE49-F238E27FC236}">
                <a16:creationId xmlns:a16="http://schemas.microsoft.com/office/drawing/2014/main" id="{2A4DAAA1-2077-E6CA-6263-FD1CEF100409}"/>
              </a:ext>
            </a:extLst>
          </p:cNvPr>
          <p:cNvSpPr txBox="1"/>
          <p:nvPr/>
        </p:nvSpPr>
        <p:spPr>
          <a:xfrm>
            <a:off x="7317450" y="1572587"/>
            <a:ext cx="1045692" cy="338554"/>
          </a:xfrm>
          <a:prstGeom prst="rect">
            <a:avLst/>
          </a:prstGeom>
          <a:noFill/>
        </p:spPr>
        <p:txBody>
          <a:bodyPr wrap="none" lIns="91440" tIns="45720" rIns="91440" bIns="45720" rtlCol="0" anchor="t">
            <a:spAutoFit/>
          </a:bodyPr>
          <a:lstStyle/>
          <a:p>
            <a:r>
              <a:rPr lang="en-US" sz="1600" b="1">
                <a:solidFill>
                  <a:srgbClr val="031E45"/>
                </a:solidFill>
                <a:latin typeface="Arial Black"/>
              </a:rPr>
              <a:t>USACE</a:t>
            </a:r>
          </a:p>
        </p:txBody>
      </p:sp>
      <p:sp>
        <p:nvSpPr>
          <p:cNvPr id="57" name="TextBox 56">
            <a:extLst>
              <a:ext uri="{FF2B5EF4-FFF2-40B4-BE49-F238E27FC236}">
                <a16:creationId xmlns:a16="http://schemas.microsoft.com/office/drawing/2014/main" id="{AC2AB54F-F047-4F3B-FA44-C60AA6D1B851}"/>
              </a:ext>
            </a:extLst>
          </p:cNvPr>
          <p:cNvSpPr txBox="1"/>
          <p:nvPr/>
        </p:nvSpPr>
        <p:spPr>
          <a:xfrm>
            <a:off x="8995348" y="5178761"/>
            <a:ext cx="2186554" cy="338554"/>
          </a:xfrm>
          <a:prstGeom prst="rect">
            <a:avLst/>
          </a:prstGeom>
          <a:noFill/>
        </p:spPr>
        <p:txBody>
          <a:bodyPr wrap="none" lIns="91440" tIns="45720" rIns="91440" bIns="45720" rtlCol="0" anchor="t">
            <a:spAutoFit/>
          </a:bodyPr>
          <a:lstStyle/>
          <a:p>
            <a:r>
              <a:rPr lang="en-US" sz="1600" b="1">
                <a:solidFill>
                  <a:srgbClr val="031E45"/>
                </a:solidFill>
                <a:latin typeface="Arial Black"/>
              </a:rPr>
              <a:t>PORT HOUSTON</a:t>
            </a:r>
          </a:p>
        </p:txBody>
      </p:sp>
      <p:sp>
        <p:nvSpPr>
          <p:cNvPr id="53" name="TextBox 52">
            <a:extLst>
              <a:ext uri="{FF2B5EF4-FFF2-40B4-BE49-F238E27FC236}">
                <a16:creationId xmlns:a16="http://schemas.microsoft.com/office/drawing/2014/main" id="{D739F0A8-04CA-1670-2931-2B41521E9831}"/>
              </a:ext>
            </a:extLst>
          </p:cNvPr>
          <p:cNvSpPr txBox="1"/>
          <p:nvPr/>
        </p:nvSpPr>
        <p:spPr>
          <a:xfrm>
            <a:off x="9381586" y="1608835"/>
            <a:ext cx="1374825" cy="246221"/>
          </a:xfrm>
          <a:prstGeom prst="rect">
            <a:avLst/>
          </a:prstGeom>
          <a:noFill/>
        </p:spPr>
        <p:txBody>
          <a:bodyPr wrap="square" lIns="91440" tIns="45720" rIns="91440" bIns="45720" anchor="t">
            <a:spAutoFit/>
          </a:bodyPr>
          <a:lstStyle/>
          <a:p>
            <a:r>
              <a:rPr lang="en-US" sz="1000" b="1">
                <a:solidFill>
                  <a:srgbClr val="C1862A"/>
                </a:solidFill>
                <a:latin typeface="Arial Black"/>
              </a:rPr>
              <a:t>Barbours Cut</a:t>
            </a:r>
          </a:p>
        </p:txBody>
      </p:sp>
      <p:sp>
        <p:nvSpPr>
          <p:cNvPr id="60" name="TextBox 59">
            <a:extLst>
              <a:ext uri="{FF2B5EF4-FFF2-40B4-BE49-F238E27FC236}">
                <a16:creationId xmlns:a16="http://schemas.microsoft.com/office/drawing/2014/main" id="{D719D9A4-56FE-F993-3F6C-5C437C6AB1AF}"/>
              </a:ext>
            </a:extLst>
          </p:cNvPr>
          <p:cNvSpPr txBox="1"/>
          <p:nvPr/>
        </p:nvSpPr>
        <p:spPr>
          <a:xfrm>
            <a:off x="9835718" y="2321944"/>
            <a:ext cx="1014127" cy="246221"/>
          </a:xfrm>
          <a:prstGeom prst="rect">
            <a:avLst/>
          </a:prstGeom>
          <a:noFill/>
        </p:spPr>
        <p:txBody>
          <a:bodyPr wrap="square" lIns="91440" tIns="45720" rIns="91440" bIns="45720" anchor="t">
            <a:spAutoFit/>
          </a:bodyPr>
          <a:lstStyle/>
          <a:p>
            <a:r>
              <a:rPr lang="en-US" sz="1000" b="1">
                <a:solidFill>
                  <a:srgbClr val="C1862A"/>
                </a:solidFill>
                <a:latin typeface="Arial Black"/>
              </a:rPr>
              <a:t>Bayport</a:t>
            </a:r>
          </a:p>
        </p:txBody>
      </p:sp>
      <p:sp>
        <p:nvSpPr>
          <p:cNvPr id="28" name="TextBox 27">
            <a:extLst>
              <a:ext uri="{FF2B5EF4-FFF2-40B4-BE49-F238E27FC236}">
                <a16:creationId xmlns:a16="http://schemas.microsoft.com/office/drawing/2014/main" id="{0CA10B01-F036-2C4D-ADD2-23C797B45642}"/>
              </a:ext>
            </a:extLst>
          </p:cNvPr>
          <p:cNvSpPr txBox="1"/>
          <p:nvPr/>
        </p:nvSpPr>
        <p:spPr>
          <a:xfrm>
            <a:off x="783188" y="190617"/>
            <a:ext cx="5809109" cy="861774"/>
          </a:xfrm>
          <a:prstGeom prst="rect">
            <a:avLst/>
          </a:prstGeom>
          <a:noFill/>
        </p:spPr>
        <p:txBody>
          <a:bodyPr wrap="square" lIns="91440" tIns="45720" rIns="91440" bIns="45720" rtlCol="0" anchor="t">
            <a:spAutoFit/>
          </a:bodyPr>
          <a:lstStyle/>
          <a:p>
            <a:pPr>
              <a:defRPr/>
            </a:pPr>
            <a:r>
              <a:rPr lang="en-US" sz="4000">
                <a:solidFill>
                  <a:srgbClr val="011E44"/>
                </a:solidFill>
                <a:latin typeface="Arial"/>
                <a:cs typeface="Arial"/>
              </a:rPr>
              <a:t>PROJECT 11</a:t>
            </a:r>
            <a:endParaRPr kumimoji="0" lang="en-US" sz="4000" b="0" i="0" u="none" strike="noStrike" kern="1200" cap="none" spc="0" normalizeH="0" baseline="0" noProof="0">
              <a:ln>
                <a:noFill/>
              </a:ln>
              <a:solidFill>
                <a:srgbClr val="011E44"/>
              </a:solidFill>
              <a:effectLst/>
              <a:uLnTx/>
              <a:uFillTx/>
              <a:latin typeface="Arial" panose="020B0604020202020204" pitchFamily="34" charset="0"/>
              <a:ea typeface="+mn-ea"/>
              <a:cs typeface="+mn-cs"/>
            </a:endParaRPr>
          </a:p>
          <a:p>
            <a:pPr>
              <a:defRPr/>
            </a:pPr>
            <a:r>
              <a:rPr lang="en-US" sz="1000" b="1" spc="200">
                <a:solidFill>
                  <a:srgbClr val="C1862A"/>
                </a:solidFill>
                <a:latin typeface="Arial Black"/>
                <a:cs typeface="Arial"/>
              </a:rPr>
              <a:t>HOUSTON SHIP CHANNEL EXPANSION</a:t>
            </a:r>
            <a:endParaRPr lang="en-US" sz="1000" b="1" u="none" strike="noStrike" kern="1200" cap="none" spc="200" normalizeH="0" baseline="0" noProof="0">
              <a:ln>
                <a:noFill/>
              </a:ln>
              <a:solidFill>
                <a:srgbClr val="000000"/>
              </a:solidFill>
              <a:effectLst/>
              <a:uLnTx/>
              <a:uFillTx/>
              <a:latin typeface="Arial Black"/>
              <a:cs typeface="Arial Black" panose="020B0604020202020204" pitchFamily="34" charset="0"/>
            </a:endParaRPr>
          </a:p>
        </p:txBody>
      </p:sp>
      <p:pic>
        <p:nvPicPr>
          <p:cNvPr id="5" name="Picture 7" descr="NoSig Red dark bg large.png">
            <a:extLst>
              <a:ext uri="{FF2B5EF4-FFF2-40B4-BE49-F238E27FC236}">
                <a16:creationId xmlns:a16="http://schemas.microsoft.com/office/drawing/2014/main" id="{D8AED72B-72E4-9AFD-CA54-73BF0059BE32}"/>
              </a:ext>
            </a:extLst>
          </p:cNvPr>
          <p:cNvPicPr>
            <a:picLocks noChangeAspect="1"/>
          </p:cNvPicPr>
          <p:nvPr/>
        </p:nvPicPr>
        <p:blipFill>
          <a:blip r:embed="rId5"/>
          <a:stretch>
            <a:fillRect/>
          </a:stretch>
        </p:blipFill>
        <p:spPr>
          <a:xfrm>
            <a:off x="10292747" y="5975799"/>
            <a:ext cx="634932" cy="439194"/>
          </a:xfrm>
          <a:prstGeom prst="rect">
            <a:avLst/>
          </a:prstGeom>
        </p:spPr>
      </p:pic>
      <p:sp>
        <p:nvSpPr>
          <p:cNvPr id="69" name="TextBox 68">
            <a:extLst>
              <a:ext uri="{FF2B5EF4-FFF2-40B4-BE49-F238E27FC236}">
                <a16:creationId xmlns:a16="http://schemas.microsoft.com/office/drawing/2014/main" id="{7129EDB3-CD2D-486F-8E0C-09D78C5EBB61}"/>
              </a:ext>
            </a:extLst>
          </p:cNvPr>
          <p:cNvSpPr txBox="1"/>
          <p:nvPr/>
        </p:nvSpPr>
        <p:spPr>
          <a:xfrm>
            <a:off x="10684858" y="3067480"/>
            <a:ext cx="716446" cy="276999"/>
          </a:xfrm>
          <a:prstGeom prst="rect">
            <a:avLst/>
          </a:prstGeom>
          <a:solidFill>
            <a:schemeClr val="tx2">
              <a:lumMod val="50000"/>
            </a:schemeClr>
          </a:solidFill>
        </p:spPr>
        <p:txBody>
          <a:bodyPr wrap="square" lIns="91440" tIns="45720" rIns="91440" bIns="45720" rtlCol="0" anchor="t">
            <a:spAutoFit/>
          </a:bodyPr>
          <a:lstStyle/>
          <a:p>
            <a:r>
              <a:rPr lang="en-US" sz="1200" b="1">
                <a:solidFill>
                  <a:schemeClr val="bg1"/>
                </a:solidFill>
              </a:rPr>
              <a:t>Q3 2024</a:t>
            </a:r>
          </a:p>
        </p:txBody>
      </p:sp>
      <p:sp>
        <p:nvSpPr>
          <p:cNvPr id="68" name="TextBox 67">
            <a:extLst>
              <a:ext uri="{FF2B5EF4-FFF2-40B4-BE49-F238E27FC236}">
                <a16:creationId xmlns:a16="http://schemas.microsoft.com/office/drawing/2014/main" id="{0E81F48C-9CDB-C49F-5772-0DE153D1A5E4}"/>
              </a:ext>
            </a:extLst>
          </p:cNvPr>
          <p:cNvSpPr txBox="1"/>
          <p:nvPr/>
        </p:nvSpPr>
        <p:spPr>
          <a:xfrm>
            <a:off x="10518187" y="4136485"/>
            <a:ext cx="716446" cy="276999"/>
          </a:xfrm>
          <a:prstGeom prst="rect">
            <a:avLst/>
          </a:prstGeom>
          <a:solidFill>
            <a:schemeClr val="tx2">
              <a:lumMod val="50000"/>
            </a:schemeClr>
          </a:solidFill>
        </p:spPr>
        <p:txBody>
          <a:bodyPr wrap="square" rtlCol="0">
            <a:spAutoFit/>
          </a:bodyPr>
          <a:lstStyle/>
          <a:p>
            <a:r>
              <a:rPr lang="en-US" sz="1200" b="1">
                <a:solidFill>
                  <a:schemeClr val="bg1"/>
                </a:solidFill>
              </a:rPr>
              <a:t>Q1 2023</a:t>
            </a:r>
          </a:p>
        </p:txBody>
      </p:sp>
      <p:sp>
        <p:nvSpPr>
          <p:cNvPr id="2" name="Oval 1">
            <a:extLst>
              <a:ext uri="{FF2B5EF4-FFF2-40B4-BE49-F238E27FC236}">
                <a16:creationId xmlns:a16="http://schemas.microsoft.com/office/drawing/2014/main" id="{4576C4D0-588A-5040-A89E-97AE054F807E}"/>
              </a:ext>
            </a:extLst>
          </p:cNvPr>
          <p:cNvSpPr/>
          <p:nvPr/>
        </p:nvSpPr>
        <p:spPr>
          <a:xfrm>
            <a:off x="11119884" y="4295133"/>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25" name="TextBox 24">
            <a:extLst>
              <a:ext uri="{FF2B5EF4-FFF2-40B4-BE49-F238E27FC236}">
                <a16:creationId xmlns:a16="http://schemas.microsoft.com/office/drawing/2014/main" id="{DEA28A96-103B-4848-BBB4-4EF04FA9B664}"/>
              </a:ext>
            </a:extLst>
          </p:cNvPr>
          <p:cNvSpPr txBox="1"/>
          <p:nvPr/>
        </p:nvSpPr>
        <p:spPr>
          <a:xfrm>
            <a:off x="11062416" y="4336299"/>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1A</a:t>
            </a:r>
          </a:p>
        </p:txBody>
      </p:sp>
      <p:grpSp>
        <p:nvGrpSpPr>
          <p:cNvPr id="70" name="Group 69">
            <a:extLst>
              <a:ext uri="{FF2B5EF4-FFF2-40B4-BE49-F238E27FC236}">
                <a16:creationId xmlns:a16="http://schemas.microsoft.com/office/drawing/2014/main" id="{EFABDE5C-EEAA-7561-F7B3-2C0B92269111}"/>
              </a:ext>
            </a:extLst>
          </p:cNvPr>
          <p:cNvGrpSpPr/>
          <p:nvPr/>
        </p:nvGrpSpPr>
        <p:grpSpPr>
          <a:xfrm>
            <a:off x="10374367" y="2894811"/>
            <a:ext cx="467810" cy="339832"/>
            <a:chOff x="10374367" y="2894811"/>
            <a:chExt cx="467810" cy="339832"/>
          </a:xfrm>
        </p:grpSpPr>
        <p:sp>
          <p:nvSpPr>
            <p:cNvPr id="37" name="Oval 36">
              <a:extLst>
                <a:ext uri="{FF2B5EF4-FFF2-40B4-BE49-F238E27FC236}">
                  <a16:creationId xmlns:a16="http://schemas.microsoft.com/office/drawing/2014/main" id="{6D992C52-760F-2961-B63C-A6A15DB076D9}"/>
                </a:ext>
              </a:extLst>
            </p:cNvPr>
            <p:cNvSpPr/>
            <p:nvPr/>
          </p:nvSpPr>
          <p:spPr>
            <a:xfrm>
              <a:off x="10428347" y="2894811"/>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46" name="TextBox 45">
              <a:extLst>
                <a:ext uri="{FF2B5EF4-FFF2-40B4-BE49-F238E27FC236}">
                  <a16:creationId xmlns:a16="http://schemas.microsoft.com/office/drawing/2014/main" id="{0C26378B-692B-A6EA-3361-2970CD10EF9E}"/>
                </a:ext>
              </a:extLst>
            </p:cNvPr>
            <p:cNvSpPr txBox="1"/>
            <p:nvPr/>
          </p:nvSpPr>
          <p:spPr>
            <a:xfrm>
              <a:off x="10374367" y="2923887"/>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1B</a:t>
              </a:r>
            </a:p>
          </p:txBody>
        </p:sp>
      </p:grpSp>
      <p:sp>
        <p:nvSpPr>
          <p:cNvPr id="71" name="TextBox 70">
            <a:extLst>
              <a:ext uri="{FF2B5EF4-FFF2-40B4-BE49-F238E27FC236}">
                <a16:creationId xmlns:a16="http://schemas.microsoft.com/office/drawing/2014/main" id="{73C0B063-EF9C-B453-4B88-FB42B0C0C43A}"/>
              </a:ext>
            </a:extLst>
          </p:cNvPr>
          <p:cNvSpPr txBox="1"/>
          <p:nvPr/>
        </p:nvSpPr>
        <p:spPr>
          <a:xfrm>
            <a:off x="10915578" y="1901769"/>
            <a:ext cx="716446" cy="276999"/>
          </a:xfrm>
          <a:prstGeom prst="rect">
            <a:avLst/>
          </a:prstGeom>
          <a:solidFill>
            <a:schemeClr val="tx2">
              <a:lumMod val="50000"/>
            </a:schemeClr>
          </a:solidFill>
        </p:spPr>
        <p:txBody>
          <a:bodyPr wrap="square" rtlCol="0">
            <a:spAutoFit/>
          </a:bodyPr>
          <a:lstStyle/>
          <a:p>
            <a:r>
              <a:rPr lang="en-US" sz="1200" b="1">
                <a:solidFill>
                  <a:schemeClr val="bg1"/>
                </a:solidFill>
              </a:rPr>
              <a:t>Q1 2025</a:t>
            </a:r>
          </a:p>
        </p:txBody>
      </p:sp>
      <p:grpSp>
        <p:nvGrpSpPr>
          <p:cNvPr id="72" name="Group 71">
            <a:extLst>
              <a:ext uri="{FF2B5EF4-FFF2-40B4-BE49-F238E27FC236}">
                <a16:creationId xmlns:a16="http://schemas.microsoft.com/office/drawing/2014/main" id="{B9FAD5A5-6E2F-8C73-7024-40E3238E2AFB}"/>
              </a:ext>
            </a:extLst>
          </p:cNvPr>
          <p:cNvGrpSpPr/>
          <p:nvPr/>
        </p:nvGrpSpPr>
        <p:grpSpPr>
          <a:xfrm>
            <a:off x="10608272" y="1713588"/>
            <a:ext cx="467810" cy="339832"/>
            <a:chOff x="10608272" y="1713588"/>
            <a:chExt cx="467810" cy="339832"/>
          </a:xfrm>
        </p:grpSpPr>
        <p:sp>
          <p:nvSpPr>
            <p:cNvPr id="40" name="Oval 39">
              <a:extLst>
                <a:ext uri="{FF2B5EF4-FFF2-40B4-BE49-F238E27FC236}">
                  <a16:creationId xmlns:a16="http://schemas.microsoft.com/office/drawing/2014/main" id="{F22EC1B4-450A-EB6E-B819-A14C4534DF35}"/>
                </a:ext>
              </a:extLst>
            </p:cNvPr>
            <p:cNvSpPr/>
            <p:nvPr/>
          </p:nvSpPr>
          <p:spPr>
            <a:xfrm>
              <a:off x="10665741" y="1713588"/>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48" name="TextBox 47">
              <a:extLst>
                <a:ext uri="{FF2B5EF4-FFF2-40B4-BE49-F238E27FC236}">
                  <a16:creationId xmlns:a16="http://schemas.microsoft.com/office/drawing/2014/main" id="{2B2272EB-AFCA-75F3-69BD-FFCCB202719E}"/>
                </a:ext>
              </a:extLst>
            </p:cNvPr>
            <p:cNvSpPr txBox="1"/>
            <p:nvPr/>
          </p:nvSpPr>
          <p:spPr>
            <a:xfrm>
              <a:off x="10608272" y="1764280"/>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1C</a:t>
              </a:r>
              <a:endParaRPr lang="en-US" sz="1000">
                <a:solidFill>
                  <a:schemeClr val="bg1"/>
                </a:solidFill>
                <a:latin typeface="Arial Black"/>
              </a:endParaRPr>
            </a:p>
          </p:txBody>
        </p:sp>
      </p:grpSp>
      <p:sp>
        <p:nvSpPr>
          <p:cNvPr id="73" name="TextBox 72">
            <a:extLst>
              <a:ext uri="{FF2B5EF4-FFF2-40B4-BE49-F238E27FC236}">
                <a16:creationId xmlns:a16="http://schemas.microsoft.com/office/drawing/2014/main" id="{706FD6FA-9DE8-525D-3E3F-D8FC84B0AB0C}"/>
              </a:ext>
            </a:extLst>
          </p:cNvPr>
          <p:cNvSpPr txBox="1"/>
          <p:nvPr/>
        </p:nvSpPr>
        <p:spPr>
          <a:xfrm>
            <a:off x="9067391" y="2259628"/>
            <a:ext cx="716446" cy="276999"/>
          </a:xfrm>
          <a:prstGeom prst="rect">
            <a:avLst/>
          </a:prstGeom>
          <a:solidFill>
            <a:schemeClr val="tx2">
              <a:lumMod val="50000"/>
            </a:schemeClr>
          </a:solidFill>
        </p:spPr>
        <p:txBody>
          <a:bodyPr wrap="square" rtlCol="0">
            <a:spAutoFit/>
          </a:bodyPr>
          <a:lstStyle/>
          <a:p>
            <a:r>
              <a:rPr lang="en-US" sz="1200" b="1">
                <a:solidFill>
                  <a:schemeClr val="bg1"/>
                </a:solidFill>
              </a:rPr>
              <a:t>Q4 2023</a:t>
            </a:r>
          </a:p>
        </p:txBody>
      </p:sp>
      <p:sp>
        <p:nvSpPr>
          <p:cNvPr id="74" name="TextBox 73">
            <a:extLst>
              <a:ext uri="{FF2B5EF4-FFF2-40B4-BE49-F238E27FC236}">
                <a16:creationId xmlns:a16="http://schemas.microsoft.com/office/drawing/2014/main" id="{A06960AC-C1A6-E065-FD41-376423F1106C}"/>
              </a:ext>
            </a:extLst>
          </p:cNvPr>
          <p:cNvSpPr txBox="1"/>
          <p:nvPr/>
        </p:nvSpPr>
        <p:spPr>
          <a:xfrm>
            <a:off x="9355396" y="1012085"/>
            <a:ext cx="716446" cy="276999"/>
          </a:xfrm>
          <a:prstGeom prst="rect">
            <a:avLst/>
          </a:prstGeom>
          <a:solidFill>
            <a:schemeClr val="tx2">
              <a:lumMod val="50000"/>
            </a:schemeClr>
          </a:solidFill>
        </p:spPr>
        <p:txBody>
          <a:bodyPr wrap="square" rtlCol="0">
            <a:spAutoFit/>
          </a:bodyPr>
          <a:lstStyle/>
          <a:p>
            <a:r>
              <a:rPr lang="en-US" sz="1200" b="1">
                <a:solidFill>
                  <a:schemeClr val="bg1"/>
                </a:solidFill>
              </a:rPr>
              <a:t>Q4 2026</a:t>
            </a:r>
          </a:p>
        </p:txBody>
      </p:sp>
      <p:grpSp>
        <p:nvGrpSpPr>
          <p:cNvPr id="75" name="Group 74">
            <a:extLst>
              <a:ext uri="{FF2B5EF4-FFF2-40B4-BE49-F238E27FC236}">
                <a16:creationId xmlns:a16="http://schemas.microsoft.com/office/drawing/2014/main" id="{DB18B951-5E17-363F-AE3A-EF3F7F131D8D}"/>
              </a:ext>
            </a:extLst>
          </p:cNvPr>
          <p:cNvGrpSpPr/>
          <p:nvPr/>
        </p:nvGrpSpPr>
        <p:grpSpPr>
          <a:xfrm>
            <a:off x="9604032" y="2036101"/>
            <a:ext cx="467810" cy="339832"/>
            <a:chOff x="9604032" y="2036101"/>
            <a:chExt cx="467810" cy="339832"/>
          </a:xfrm>
        </p:grpSpPr>
        <p:sp>
          <p:nvSpPr>
            <p:cNvPr id="39" name="Oval 38">
              <a:extLst>
                <a:ext uri="{FF2B5EF4-FFF2-40B4-BE49-F238E27FC236}">
                  <a16:creationId xmlns:a16="http://schemas.microsoft.com/office/drawing/2014/main" id="{E8473F1E-FA6B-DCFB-97F0-219E97ACC864}"/>
                </a:ext>
              </a:extLst>
            </p:cNvPr>
            <p:cNvSpPr/>
            <p:nvPr/>
          </p:nvSpPr>
          <p:spPr>
            <a:xfrm>
              <a:off x="9653833" y="2036101"/>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47" name="TextBox 46">
              <a:extLst>
                <a:ext uri="{FF2B5EF4-FFF2-40B4-BE49-F238E27FC236}">
                  <a16:creationId xmlns:a16="http://schemas.microsoft.com/office/drawing/2014/main" id="{08B721DB-2321-FC67-C441-5BFB449AFA4C}"/>
                </a:ext>
              </a:extLst>
            </p:cNvPr>
            <p:cNvSpPr txBox="1"/>
            <p:nvPr/>
          </p:nvSpPr>
          <p:spPr>
            <a:xfrm>
              <a:off x="9604032" y="2080527"/>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2</a:t>
              </a:r>
              <a:endParaRPr lang="en-US" sz="1000">
                <a:solidFill>
                  <a:schemeClr val="bg1"/>
                </a:solidFill>
                <a:latin typeface="Arial Black"/>
              </a:endParaRPr>
            </a:p>
          </p:txBody>
        </p:sp>
      </p:grpSp>
      <p:grpSp>
        <p:nvGrpSpPr>
          <p:cNvPr id="76" name="Group 75">
            <a:extLst>
              <a:ext uri="{FF2B5EF4-FFF2-40B4-BE49-F238E27FC236}">
                <a16:creationId xmlns:a16="http://schemas.microsoft.com/office/drawing/2014/main" id="{385119D5-98AA-5E74-DBB0-1446D8462564}"/>
              </a:ext>
            </a:extLst>
          </p:cNvPr>
          <p:cNvGrpSpPr/>
          <p:nvPr/>
        </p:nvGrpSpPr>
        <p:grpSpPr>
          <a:xfrm>
            <a:off x="9835094" y="1209969"/>
            <a:ext cx="467810" cy="339832"/>
            <a:chOff x="9835094" y="1209969"/>
            <a:chExt cx="467810" cy="339832"/>
          </a:xfrm>
        </p:grpSpPr>
        <p:sp>
          <p:nvSpPr>
            <p:cNvPr id="41" name="Oval 40">
              <a:extLst>
                <a:ext uri="{FF2B5EF4-FFF2-40B4-BE49-F238E27FC236}">
                  <a16:creationId xmlns:a16="http://schemas.microsoft.com/office/drawing/2014/main" id="{C4ACE46A-7C24-1046-3AC6-D3803BBF3427}"/>
                </a:ext>
              </a:extLst>
            </p:cNvPr>
            <p:cNvSpPr/>
            <p:nvPr/>
          </p:nvSpPr>
          <p:spPr>
            <a:xfrm>
              <a:off x="9894195" y="1209969"/>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49" name="TextBox 48">
              <a:extLst>
                <a:ext uri="{FF2B5EF4-FFF2-40B4-BE49-F238E27FC236}">
                  <a16:creationId xmlns:a16="http://schemas.microsoft.com/office/drawing/2014/main" id="{550A56DC-F75D-8E60-BB99-006210E6F123}"/>
                </a:ext>
              </a:extLst>
            </p:cNvPr>
            <p:cNvSpPr txBox="1"/>
            <p:nvPr/>
          </p:nvSpPr>
          <p:spPr>
            <a:xfrm>
              <a:off x="9835094" y="1253399"/>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3</a:t>
              </a:r>
              <a:endParaRPr lang="en-US" sz="1000">
                <a:solidFill>
                  <a:schemeClr val="bg1"/>
                </a:solidFill>
                <a:latin typeface="Arial Black"/>
              </a:endParaRPr>
            </a:p>
          </p:txBody>
        </p:sp>
      </p:grpSp>
      <p:cxnSp>
        <p:nvCxnSpPr>
          <p:cNvPr id="6" name="Straight Connector 5">
            <a:extLst>
              <a:ext uri="{FF2B5EF4-FFF2-40B4-BE49-F238E27FC236}">
                <a16:creationId xmlns:a16="http://schemas.microsoft.com/office/drawing/2014/main" id="{E5A9536D-D33D-B7CB-86D8-EF92D08B5E9D}"/>
              </a:ext>
            </a:extLst>
          </p:cNvPr>
          <p:cNvCxnSpPr>
            <a:cxnSpLocks/>
          </p:cNvCxnSpPr>
          <p:nvPr/>
        </p:nvCxnSpPr>
        <p:spPr>
          <a:xfrm flipV="1">
            <a:off x="1045295" y="1312004"/>
            <a:ext cx="2641222" cy="1707"/>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DBD4278-2E30-923A-4389-FF6BEBBADABF}"/>
              </a:ext>
            </a:extLst>
          </p:cNvPr>
          <p:cNvCxnSpPr>
            <a:cxnSpLocks/>
          </p:cNvCxnSpPr>
          <p:nvPr/>
        </p:nvCxnSpPr>
        <p:spPr>
          <a:xfrm>
            <a:off x="1045295" y="2647689"/>
            <a:ext cx="2641222" cy="9932"/>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6DAB8A8-EF1F-C4C8-0A22-B6D0C2576F2F}"/>
              </a:ext>
            </a:extLst>
          </p:cNvPr>
          <p:cNvCxnSpPr>
            <a:cxnSpLocks/>
          </p:cNvCxnSpPr>
          <p:nvPr/>
        </p:nvCxnSpPr>
        <p:spPr>
          <a:xfrm>
            <a:off x="1065092" y="4638576"/>
            <a:ext cx="2641222" cy="9932"/>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208C9A8-B61F-9E3E-828C-E0659E82679A}"/>
              </a:ext>
            </a:extLst>
          </p:cNvPr>
          <p:cNvCxnSpPr>
            <a:cxnSpLocks/>
          </p:cNvCxnSpPr>
          <p:nvPr/>
        </p:nvCxnSpPr>
        <p:spPr>
          <a:xfrm>
            <a:off x="4367141" y="1292736"/>
            <a:ext cx="2938770" cy="5563"/>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BD374A3-46D8-602F-50AA-24AEE5BF9397}"/>
              </a:ext>
            </a:extLst>
          </p:cNvPr>
          <p:cNvCxnSpPr>
            <a:cxnSpLocks/>
          </p:cNvCxnSpPr>
          <p:nvPr/>
        </p:nvCxnSpPr>
        <p:spPr>
          <a:xfrm>
            <a:off x="4361884" y="2798123"/>
            <a:ext cx="2923581" cy="20603"/>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9EF39F5-2ECF-4568-1486-2CDF932A489B}"/>
              </a:ext>
            </a:extLst>
          </p:cNvPr>
          <p:cNvCxnSpPr>
            <a:cxnSpLocks/>
          </p:cNvCxnSpPr>
          <p:nvPr/>
        </p:nvCxnSpPr>
        <p:spPr>
          <a:xfrm>
            <a:off x="4367365" y="3961976"/>
            <a:ext cx="2918100" cy="11127"/>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F3E53EC-11EE-F541-7744-DED9FB811BC5}"/>
              </a:ext>
            </a:extLst>
          </p:cNvPr>
          <p:cNvCxnSpPr>
            <a:cxnSpLocks/>
          </p:cNvCxnSpPr>
          <p:nvPr/>
        </p:nvCxnSpPr>
        <p:spPr>
          <a:xfrm>
            <a:off x="4387811" y="5304595"/>
            <a:ext cx="2918100" cy="11127"/>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7018587-0EAF-F243-940F-C368C12FBCF9}"/>
              </a:ext>
            </a:extLst>
          </p:cNvPr>
          <p:cNvCxnSpPr>
            <a:cxnSpLocks/>
          </p:cNvCxnSpPr>
          <p:nvPr/>
        </p:nvCxnSpPr>
        <p:spPr>
          <a:xfrm>
            <a:off x="4392232" y="5960554"/>
            <a:ext cx="2918100" cy="11127"/>
          </a:xfrm>
          <a:prstGeom prst="line">
            <a:avLst/>
          </a:prstGeom>
          <a:ln w="28575">
            <a:solidFill>
              <a:srgbClr val="C1862E"/>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8B0D4634-490D-7711-93F9-D5B6FA12BA03}"/>
              </a:ext>
            </a:extLst>
          </p:cNvPr>
          <p:cNvSpPr txBox="1"/>
          <p:nvPr/>
        </p:nvSpPr>
        <p:spPr>
          <a:xfrm>
            <a:off x="4577115" y="6513605"/>
            <a:ext cx="2313351" cy="215444"/>
          </a:xfrm>
          <a:prstGeom prst="rect">
            <a:avLst/>
          </a:prstGeom>
          <a:noFill/>
        </p:spPr>
        <p:txBody>
          <a:bodyPr wrap="square" lIns="91440" tIns="45720" rIns="91440" bIns="45720" rtlCol="0" anchor="t">
            <a:spAutoFit/>
          </a:bodyPr>
          <a:lstStyle/>
          <a:p>
            <a:r>
              <a:rPr lang="en-US" sz="800" i="1">
                <a:solidFill>
                  <a:srgbClr val="011E44"/>
                </a:solidFill>
                <a:latin typeface="Arial"/>
                <a:cs typeface="Arial"/>
              </a:rPr>
              <a:t>Pending federal appropriations</a:t>
            </a:r>
          </a:p>
        </p:txBody>
      </p:sp>
      <p:sp>
        <p:nvSpPr>
          <p:cNvPr id="96" name="TextBox 95">
            <a:extLst>
              <a:ext uri="{FF2B5EF4-FFF2-40B4-BE49-F238E27FC236}">
                <a16:creationId xmlns:a16="http://schemas.microsoft.com/office/drawing/2014/main" id="{0F416BE1-B6D2-4131-64BF-8DEB95424A39}"/>
              </a:ext>
            </a:extLst>
          </p:cNvPr>
          <p:cNvSpPr txBox="1"/>
          <p:nvPr/>
        </p:nvSpPr>
        <p:spPr>
          <a:xfrm>
            <a:off x="4423299" y="6505527"/>
            <a:ext cx="245108" cy="338554"/>
          </a:xfrm>
          <a:prstGeom prst="rect">
            <a:avLst/>
          </a:prstGeom>
          <a:noFill/>
        </p:spPr>
        <p:txBody>
          <a:bodyPr wrap="square">
            <a:spAutoFit/>
          </a:bodyPr>
          <a:lstStyle/>
          <a:p>
            <a:r>
              <a:rPr lang="en-US" sz="1600" b="1">
                <a:solidFill>
                  <a:srgbClr val="011E44"/>
                </a:solidFill>
                <a:latin typeface="Arial Black"/>
                <a:cs typeface="Arial"/>
              </a:rPr>
              <a:t>*</a:t>
            </a:r>
          </a:p>
        </p:txBody>
      </p:sp>
      <p:grpSp>
        <p:nvGrpSpPr>
          <p:cNvPr id="79" name="Group 78">
            <a:extLst>
              <a:ext uri="{FF2B5EF4-FFF2-40B4-BE49-F238E27FC236}">
                <a16:creationId xmlns:a16="http://schemas.microsoft.com/office/drawing/2014/main" id="{C6F330AA-0D87-6D47-E253-15301C26DA6F}"/>
              </a:ext>
            </a:extLst>
          </p:cNvPr>
          <p:cNvGrpSpPr/>
          <p:nvPr/>
        </p:nvGrpSpPr>
        <p:grpSpPr>
          <a:xfrm>
            <a:off x="7386165" y="657506"/>
            <a:ext cx="467810" cy="339832"/>
            <a:chOff x="7392949" y="648943"/>
            <a:chExt cx="467810" cy="339832"/>
          </a:xfrm>
        </p:grpSpPr>
        <p:sp>
          <p:nvSpPr>
            <p:cNvPr id="45" name="Oval 44">
              <a:extLst>
                <a:ext uri="{FF2B5EF4-FFF2-40B4-BE49-F238E27FC236}">
                  <a16:creationId xmlns:a16="http://schemas.microsoft.com/office/drawing/2014/main" id="{C1882750-6C76-29DB-AA89-862C2A5C2204}"/>
                </a:ext>
              </a:extLst>
            </p:cNvPr>
            <p:cNvSpPr/>
            <p:nvPr/>
          </p:nvSpPr>
          <p:spPr>
            <a:xfrm>
              <a:off x="7439841" y="648943"/>
              <a:ext cx="368209" cy="339832"/>
            </a:xfrm>
            <a:prstGeom prst="ellipse">
              <a:avLst/>
            </a:prstGeom>
            <a:solidFill>
              <a:srgbClr val="C186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a:endParaRPr>
            </a:p>
          </p:txBody>
        </p:sp>
        <p:sp>
          <p:nvSpPr>
            <p:cNvPr id="52" name="TextBox 51">
              <a:extLst>
                <a:ext uri="{FF2B5EF4-FFF2-40B4-BE49-F238E27FC236}">
                  <a16:creationId xmlns:a16="http://schemas.microsoft.com/office/drawing/2014/main" id="{22847B6F-C8BA-BC91-C70E-7B5CA2D720C9}"/>
                </a:ext>
              </a:extLst>
            </p:cNvPr>
            <p:cNvSpPr txBox="1"/>
            <p:nvPr/>
          </p:nvSpPr>
          <p:spPr>
            <a:xfrm>
              <a:off x="7392949" y="689173"/>
              <a:ext cx="467810" cy="246221"/>
            </a:xfrm>
            <a:prstGeom prst="rect">
              <a:avLst/>
            </a:prstGeom>
            <a:noFill/>
          </p:spPr>
          <p:txBody>
            <a:bodyPr wrap="square" lIns="91440" tIns="45720" rIns="91440" bIns="45720" rtlCol="0" anchor="t">
              <a:spAutoFit/>
            </a:bodyPr>
            <a:lstStyle/>
            <a:p>
              <a:pPr algn="ctr"/>
              <a:r>
                <a:rPr lang="en-US" sz="1000" b="1">
                  <a:solidFill>
                    <a:schemeClr val="bg1"/>
                  </a:solidFill>
                  <a:latin typeface="Arial Black"/>
                </a:rPr>
                <a:t>6</a:t>
              </a:r>
              <a:endParaRPr lang="en-US" sz="1000">
                <a:solidFill>
                  <a:schemeClr val="bg1"/>
                </a:solidFill>
                <a:latin typeface="Arial Black"/>
              </a:endParaRPr>
            </a:p>
          </p:txBody>
        </p:sp>
      </p:grpSp>
      <p:sp>
        <p:nvSpPr>
          <p:cNvPr id="4" name="TextBox 3">
            <a:extLst>
              <a:ext uri="{FF2B5EF4-FFF2-40B4-BE49-F238E27FC236}">
                <a16:creationId xmlns:a16="http://schemas.microsoft.com/office/drawing/2014/main" id="{22C58EEB-D983-0C2F-945F-DFE5E36607C2}"/>
              </a:ext>
            </a:extLst>
          </p:cNvPr>
          <p:cNvSpPr txBox="1"/>
          <p:nvPr/>
        </p:nvSpPr>
        <p:spPr>
          <a:xfrm>
            <a:off x="7903822" y="1886923"/>
            <a:ext cx="1095287" cy="646331"/>
          </a:xfrm>
          <a:prstGeom prst="rect">
            <a:avLst/>
          </a:prstGeom>
          <a:solidFill>
            <a:schemeClr val="tx2">
              <a:lumMod val="50000"/>
            </a:schemeClr>
          </a:solidFill>
        </p:spPr>
        <p:txBody>
          <a:bodyPr wrap="square" rtlCol="0">
            <a:spAutoFit/>
          </a:bodyPr>
          <a:lstStyle/>
          <a:p>
            <a:pPr algn="ctr"/>
            <a:r>
              <a:rPr lang="en-US" sz="1200" b="1">
                <a:solidFill>
                  <a:schemeClr val="bg1"/>
                </a:solidFill>
              </a:rPr>
              <a:t>Pending Federal Appropriation</a:t>
            </a:r>
          </a:p>
        </p:txBody>
      </p:sp>
      <p:cxnSp>
        <p:nvCxnSpPr>
          <p:cNvPr id="62" name="Straight Arrow Connector 61">
            <a:extLst>
              <a:ext uri="{FF2B5EF4-FFF2-40B4-BE49-F238E27FC236}">
                <a16:creationId xmlns:a16="http://schemas.microsoft.com/office/drawing/2014/main" id="{F149C725-A7AA-DC14-8E63-CD6E391FD4C0}"/>
              </a:ext>
            </a:extLst>
          </p:cNvPr>
          <p:cNvCxnSpPr>
            <a:cxnSpLocks/>
            <a:stCxn id="4" idx="0"/>
          </p:cNvCxnSpPr>
          <p:nvPr/>
        </p:nvCxnSpPr>
        <p:spPr>
          <a:xfrm flipV="1">
            <a:off x="8451466" y="1201741"/>
            <a:ext cx="433061" cy="685182"/>
          </a:xfrm>
          <a:prstGeom prst="straightConnector1">
            <a:avLst/>
          </a:prstGeom>
          <a:ln>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575B201-DB94-C5D4-0685-602D919C8672}"/>
              </a:ext>
            </a:extLst>
          </p:cNvPr>
          <p:cNvCxnSpPr>
            <a:cxnSpLocks/>
            <a:stCxn id="4" idx="0"/>
          </p:cNvCxnSpPr>
          <p:nvPr/>
        </p:nvCxnSpPr>
        <p:spPr>
          <a:xfrm flipH="1" flipV="1">
            <a:off x="7673680" y="1005566"/>
            <a:ext cx="777786" cy="881357"/>
          </a:xfrm>
          <a:prstGeom prst="straightConnector1">
            <a:avLst/>
          </a:prstGeom>
          <a:ln>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38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18C33-34EF-8619-DF7C-A57D3FCC699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PROJECT SCOPE</a:t>
            </a:r>
          </a:p>
        </p:txBody>
      </p:sp>
      <p:sp>
        <p:nvSpPr>
          <p:cNvPr id="9" name="Title 2">
            <a:extLst>
              <a:ext uri="{FF2B5EF4-FFF2-40B4-BE49-F238E27FC236}">
                <a16:creationId xmlns:a16="http://schemas.microsoft.com/office/drawing/2014/main" id="{B6785195-6875-317E-94A5-2FECAB9AD068}"/>
              </a:ext>
            </a:extLst>
          </p:cNvPr>
          <p:cNvSpPr txBox="1">
            <a:spLocks/>
          </p:cNvSpPr>
          <p:nvPr/>
        </p:nvSpPr>
        <p:spPr>
          <a:xfrm>
            <a:off x="1070192" y="1332673"/>
            <a:ext cx="10265663" cy="5852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kern="1200" spc="20" baseline="0">
                <a:solidFill>
                  <a:srgbClr val="011E44"/>
                </a:solidFill>
                <a:latin typeface="+mj-lt"/>
                <a:ea typeface="+mj-ea"/>
                <a:cs typeface="+mj-cs"/>
              </a:defRPr>
            </a:lvl1pPr>
          </a:lstStyle>
          <a:p>
            <a:r>
              <a:rPr lang="en-US" sz="2000">
                <a:latin typeface="Arial"/>
                <a:cs typeface="Arial"/>
              </a:rPr>
              <a:t>HSC TYPICAL CROSS SECTION</a:t>
            </a:r>
            <a:endParaRPr lang="en-US"/>
          </a:p>
        </p:txBody>
      </p:sp>
      <p:pic>
        <p:nvPicPr>
          <p:cNvPr id="4" name="Picture 3" descr="Diagram, engineering drawing&#10;&#10;Description automatically generated">
            <a:extLst>
              <a:ext uri="{FF2B5EF4-FFF2-40B4-BE49-F238E27FC236}">
                <a16:creationId xmlns:a16="http://schemas.microsoft.com/office/drawing/2014/main" id="{9365AB22-DA60-9542-B93D-A0580F92B2DA}"/>
              </a:ext>
            </a:extLst>
          </p:cNvPr>
          <p:cNvPicPr>
            <a:picLocks noChangeAspect="1"/>
          </p:cNvPicPr>
          <p:nvPr/>
        </p:nvPicPr>
        <p:blipFill rotWithShape="1">
          <a:blip r:embed="rId3"/>
          <a:srcRect l="1538" t="3233" r="1795" b="1770"/>
          <a:stretch/>
        </p:blipFill>
        <p:spPr>
          <a:xfrm>
            <a:off x="1074174" y="1626870"/>
            <a:ext cx="9465938" cy="5169124"/>
          </a:xfrm>
          <a:prstGeom prst="rect">
            <a:avLst/>
          </a:prstGeom>
        </p:spPr>
      </p:pic>
    </p:spTree>
    <p:extLst>
      <p:ext uri="{BB962C8B-B14F-4D97-AF65-F5344CB8AC3E}">
        <p14:creationId xmlns:p14="http://schemas.microsoft.com/office/powerpoint/2010/main" val="172579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18C33-34EF-8619-DF7C-A57D3FCC699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PROJECT SCOPE</a:t>
            </a:r>
          </a:p>
        </p:txBody>
      </p:sp>
      <p:sp>
        <p:nvSpPr>
          <p:cNvPr id="7" name="Title 2">
            <a:extLst>
              <a:ext uri="{FF2B5EF4-FFF2-40B4-BE49-F238E27FC236}">
                <a16:creationId xmlns:a16="http://schemas.microsoft.com/office/drawing/2014/main" id="{B1917841-C5C9-3848-601E-9D17079E0284}"/>
              </a:ext>
            </a:extLst>
          </p:cNvPr>
          <p:cNvSpPr txBox="1">
            <a:spLocks/>
          </p:cNvSpPr>
          <p:nvPr/>
        </p:nvSpPr>
        <p:spPr>
          <a:xfrm>
            <a:off x="1070192" y="1332673"/>
            <a:ext cx="10265663" cy="5852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kern="1200" spc="20" baseline="0">
                <a:solidFill>
                  <a:srgbClr val="011E44"/>
                </a:solidFill>
                <a:latin typeface="+mj-lt"/>
                <a:ea typeface="+mj-ea"/>
                <a:cs typeface="+mj-cs"/>
              </a:defRPr>
            </a:lvl1pPr>
          </a:lstStyle>
          <a:p>
            <a:r>
              <a:rPr lang="en-US" sz="2000">
                <a:latin typeface="Arial"/>
                <a:cs typeface="Arial"/>
              </a:rPr>
              <a:t>PLACEMENT AREA OVERVIEW</a:t>
            </a:r>
            <a:endParaRPr lang="en-US"/>
          </a:p>
        </p:txBody>
      </p:sp>
      <p:grpSp>
        <p:nvGrpSpPr>
          <p:cNvPr id="17" name="Group 16">
            <a:extLst>
              <a:ext uri="{FF2B5EF4-FFF2-40B4-BE49-F238E27FC236}">
                <a16:creationId xmlns:a16="http://schemas.microsoft.com/office/drawing/2014/main" id="{402C248B-994E-03B8-4EAF-3408B22FC708}"/>
              </a:ext>
            </a:extLst>
          </p:cNvPr>
          <p:cNvGrpSpPr/>
          <p:nvPr/>
        </p:nvGrpSpPr>
        <p:grpSpPr>
          <a:xfrm>
            <a:off x="1161851" y="1768160"/>
            <a:ext cx="7674142" cy="4890695"/>
            <a:chOff x="1180737" y="1812448"/>
            <a:chExt cx="7773013" cy="4780628"/>
          </a:xfrm>
        </p:grpSpPr>
        <p:pic>
          <p:nvPicPr>
            <p:cNvPr id="4" name="Picture 3" descr="Diagram, engineering drawing&#10;&#10;Description automatically generated">
              <a:extLst>
                <a:ext uri="{FF2B5EF4-FFF2-40B4-BE49-F238E27FC236}">
                  <a16:creationId xmlns:a16="http://schemas.microsoft.com/office/drawing/2014/main" id="{912B1011-3077-66ED-8B3B-F82446E873B8}"/>
                </a:ext>
              </a:extLst>
            </p:cNvPr>
            <p:cNvPicPr>
              <a:picLocks noChangeAspect="1"/>
            </p:cNvPicPr>
            <p:nvPr/>
          </p:nvPicPr>
          <p:blipFill>
            <a:blip r:embed="rId3"/>
            <a:stretch>
              <a:fillRect/>
            </a:stretch>
          </p:blipFill>
          <p:spPr>
            <a:xfrm>
              <a:off x="1180737" y="1812448"/>
              <a:ext cx="7773013" cy="4780628"/>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4D08ACA9-6D31-E49A-7E09-BB93DE2B35FF}"/>
                </a:ext>
              </a:extLst>
            </p:cNvPr>
            <p:cNvCxnSpPr/>
            <p:nvPr/>
          </p:nvCxnSpPr>
          <p:spPr>
            <a:xfrm flipV="1">
              <a:off x="3892550" y="4578350"/>
              <a:ext cx="1390650" cy="4445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416F9FE-CEEC-CDFD-5637-ED6B5BAADFD6}"/>
                </a:ext>
              </a:extLst>
            </p:cNvPr>
            <p:cNvCxnSpPr>
              <a:cxnSpLocks/>
            </p:cNvCxnSpPr>
            <p:nvPr/>
          </p:nvCxnSpPr>
          <p:spPr>
            <a:xfrm flipV="1">
              <a:off x="5270500" y="3390900"/>
              <a:ext cx="717550" cy="120015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199B3EC-45C0-81F3-E910-42680211E484}"/>
                </a:ext>
              </a:extLst>
            </p:cNvPr>
            <p:cNvCxnSpPr>
              <a:cxnSpLocks/>
            </p:cNvCxnSpPr>
            <p:nvPr/>
          </p:nvCxnSpPr>
          <p:spPr>
            <a:xfrm flipV="1">
              <a:off x="3886200" y="2743199"/>
              <a:ext cx="44450" cy="189230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AB631C0-D9C5-ECF0-6734-2AA9F506AB6E}"/>
                </a:ext>
              </a:extLst>
            </p:cNvPr>
            <p:cNvCxnSpPr>
              <a:cxnSpLocks/>
            </p:cNvCxnSpPr>
            <p:nvPr/>
          </p:nvCxnSpPr>
          <p:spPr>
            <a:xfrm flipV="1">
              <a:off x="6007100" y="2832099"/>
              <a:ext cx="615950" cy="55880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053004B-B2E9-FB41-713A-C8EBF8966270}"/>
                </a:ext>
              </a:extLst>
            </p:cNvPr>
            <p:cNvCxnSpPr>
              <a:cxnSpLocks/>
            </p:cNvCxnSpPr>
            <p:nvPr/>
          </p:nvCxnSpPr>
          <p:spPr>
            <a:xfrm>
              <a:off x="6597650" y="2844798"/>
              <a:ext cx="1511300" cy="1905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A2E569-1FEB-C453-CEFD-834CEF456E51}"/>
                </a:ext>
              </a:extLst>
            </p:cNvPr>
            <p:cNvCxnSpPr>
              <a:cxnSpLocks/>
            </p:cNvCxnSpPr>
            <p:nvPr/>
          </p:nvCxnSpPr>
          <p:spPr>
            <a:xfrm>
              <a:off x="5372100" y="2368548"/>
              <a:ext cx="2451100" cy="3810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B300D3D-0E56-2D31-0350-D3E2E57F3543}"/>
                </a:ext>
              </a:extLst>
            </p:cNvPr>
            <p:cNvCxnSpPr>
              <a:cxnSpLocks/>
            </p:cNvCxnSpPr>
            <p:nvPr/>
          </p:nvCxnSpPr>
          <p:spPr>
            <a:xfrm>
              <a:off x="7810500" y="2406648"/>
              <a:ext cx="215900" cy="17780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363044-D075-0074-0229-288A43B508E8}"/>
                </a:ext>
              </a:extLst>
            </p:cNvPr>
            <p:cNvCxnSpPr>
              <a:cxnSpLocks/>
            </p:cNvCxnSpPr>
            <p:nvPr/>
          </p:nvCxnSpPr>
          <p:spPr>
            <a:xfrm>
              <a:off x="8064499" y="2609848"/>
              <a:ext cx="44450" cy="26670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58F3F4-FE50-05BA-88FB-53443A390C8D}"/>
                </a:ext>
              </a:extLst>
            </p:cNvPr>
            <p:cNvCxnSpPr>
              <a:cxnSpLocks/>
            </p:cNvCxnSpPr>
            <p:nvPr/>
          </p:nvCxnSpPr>
          <p:spPr>
            <a:xfrm>
              <a:off x="3759199" y="2133598"/>
              <a:ext cx="596900" cy="30480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134368-1CA4-C8F9-4F91-B9364A3D4162}"/>
                </a:ext>
              </a:extLst>
            </p:cNvPr>
            <p:cNvCxnSpPr>
              <a:cxnSpLocks/>
            </p:cNvCxnSpPr>
            <p:nvPr/>
          </p:nvCxnSpPr>
          <p:spPr>
            <a:xfrm>
              <a:off x="3232148" y="2120898"/>
              <a:ext cx="685800" cy="65405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24186A-9272-84CF-501D-2667EB8D5686}"/>
                </a:ext>
              </a:extLst>
            </p:cNvPr>
            <p:cNvCxnSpPr>
              <a:cxnSpLocks/>
            </p:cNvCxnSpPr>
            <p:nvPr/>
          </p:nvCxnSpPr>
          <p:spPr>
            <a:xfrm>
              <a:off x="3206750" y="2114548"/>
              <a:ext cx="558800" cy="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0BEAF26-1E16-6534-D581-EF2ADBE705B0}"/>
                </a:ext>
              </a:extLst>
            </p:cNvPr>
            <p:cNvCxnSpPr>
              <a:cxnSpLocks/>
            </p:cNvCxnSpPr>
            <p:nvPr/>
          </p:nvCxnSpPr>
          <p:spPr>
            <a:xfrm flipV="1">
              <a:off x="4356100" y="2412998"/>
              <a:ext cx="425450" cy="5080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A7562B5-4772-2AEE-9D82-297F7EF32FF4}"/>
              </a:ext>
            </a:extLst>
          </p:cNvPr>
          <p:cNvGrpSpPr/>
          <p:nvPr/>
        </p:nvGrpSpPr>
        <p:grpSpPr>
          <a:xfrm>
            <a:off x="9018373" y="544984"/>
            <a:ext cx="2918010" cy="4892954"/>
            <a:chOff x="9018373" y="544984"/>
            <a:chExt cx="2918010" cy="4892954"/>
          </a:xfrm>
        </p:grpSpPr>
        <p:pic>
          <p:nvPicPr>
            <p:cNvPr id="18" name="Picture 17">
              <a:extLst>
                <a:ext uri="{FF2B5EF4-FFF2-40B4-BE49-F238E27FC236}">
                  <a16:creationId xmlns:a16="http://schemas.microsoft.com/office/drawing/2014/main" id="{BFAF3D6E-D574-63B9-57C4-483CAEF1313F}"/>
                </a:ext>
              </a:extLst>
            </p:cNvPr>
            <p:cNvPicPr>
              <a:picLocks noChangeAspect="1"/>
            </p:cNvPicPr>
            <p:nvPr/>
          </p:nvPicPr>
          <p:blipFill rotWithShape="1">
            <a:blip r:embed="rId4"/>
            <a:srcRect l="37453" t="-680" r="374" b="344"/>
            <a:stretch/>
          </p:blipFill>
          <p:spPr>
            <a:xfrm>
              <a:off x="9018373" y="544984"/>
              <a:ext cx="2776432" cy="4892954"/>
            </a:xfrm>
            <a:prstGeom prst="rect">
              <a:avLst/>
            </a:prstGeom>
          </p:spPr>
        </p:pic>
        <p:sp>
          <p:nvSpPr>
            <p:cNvPr id="20" name="Oval 19">
              <a:extLst>
                <a:ext uri="{FF2B5EF4-FFF2-40B4-BE49-F238E27FC236}">
                  <a16:creationId xmlns:a16="http://schemas.microsoft.com/office/drawing/2014/main" id="{25C1E88C-6AB6-A4AD-B12C-9357BB34235E}"/>
                </a:ext>
              </a:extLst>
            </p:cNvPr>
            <p:cNvSpPr/>
            <p:nvPr/>
          </p:nvSpPr>
          <p:spPr>
            <a:xfrm rot="3960000">
              <a:off x="10434051" y="3425947"/>
              <a:ext cx="1651476" cy="1353188"/>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531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18C33-34EF-8619-DF7C-A57D3FCC699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PROJECT SCOPE</a:t>
            </a:r>
          </a:p>
        </p:txBody>
      </p:sp>
      <p:sp>
        <p:nvSpPr>
          <p:cNvPr id="6" name="Title 2">
            <a:extLst>
              <a:ext uri="{FF2B5EF4-FFF2-40B4-BE49-F238E27FC236}">
                <a16:creationId xmlns:a16="http://schemas.microsoft.com/office/drawing/2014/main" id="{B8287B3A-228D-0807-521D-7681B14AE9A6}"/>
              </a:ext>
            </a:extLst>
          </p:cNvPr>
          <p:cNvSpPr txBox="1">
            <a:spLocks/>
          </p:cNvSpPr>
          <p:nvPr/>
        </p:nvSpPr>
        <p:spPr>
          <a:xfrm>
            <a:off x="1070192" y="1332673"/>
            <a:ext cx="10265663" cy="5852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kern="1200" spc="20" baseline="0">
                <a:solidFill>
                  <a:srgbClr val="011E44"/>
                </a:solidFill>
                <a:latin typeface="+mj-lt"/>
                <a:ea typeface="+mj-ea"/>
                <a:cs typeface="+mj-cs"/>
              </a:defRPr>
            </a:lvl1pPr>
          </a:lstStyle>
          <a:p>
            <a:r>
              <a:rPr lang="en-US" sz="2000">
                <a:latin typeface="Arial"/>
                <a:cs typeface="Arial"/>
              </a:rPr>
              <a:t>PIPELINE OVERVIEW</a:t>
            </a:r>
          </a:p>
        </p:txBody>
      </p:sp>
      <p:pic>
        <p:nvPicPr>
          <p:cNvPr id="5" name="Picture 4">
            <a:extLst>
              <a:ext uri="{FF2B5EF4-FFF2-40B4-BE49-F238E27FC236}">
                <a16:creationId xmlns:a16="http://schemas.microsoft.com/office/drawing/2014/main" id="{C3795A1C-C55D-195A-23C8-130C847CEF02}"/>
              </a:ext>
            </a:extLst>
          </p:cNvPr>
          <p:cNvPicPr>
            <a:picLocks noChangeAspect="1"/>
          </p:cNvPicPr>
          <p:nvPr/>
        </p:nvPicPr>
        <p:blipFill rotWithShape="1">
          <a:blip r:embed="rId3"/>
          <a:srcRect l="3822" t="7491" r="5987" b="1498"/>
          <a:stretch/>
        </p:blipFill>
        <p:spPr>
          <a:xfrm>
            <a:off x="1184785" y="1767185"/>
            <a:ext cx="7660832" cy="4913445"/>
          </a:xfrm>
          <a:prstGeom prst="rect">
            <a:avLst/>
          </a:prstGeom>
          <a:ln>
            <a:solidFill>
              <a:schemeClr val="tx1"/>
            </a:solidFill>
          </a:ln>
        </p:spPr>
      </p:pic>
      <p:grpSp>
        <p:nvGrpSpPr>
          <p:cNvPr id="7" name="Group 6">
            <a:extLst>
              <a:ext uri="{FF2B5EF4-FFF2-40B4-BE49-F238E27FC236}">
                <a16:creationId xmlns:a16="http://schemas.microsoft.com/office/drawing/2014/main" id="{21999E64-1A47-A44D-8295-8403467154CA}"/>
              </a:ext>
            </a:extLst>
          </p:cNvPr>
          <p:cNvGrpSpPr/>
          <p:nvPr/>
        </p:nvGrpSpPr>
        <p:grpSpPr>
          <a:xfrm>
            <a:off x="9018373" y="544984"/>
            <a:ext cx="2918010" cy="4892954"/>
            <a:chOff x="9018373" y="544984"/>
            <a:chExt cx="2918010" cy="4892954"/>
          </a:xfrm>
        </p:grpSpPr>
        <p:pic>
          <p:nvPicPr>
            <p:cNvPr id="8" name="Picture 7">
              <a:extLst>
                <a:ext uri="{FF2B5EF4-FFF2-40B4-BE49-F238E27FC236}">
                  <a16:creationId xmlns:a16="http://schemas.microsoft.com/office/drawing/2014/main" id="{69011169-04F2-EB9C-BF6E-B2A12A011319}"/>
                </a:ext>
              </a:extLst>
            </p:cNvPr>
            <p:cNvPicPr>
              <a:picLocks noChangeAspect="1"/>
            </p:cNvPicPr>
            <p:nvPr/>
          </p:nvPicPr>
          <p:blipFill rotWithShape="1">
            <a:blip r:embed="rId4"/>
            <a:srcRect l="37453" t="-680" r="374" b="344"/>
            <a:stretch/>
          </p:blipFill>
          <p:spPr>
            <a:xfrm>
              <a:off x="9018373" y="544984"/>
              <a:ext cx="2776432" cy="4892954"/>
            </a:xfrm>
            <a:prstGeom prst="rect">
              <a:avLst/>
            </a:prstGeom>
          </p:spPr>
        </p:pic>
        <p:sp>
          <p:nvSpPr>
            <p:cNvPr id="9" name="Oval 8">
              <a:extLst>
                <a:ext uri="{FF2B5EF4-FFF2-40B4-BE49-F238E27FC236}">
                  <a16:creationId xmlns:a16="http://schemas.microsoft.com/office/drawing/2014/main" id="{1A36B551-74AD-7FFA-EFDA-C7E98AD892B3}"/>
                </a:ext>
              </a:extLst>
            </p:cNvPr>
            <p:cNvSpPr/>
            <p:nvPr/>
          </p:nvSpPr>
          <p:spPr>
            <a:xfrm rot="3960000">
              <a:off x="10434051" y="3425947"/>
              <a:ext cx="1651476" cy="1353188"/>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970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18C33-34EF-8619-DF7C-A57D3FCC699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PROJECT SCOPE</a:t>
            </a:r>
          </a:p>
        </p:txBody>
      </p:sp>
      <p:sp>
        <p:nvSpPr>
          <p:cNvPr id="7" name="Title 2">
            <a:extLst>
              <a:ext uri="{FF2B5EF4-FFF2-40B4-BE49-F238E27FC236}">
                <a16:creationId xmlns:a16="http://schemas.microsoft.com/office/drawing/2014/main" id="{B1917841-C5C9-3848-601E-9D17079E0284}"/>
              </a:ext>
            </a:extLst>
          </p:cNvPr>
          <p:cNvSpPr txBox="1">
            <a:spLocks/>
          </p:cNvSpPr>
          <p:nvPr/>
        </p:nvSpPr>
        <p:spPr>
          <a:xfrm>
            <a:off x="1070192" y="1332673"/>
            <a:ext cx="4560587" cy="5852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kern="1200" spc="20" baseline="0">
                <a:solidFill>
                  <a:srgbClr val="011E44"/>
                </a:solidFill>
                <a:latin typeface="+mj-lt"/>
                <a:ea typeface="+mj-ea"/>
                <a:cs typeface="+mj-cs"/>
              </a:defRPr>
            </a:lvl1pPr>
          </a:lstStyle>
          <a:p>
            <a:r>
              <a:rPr lang="en-US" sz="2000">
                <a:latin typeface="Arial"/>
                <a:cs typeface="Arial"/>
              </a:rPr>
              <a:t>PLACEMENT AREA TYPICAL CROSS SECTION</a:t>
            </a:r>
            <a:endParaRPr lang="en-US"/>
          </a:p>
        </p:txBody>
      </p:sp>
      <p:pic>
        <p:nvPicPr>
          <p:cNvPr id="2" name="Picture 1">
            <a:extLst>
              <a:ext uri="{FF2B5EF4-FFF2-40B4-BE49-F238E27FC236}">
                <a16:creationId xmlns:a16="http://schemas.microsoft.com/office/drawing/2014/main" id="{6A49CA1F-3044-261E-E3D7-0BAE3A6AC33E}"/>
              </a:ext>
            </a:extLst>
          </p:cNvPr>
          <p:cNvPicPr>
            <a:picLocks noChangeAspect="1"/>
          </p:cNvPicPr>
          <p:nvPr/>
        </p:nvPicPr>
        <p:blipFill>
          <a:blip r:embed="rId3"/>
          <a:stretch>
            <a:fillRect/>
          </a:stretch>
        </p:blipFill>
        <p:spPr>
          <a:xfrm>
            <a:off x="1059600" y="3224463"/>
            <a:ext cx="10991850" cy="3458401"/>
          </a:xfrm>
          <a:prstGeom prst="rect">
            <a:avLst/>
          </a:prstGeom>
        </p:spPr>
      </p:pic>
      <p:pic>
        <p:nvPicPr>
          <p:cNvPr id="4" name="Picture 3">
            <a:extLst>
              <a:ext uri="{FF2B5EF4-FFF2-40B4-BE49-F238E27FC236}">
                <a16:creationId xmlns:a16="http://schemas.microsoft.com/office/drawing/2014/main" id="{BD38E905-562C-00C1-0988-48837E3D91C4}"/>
              </a:ext>
            </a:extLst>
          </p:cNvPr>
          <p:cNvPicPr>
            <a:picLocks noChangeAspect="1"/>
          </p:cNvPicPr>
          <p:nvPr/>
        </p:nvPicPr>
        <p:blipFill>
          <a:blip r:embed="rId4"/>
          <a:stretch>
            <a:fillRect/>
          </a:stretch>
        </p:blipFill>
        <p:spPr>
          <a:xfrm>
            <a:off x="5727670" y="215947"/>
            <a:ext cx="6323780" cy="2818745"/>
          </a:xfrm>
          <a:prstGeom prst="rect">
            <a:avLst/>
          </a:prstGeom>
          <a:ln>
            <a:solidFill>
              <a:schemeClr val="tx1"/>
            </a:solidFill>
          </a:ln>
        </p:spPr>
      </p:pic>
    </p:spTree>
    <p:extLst>
      <p:ext uri="{BB962C8B-B14F-4D97-AF65-F5344CB8AC3E}">
        <p14:creationId xmlns:p14="http://schemas.microsoft.com/office/powerpoint/2010/main" val="695414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C985EAF-17B0-104F-BCAA-A6C64F0CD2B6}"/>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060CD69-DE60-794F-AE96-0DDC5C4DB5D1}"/>
              </a:ext>
            </a:extLst>
          </p:cNvPr>
          <p:cNvSpPr txBox="1"/>
          <p:nvPr/>
        </p:nvSpPr>
        <p:spPr>
          <a:xfrm>
            <a:off x="1180091" y="934984"/>
            <a:ext cx="10336696" cy="3785652"/>
          </a:xfrm>
          <a:prstGeom prst="rect">
            <a:avLst/>
          </a:prstGeom>
          <a:noFill/>
        </p:spPr>
        <p:txBody>
          <a:bodyPr wrap="square" rtlCol="0">
            <a:spAutoFit/>
          </a:bodyPr>
          <a:lstStyle/>
          <a:p>
            <a:r>
              <a:rPr lang="en-US" sz="8000" spc="300">
                <a:solidFill>
                  <a:srgbClr val="C1862E"/>
                </a:solidFill>
                <a:latin typeface="HelveticaNeueLT Std Thin" panose="020B0403020202020204" pitchFamily="34" charset="0"/>
              </a:rPr>
              <a:t>QUESTIONS?</a:t>
            </a:r>
          </a:p>
          <a:p>
            <a:endParaRPr lang="en-US" sz="8000" spc="300">
              <a:solidFill>
                <a:srgbClr val="C1862E"/>
              </a:solidFill>
              <a:latin typeface="HelveticaNeueLT Std Thin" panose="020B0403020202020204" pitchFamily="34" charset="0"/>
            </a:endParaRPr>
          </a:p>
          <a:p>
            <a:endParaRPr lang="en-US" sz="8000" spc="300">
              <a:solidFill>
                <a:srgbClr val="C1862E"/>
              </a:solidFill>
              <a:latin typeface="HelveticaNeueLT Std Thin" panose="020B0403020202020204" pitchFamily="34" charset="0"/>
            </a:endParaRPr>
          </a:p>
        </p:txBody>
      </p:sp>
      <p:sp>
        <p:nvSpPr>
          <p:cNvPr id="2" name="TextBox 1">
            <a:extLst>
              <a:ext uri="{FF2B5EF4-FFF2-40B4-BE49-F238E27FC236}">
                <a16:creationId xmlns:a16="http://schemas.microsoft.com/office/drawing/2014/main" id="{1BF91746-2E26-4FF7-BF70-77E68830F28B}"/>
              </a:ext>
            </a:extLst>
          </p:cNvPr>
          <p:cNvSpPr txBox="1"/>
          <p:nvPr/>
        </p:nvSpPr>
        <p:spPr>
          <a:xfrm>
            <a:off x="1180091" y="4328296"/>
            <a:ext cx="4133461" cy="1754326"/>
          </a:xfrm>
          <a:prstGeom prst="rect">
            <a:avLst/>
          </a:prstGeom>
          <a:noFill/>
        </p:spPr>
        <p:txBody>
          <a:bodyPr wrap="square" lIns="91440" tIns="45720" rIns="91440" bIns="45720" rtlCol="0" anchor="t">
            <a:spAutoFit/>
          </a:bodyPr>
          <a:lstStyle/>
          <a:p>
            <a:r>
              <a:rPr lang="en-US">
                <a:solidFill>
                  <a:schemeClr val="bg1"/>
                </a:solidFill>
                <a:cs typeface="Calibri"/>
              </a:rPr>
              <a:t>Procurement Services</a:t>
            </a:r>
          </a:p>
          <a:p>
            <a:r>
              <a:rPr lang="en-US">
                <a:solidFill>
                  <a:schemeClr val="bg1"/>
                </a:solidFill>
              </a:rPr>
              <a:t>Email: </a:t>
            </a:r>
            <a:r>
              <a:rPr lang="en-US">
                <a:solidFill>
                  <a:schemeClr val="bg1"/>
                </a:solidFill>
                <a:hlinkClick r:id="rId4">
                  <a:extLst>
                    <a:ext uri="{A12FA001-AC4F-418D-AE19-62706E023703}">
                      <ahyp:hlinkClr xmlns:ahyp="http://schemas.microsoft.com/office/drawing/2018/hyperlinkcolor" val="tx"/>
                    </a:ext>
                  </a:extLst>
                </a:hlinkClick>
              </a:rPr>
              <a:t>procurement@porthouston.com</a:t>
            </a:r>
            <a:r>
              <a:rPr lang="en-US">
                <a:solidFill>
                  <a:schemeClr val="bg1"/>
                </a:solidFill>
              </a:rPr>
              <a:t> </a:t>
            </a:r>
            <a:endParaRPr lang="en-US">
              <a:solidFill>
                <a:schemeClr val="bg1"/>
              </a:solidFill>
              <a:cs typeface="Calibri"/>
            </a:endParaRPr>
          </a:p>
          <a:p>
            <a:r>
              <a:rPr lang="en-US">
                <a:solidFill>
                  <a:schemeClr val="bg1"/>
                </a:solidFill>
              </a:rPr>
              <a:t>Phone: (713) 670- 2464</a:t>
            </a:r>
          </a:p>
          <a:p>
            <a:endParaRPr lang="en-US">
              <a:solidFill>
                <a:schemeClr val="bg1"/>
              </a:solidFill>
              <a:cs typeface="Calibri"/>
            </a:endParaRPr>
          </a:p>
          <a:p>
            <a:r>
              <a:rPr lang="en-US">
                <a:solidFill>
                  <a:schemeClr val="bg1"/>
                </a:solidFill>
                <a:cs typeface="Calibri"/>
              </a:rPr>
              <a:t>New BuySpeed URL: </a:t>
            </a:r>
            <a:r>
              <a:rPr lang="en-US">
                <a:solidFill>
                  <a:schemeClr val="bg1"/>
                </a:solidFill>
                <a:cs typeface="Calibri"/>
                <a:hlinkClick r:id="rId5">
                  <a:extLst>
                    <a:ext uri="{A12FA001-AC4F-418D-AE19-62706E023703}">
                      <ahyp:hlinkClr xmlns:ahyp="http://schemas.microsoft.com/office/drawing/2018/hyperlinkcolor" val="tx"/>
                    </a:ext>
                  </a:extLst>
                </a:hlinkClick>
              </a:rPr>
              <a:t>https://buyspeed.porthouston.com</a:t>
            </a:r>
            <a:r>
              <a:rPr lang="en-US">
                <a:solidFill>
                  <a:schemeClr val="bg1"/>
                </a:solidFill>
                <a:cs typeface="Calibri"/>
              </a:rPr>
              <a:t> </a:t>
            </a:r>
          </a:p>
        </p:txBody>
      </p:sp>
    </p:spTree>
    <p:extLst>
      <p:ext uri="{BB962C8B-B14F-4D97-AF65-F5344CB8AC3E}">
        <p14:creationId xmlns:p14="http://schemas.microsoft.com/office/powerpoint/2010/main" val="93191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15903" y="0"/>
            <a:ext cx="11026776" cy="5447645"/>
          </a:xfrm>
          <a:prstGeom prst="rect">
            <a:avLst/>
          </a:prstGeom>
          <a:noFill/>
        </p:spPr>
        <p:txBody>
          <a:bodyPr wrap="square" lIns="91440" tIns="45720" rIns="91440" bIns="45720" rtlCol="0" anchor="t">
            <a:spAutoFit/>
          </a:bodyPr>
          <a:lstStyle/>
          <a:p>
            <a:endParaRPr lang="en-US" sz="4000" spc="200">
              <a:solidFill>
                <a:srgbClr val="011E44"/>
              </a:solidFill>
              <a:latin typeface="Arial" panose="020B0604020202020204" pitchFamily="34" charset="0"/>
              <a:cs typeface="Arial" panose="020B0604020202020204" pitchFamily="34" charset="0"/>
            </a:endParaRPr>
          </a:p>
          <a:p>
            <a:r>
              <a:rPr lang="en-US" sz="4000">
                <a:solidFill>
                  <a:srgbClr val="011E44"/>
                </a:solidFill>
                <a:latin typeface="Arial" panose="020B0604020202020204" pitchFamily="34" charset="0"/>
                <a:cs typeface="Arial" panose="020B0604020202020204" pitchFamily="34" charset="0"/>
              </a:rPr>
              <a:t>AGENDA</a:t>
            </a:r>
          </a:p>
          <a:p>
            <a:endParaRPr lang="en-US" sz="2800">
              <a:solidFill>
                <a:srgbClr val="011E44"/>
              </a:solidFill>
              <a:latin typeface="Arial" panose="020B0604020202020204" pitchFamily="34" charset="0"/>
              <a:cs typeface="Arial" panose="020B0604020202020204" pitchFamily="34" charset="0"/>
            </a:endParaRPr>
          </a:p>
          <a:p>
            <a:endParaRPr lang="en-US" sz="2800">
              <a:solidFill>
                <a:srgbClr val="011E44"/>
              </a:solidFill>
              <a:latin typeface="Arial" panose="020B0604020202020204" pitchFamily="34" charset="0"/>
              <a:cs typeface="Arial" panose="020B0604020202020204" pitchFamily="34" charset="0"/>
            </a:endParaRPr>
          </a:p>
          <a:p>
            <a:pPr marL="342900" indent="-342900">
              <a:buAutoNum type="arabicPeriod"/>
            </a:pPr>
            <a:r>
              <a:rPr lang="en-US" sz="2800">
                <a:solidFill>
                  <a:srgbClr val="011E44"/>
                </a:solidFill>
                <a:latin typeface="Arial" panose="020B0604020202020204" pitchFamily="34" charset="0"/>
                <a:cs typeface="Arial" panose="020B0604020202020204" pitchFamily="34" charset="0"/>
              </a:rPr>
              <a:t>Pre-Proposal Meeting House Rules</a:t>
            </a:r>
            <a:endParaRPr lang="en-US">
              <a:solidFill>
                <a:srgbClr val="000000"/>
              </a:solidFill>
              <a:latin typeface="Arial" panose="020B0604020202020204" pitchFamily="34" charset="0"/>
              <a:cs typeface="Arial" panose="020B0604020202020204" pitchFamily="34" charset="0"/>
            </a:endParaRPr>
          </a:p>
          <a:p>
            <a:pPr marL="342900" indent="-342900">
              <a:buAutoNum type="arabicPeriod"/>
            </a:pPr>
            <a:r>
              <a:rPr lang="en-US" sz="2800">
                <a:solidFill>
                  <a:srgbClr val="011E44"/>
                </a:solidFill>
                <a:latin typeface="Arial" panose="020B0604020202020204" pitchFamily="34" charset="0"/>
                <a:cs typeface="Arial" panose="020B0604020202020204" pitchFamily="34" charset="0"/>
              </a:rPr>
              <a:t>Introductions</a:t>
            </a:r>
            <a:endParaRPr lang="en-US">
              <a:latin typeface="Arial" panose="020B0604020202020204" pitchFamily="34" charset="0"/>
              <a:cs typeface="Arial" panose="020B0604020202020204" pitchFamily="34" charset="0"/>
            </a:endParaRPr>
          </a:p>
          <a:p>
            <a:pPr marL="342900" indent="-342900">
              <a:buFont typeface="+mj-lt"/>
              <a:buAutoNum type="arabicPeriod"/>
            </a:pPr>
            <a:r>
              <a:rPr lang="en-US" sz="2800">
                <a:solidFill>
                  <a:srgbClr val="011E44"/>
                </a:solidFill>
                <a:latin typeface="Arial" panose="020B0604020202020204" pitchFamily="34" charset="0"/>
                <a:cs typeface="Arial" panose="020B0604020202020204" pitchFamily="34" charset="0"/>
              </a:rPr>
              <a:t>Business Equity</a:t>
            </a:r>
          </a:p>
          <a:p>
            <a:pPr marL="342900" indent="-342900">
              <a:buFont typeface="+mj-lt"/>
              <a:buAutoNum type="arabicPeriod"/>
            </a:pPr>
            <a:r>
              <a:rPr lang="en-US" sz="2800">
                <a:solidFill>
                  <a:srgbClr val="011E44"/>
                </a:solidFill>
                <a:latin typeface="Arial" panose="020B0604020202020204" pitchFamily="34" charset="0"/>
                <a:cs typeface="Arial" panose="020B0604020202020204" pitchFamily="34" charset="0"/>
              </a:rPr>
              <a:t>Procurement Services</a:t>
            </a:r>
          </a:p>
          <a:p>
            <a:pPr marL="342900" indent="-342900">
              <a:buFont typeface="+mj-lt"/>
              <a:buAutoNum type="arabicPeriod"/>
            </a:pPr>
            <a:r>
              <a:rPr lang="en-US" sz="2800">
                <a:solidFill>
                  <a:srgbClr val="011E44"/>
                </a:solidFill>
                <a:latin typeface="Arial" panose="020B0604020202020204" pitchFamily="34" charset="0"/>
                <a:cs typeface="Arial" panose="020B0604020202020204" pitchFamily="34" charset="0"/>
              </a:rPr>
              <a:t>Evaluation Criteria</a:t>
            </a:r>
          </a:p>
          <a:p>
            <a:pPr marL="342900" indent="-342900">
              <a:buFont typeface="+mj-lt"/>
              <a:buAutoNum type="arabicPeriod"/>
            </a:pPr>
            <a:r>
              <a:rPr lang="en-US" sz="2800">
                <a:solidFill>
                  <a:srgbClr val="011E44"/>
                </a:solidFill>
                <a:latin typeface="Arial" panose="020B0604020202020204" pitchFamily="34" charset="0"/>
                <a:cs typeface="Arial" panose="020B0604020202020204" pitchFamily="34" charset="0"/>
              </a:rPr>
              <a:t>Project Scope</a:t>
            </a:r>
          </a:p>
          <a:p>
            <a:pPr marL="342900" indent="-342900">
              <a:buFont typeface="+mj-lt"/>
              <a:buAutoNum type="arabicPeriod"/>
            </a:pPr>
            <a:r>
              <a:rPr lang="en-US" sz="2800">
                <a:solidFill>
                  <a:srgbClr val="011E44"/>
                </a:solidFill>
                <a:latin typeface="Arial" panose="020B0604020202020204" pitchFamily="34" charset="0"/>
                <a:cs typeface="Arial" panose="020B0604020202020204" pitchFamily="34" charset="0"/>
              </a:rPr>
              <a:t>Questions</a:t>
            </a:r>
          </a:p>
          <a:p>
            <a:endParaRPr lang="en-US" sz="1600">
              <a:solidFill>
                <a:srgbClr val="011E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663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815903" y="0"/>
            <a:ext cx="11026776" cy="5570756"/>
          </a:xfrm>
          <a:prstGeom prst="rect">
            <a:avLst/>
          </a:prstGeom>
          <a:noFill/>
        </p:spPr>
        <p:txBody>
          <a:bodyPr wrap="square" lIns="91440" tIns="45720" rIns="91440" bIns="45720" rtlCol="0" anchor="t">
            <a:spAutoFit/>
          </a:bodyPr>
          <a:lstStyle/>
          <a:p>
            <a:endParaRPr lang="en-US" sz="4000" spc="200">
              <a:solidFill>
                <a:srgbClr val="011E44"/>
              </a:solidFill>
              <a:latin typeface="Arial" panose="020B0604020202020204" pitchFamily="34" charset="0"/>
              <a:cs typeface="Arial" panose="020B0604020202020204" pitchFamily="34" charset="0"/>
            </a:endParaRPr>
          </a:p>
          <a:p>
            <a:r>
              <a:rPr lang="en-US" sz="4000">
                <a:solidFill>
                  <a:srgbClr val="011E44"/>
                </a:solidFill>
                <a:latin typeface="Arial" panose="020B0604020202020204" pitchFamily="34" charset="0"/>
                <a:cs typeface="Arial" panose="020B0604020202020204" pitchFamily="34" charset="0"/>
              </a:rPr>
              <a:t>PRE-PROPOSAL MEETING HOUSE RULES</a:t>
            </a:r>
          </a:p>
          <a:p>
            <a:endParaRPr lang="en-US" sz="3200">
              <a:solidFill>
                <a:srgbClr val="011E44"/>
              </a:solidFill>
              <a:latin typeface="Arial" panose="020B0604020202020204" pitchFamily="34" charset="0"/>
              <a:cs typeface="Arial" panose="020B0604020202020204" pitchFamily="34" charset="0"/>
            </a:endParaRPr>
          </a:p>
          <a:p>
            <a:endParaRPr lang="en-US" sz="2400" b="1" u="sng">
              <a:solidFill>
                <a:srgbClr val="011E44"/>
              </a:solidFill>
              <a:latin typeface="Arial" panose="020B0604020202020204" pitchFamily="34" charset="0"/>
              <a:cs typeface="Arial" panose="020B0604020202020204" pitchFamily="34" charset="0"/>
            </a:endParaRPr>
          </a:p>
          <a:p>
            <a:pPr marL="457200" indent="-457200">
              <a:buFont typeface="Arial"/>
              <a:buChar char="•"/>
            </a:pPr>
            <a:r>
              <a:rPr lang="en-US" sz="2400">
                <a:solidFill>
                  <a:srgbClr val="011E44"/>
                </a:solidFill>
                <a:latin typeface="Arial" panose="020B0604020202020204" pitchFamily="34" charset="0"/>
                <a:cs typeface="Arial" panose="020B0604020202020204" pitchFamily="34" charset="0"/>
              </a:rPr>
              <a:t>Attendees will begin the meeting in listen-only mode.</a:t>
            </a:r>
          </a:p>
          <a:p>
            <a:pPr marL="457200" indent="-457200">
              <a:buFont typeface="Arial"/>
              <a:buChar char="•"/>
            </a:pPr>
            <a:r>
              <a:rPr lang="en-US" sz="2400">
                <a:solidFill>
                  <a:srgbClr val="011E44"/>
                </a:solidFill>
                <a:latin typeface="Arial" panose="020B0604020202020204" pitchFamily="34" charset="0"/>
                <a:cs typeface="Arial" panose="020B0604020202020204" pitchFamily="34" charset="0"/>
              </a:rPr>
              <a:t>There will be a Q&amp;A session at the end of today’s presentation.</a:t>
            </a:r>
            <a:endParaRPr lang="en-US" sz="2400">
              <a:solidFill>
                <a:srgbClr val="011E44"/>
              </a:solidFill>
              <a:latin typeface="Arial" panose="020B0604020202020204" pitchFamily="34" charset="0"/>
              <a:ea typeface="+mn-lt"/>
              <a:cs typeface="Arial" panose="020B0604020202020204" pitchFamily="34" charset="0"/>
            </a:endParaRPr>
          </a:p>
          <a:p>
            <a:pPr marL="457200" indent="-457200">
              <a:buFont typeface="Arial"/>
              <a:buChar char="•"/>
            </a:pPr>
            <a:r>
              <a:rPr lang="en-US" sz="2400">
                <a:solidFill>
                  <a:srgbClr val="011E44"/>
                </a:solidFill>
                <a:latin typeface="Arial" panose="020B0604020202020204" pitchFamily="34" charset="0"/>
                <a:cs typeface="Arial" panose="020B0604020202020204" pitchFamily="34" charset="0"/>
              </a:rPr>
              <a:t>If you have any questions during the presentation, you may submit your Questions through the Teams Chat feature and they will be addressed at the end of the presentation.</a:t>
            </a:r>
            <a:endParaRPr lang="en-US" sz="2400">
              <a:solidFill>
                <a:srgbClr val="011E44"/>
              </a:solidFill>
              <a:latin typeface="Arial" panose="020B0604020202020204" pitchFamily="34" charset="0"/>
              <a:ea typeface="+mn-lt"/>
              <a:cs typeface="Arial" panose="020B0604020202020204" pitchFamily="34" charset="0"/>
            </a:endParaRPr>
          </a:p>
          <a:p>
            <a:pPr marL="457200" indent="-457200">
              <a:buFont typeface="Arial"/>
              <a:buChar char="•"/>
            </a:pPr>
            <a:r>
              <a:rPr lang="en-US" sz="2400">
                <a:solidFill>
                  <a:srgbClr val="011E44"/>
                </a:solidFill>
                <a:latin typeface="Arial" panose="020B0604020202020204" pitchFamily="34" charset="0"/>
                <a:cs typeface="Arial" panose="020B0604020202020204" pitchFamily="34" charset="0"/>
              </a:rPr>
              <a:t>This presentation recording will be  posted  on  the  BuySpeed  homepage under “Pre-Bid/Proposal Conference Information.”</a:t>
            </a:r>
          </a:p>
          <a:p>
            <a:endParaRPr lang="en-US" sz="2800">
              <a:solidFill>
                <a:srgbClr val="011E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05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903182" y="678792"/>
            <a:ext cx="10975141" cy="5478423"/>
          </a:xfrm>
          <a:prstGeom prst="rect">
            <a:avLst/>
          </a:prstGeom>
          <a:noFill/>
        </p:spPr>
        <p:txBody>
          <a:bodyPr wrap="square" lIns="91440" tIns="45720" rIns="91440" bIns="45720" rtlCol="0" anchor="t">
            <a:spAutoFit/>
          </a:bodyPr>
          <a:lstStyle/>
          <a:p>
            <a:r>
              <a:rPr lang="en-US" sz="4000">
                <a:solidFill>
                  <a:srgbClr val="011E44"/>
                </a:solidFill>
                <a:latin typeface="Arial"/>
                <a:cs typeface="Arial"/>
              </a:rPr>
              <a:t>PHA PERSONNEL</a:t>
            </a:r>
          </a:p>
          <a:p>
            <a:pPr marL="342900" indent="-342900">
              <a:buFont typeface="Arial" panose="020B0604020202020204" pitchFamily="34" charset="0"/>
              <a:buChar char="•"/>
            </a:pPr>
            <a:r>
              <a:rPr lang="en-US">
                <a:solidFill>
                  <a:srgbClr val="011E44"/>
                </a:solidFill>
                <a:latin typeface="Arial"/>
                <a:cs typeface="Arial"/>
              </a:rPr>
              <a:t>Charlie Jenkins – Chief, Channel Infrastructure Officer</a:t>
            </a:r>
          </a:p>
          <a:p>
            <a:pPr marL="342900" indent="-342900">
              <a:buFont typeface="Arial" panose="020B0604020202020204" pitchFamily="34" charset="0"/>
              <a:buChar char="•"/>
            </a:pPr>
            <a:r>
              <a:rPr lang="en-US">
                <a:solidFill>
                  <a:srgbClr val="011E44"/>
                </a:solidFill>
                <a:latin typeface="Arial"/>
                <a:cs typeface="Arial"/>
              </a:rPr>
              <a:t>Lori Brownell – Director, Channel Improvement</a:t>
            </a:r>
          </a:p>
          <a:p>
            <a:pPr marL="342900" indent="-342900">
              <a:buFont typeface="Arial" panose="020B0604020202020204" pitchFamily="34" charset="0"/>
              <a:buChar char="•"/>
            </a:pPr>
            <a:r>
              <a:rPr lang="en-US">
                <a:solidFill>
                  <a:srgbClr val="011E44"/>
                </a:solidFill>
                <a:latin typeface="Arial"/>
                <a:cs typeface="Arial"/>
              </a:rPr>
              <a:t>Amanda Hamrick – Project Manager, Channel Improvement</a:t>
            </a:r>
          </a:p>
          <a:p>
            <a:pPr marL="342900" indent="-342900">
              <a:buFont typeface="Arial" panose="020B0604020202020204" pitchFamily="34" charset="0"/>
              <a:buChar char="•"/>
            </a:pPr>
            <a:r>
              <a:rPr lang="en-US">
                <a:solidFill>
                  <a:srgbClr val="011E44"/>
                </a:solidFill>
                <a:latin typeface="Arial"/>
                <a:cs typeface="Arial"/>
              </a:rPr>
              <a:t>Yvette Camel-Smith – Director, Procurement</a:t>
            </a:r>
            <a:endParaRPr lang="en-US">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solidFill>
                  <a:srgbClr val="011E44"/>
                </a:solidFill>
                <a:latin typeface="Arial"/>
                <a:cs typeface="Arial"/>
              </a:rPr>
              <a:t>Alberto Foster – Manager Contracts, Procurement</a:t>
            </a:r>
            <a:endParaRPr lang="en-US">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solidFill>
                  <a:srgbClr val="011E44"/>
                </a:solidFill>
                <a:latin typeface="Arial"/>
                <a:cs typeface="Arial"/>
              </a:rPr>
              <a:t>Sommer Freeman – Contract Administrator, Procurement</a:t>
            </a:r>
            <a:endParaRPr lang="en-US">
              <a:solidFill>
                <a:srgbClr val="011E4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solidFill>
                  <a:srgbClr val="011E44"/>
                </a:solidFill>
                <a:latin typeface="Arial"/>
                <a:cs typeface="Arial"/>
              </a:rPr>
              <a:t>Brenda Ruiz – Business Equity Supplier Diversity Manager</a:t>
            </a:r>
          </a:p>
          <a:p>
            <a:pPr marL="342900" indent="-342900">
              <a:buFont typeface="Arial" panose="020B0604020202020204" pitchFamily="34" charset="0"/>
              <a:buChar char="•"/>
            </a:pPr>
            <a:endParaRPr lang="en-US" sz="2000">
              <a:solidFill>
                <a:srgbClr val="011E44"/>
              </a:solidFill>
              <a:latin typeface="Arial"/>
              <a:cs typeface="Arial"/>
            </a:endParaRPr>
          </a:p>
          <a:p>
            <a:r>
              <a:rPr lang="en-US" sz="4000">
                <a:solidFill>
                  <a:srgbClr val="011E44"/>
                </a:solidFill>
                <a:latin typeface="Arial"/>
                <a:cs typeface="Arial"/>
              </a:rPr>
              <a:t>NON PHA PERSONNEL</a:t>
            </a:r>
          </a:p>
          <a:p>
            <a:pPr marL="342900" indent="-342900">
              <a:buFont typeface="Arial" panose="020B0604020202020204" pitchFamily="34" charset="0"/>
              <a:buChar char="•"/>
            </a:pPr>
            <a:r>
              <a:rPr lang="en-US">
                <a:solidFill>
                  <a:srgbClr val="011E44"/>
                </a:solidFill>
                <a:latin typeface="Arial"/>
                <a:cs typeface="Arial"/>
              </a:rPr>
              <a:t>Matt McCollum – Ports and Navigation Engineer, US West Water, AECOM</a:t>
            </a:r>
          </a:p>
          <a:p>
            <a:pPr marL="342900" indent="-342900">
              <a:buFont typeface="Arial" panose="020B0604020202020204" pitchFamily="34" charset="0"/>
              <a:buChar char="•"/>
            </a:pPr>
            <a:r>
              <a:rPr lang="en-US">
                <a:solidFill>
                  <a:srgbClr val="011E44"/>
                </a:solidFill>
                <a:latin typeface="Arial"/>
                <a:cs typeface="Arial"/>
              </a:rPr>
              <a:t>Chester Hedderman – Project Engineer/ Surveyor, GBA</a:t>
            </a:r>
          </a:p>
          <a:p>
            <a:pPr marL="342900" indent="-342900">
              <a:buFont typeface="Arial" panose="020B0604020202020204" pitchFamily="34" charset="0"/>
              <a:buChar char="•"/>
            </a:pPr>
            <a:endParaRPr lang="en-US" sz="2000">
              <a:solidFill>
                <a:srgbClr val="011E44"/>
              </a:solidFill>
              <a:latin typeface="Arial"/>
              <a:cs typeface="Arial"/>
            </a:endParaRPr>
          </a:p>
          <a:p>
            <a:pPr marL="342900" indent="-342900">
              <a:buFont typeface="Arial" panose="020B0604020202020204" pitchFamily="34" charset="0"/>
              <a:buChar char="•"/>
            </a:pPr>
            <a:endParaRPr lang="en-US" sz="2000">
              <a:solidFill>
                <a:srgbClr val="011E44"/>
              </a:solidFill>
              <a:latin typeface="Arial"/>
              <a:cs typeface="Arial"/>
            </a:endParaRPr>
          </a:p>
          <a:p>
            <a:pPr marL="342900" indent="-342900">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endParaRPr>
          </a:p>
          <a:p>
            <a:endParaRPr lang="en-US" sz="2800">
              <a:solidFill>
                <a:srgbClr val="011E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568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10;&#10;Description automatically generated with low confidence">
            <a:extLst>
              <a:ext uri="{FF2B5EF4-FFF2-40B4-BE49-F238E27FC236}">
                <a16:creationId xmlns:a16="http://schemas.microsoft.com/office/drawing/2014/main" id="{FEAB75CB-939F-1C4B-A58E-DFB0C46A45B3}"/>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1007325" y="472887"/>
            <a:ext cx="6321287" cy="707886"/>
          </a:xfrm>
          <a:prstGeom prst="rect">
            <a:avLst/>
          </a:prstGeom>
          <a:noFill/>
        </p:spPr>
        <p:txBody>
          <a:bodyPr wrap="square" rtlCol="0">
            <a:spAutoFit/>
          </a:bodyPr>
          <a:lstStyle/>
          <a:p>
            <a:r>
              <a:rPr lang="en-US" sz="4000" spc="200">
                <a:solidFill>
                  <a:srgbClr val="011E44"/>
                </a:solidFill>
                <a:latin typeface="Arial" panose="020B0604020202020204" pitchFamily="34" charset="0"/>
                <a:cs typeface="Arial" panose="020B0604020202020204" pitchFamily="34" charset="0"/>
              </a:rPr>
              <a:t>PORT COMMISSION</a:t>
            </a:r>
          </a:p>
        </p:txBody>
      </p:sp>
      <p:sp>
        <p:nvSpPr>
          <p:cNvPr id="5" name="TextBox 4">
            <a:extLst>
              <a:ext uri="{FF2B5EF4-FFF2-40B4-BE49-F238E27FC236}">
                <a16:creationId xmlns:a16="http://schemas.microsoft.com/office/drawing/2014/main" id="{548CF894-8A9C-144F-AA3D-D331AD21B264}"/>
              </a:ext>
            </a:extLst>
          </p:cNvPr>
          <p:cNvSpPr txBox="1"/>
          <p:nvPr/>
        </p:nvSpPr>
        <p:spPr>
          <a:xfrm>
            <a:off x="1065798" y="5724939"/>
            <a:ext cx="3667539" cy="584775"/>
          </a:xfrm>
          <a:prstGeom prst="rect">
            <a:avLst/>
          </a:prstGeom>
          <a:noFill/>
        </p:spPr>
        <p:txBody>
          <a:bodyPr wrap="square" rtlCol="0">
            <a:spAutoFit/>
          </a:bodyPr>
          <a:lstStyle/>
          <a:p>
            <a:r>
              <a:rPr lang="en-US" b="1">
                <a:solidFill>
                  <a:srgbClr val="011E44"/>
                </a:solidFill>
                <a:latin typeface="HelveticaNeueLT Std Blk" panose="020B0604020202020204" pitchFamily="34" charset="0"/>
              </a:rPr>
              <a:t>Ric Campo</a:t>
            </a:r>
          </a:p>
          <a:p>
            <a:r>
              <a:rPr lang="en-US" sz="1400" i="1">
                <a:solidFill>
                  <a:srgbClr val="011E44"/>
                </a:solidFill>
                <a:latin typeface="HelveticaNeueLT Std Lt" panose="020B0403020202020204" pitchFamily="34" charset="0"/>
              </a:rPr>
              <a:t>Chairman of the Port Commission</a:t>
            </a:r>
          </a:p>
        </p:txBody>
      </p:sp>
      <p:sp>
        <p:nvSpPr>
          <p:cNvPr id="7" name="TextBox 6">
            <a:extLst>
              <a:ext uri="{FF2B5EF4-FFF2-40B4-BE49-F238E27FC236}">
                <a16:creationId xmlns:a16="http://schemas.microsoft.com/office/drawing/2014/main" id="{177FAF22-BBA7-B643-AB05-6BDA9E38039B}"/>
              </a:ext>
            </a:extLst>
          </p:cNvPr>
          <p:cNvSpPr txBox="1"/>
          <p:nvPr/>
        </p:nvSpPr>
        <p:spPr>
          <a:xfrm>
            <a:off x="5942832" y="3411280"/>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Dean E. Corgey</a:t>
            </a:r>
          </a:p>
          <a:p>
            <a:r>
              <a:rPr lang="en-US" sz="800" i="1">
                <a:solidFill>
                  <a:srgbClr val="011E44"/>
                </a:solidFill>
                <a:latin typeface="HelveticaNeueLT Std Lt" panose="020B0403020202020204" pitchFamily="34" charset="0"/>
              </a:rPr>
              <a:t>Commissioner</a:t>
            </a:r>
          </a:p>
        </p:txBody>
      </p:sp>
      <p:sp>
        <p:nvSpPr>
          <p:cNvPr id="8" name="TextBox 7">
            <a:extLst>
              <a:ext uri="{FF2B5EF4-FFF2-40B4-BE49-F238E27FC236}">
                <a16:creationId xmlns:a16="http://schemas.microsoft.com/office/drawing/2014/main" id="{D7E7D59C-38B0-E242-9C9B-CC419ADB535A}"/>
              </a:ext>
            </a:extLst>
          </p:cNvPr>
          <p:cNvSpPr txBox="1"/>
          <p:nvPr/>
        </p:nvSpPr>
        <p:spPr>
          <a:xfrm>
            <a:off x="7967330" y="3411280"/>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Clyde Fitzgerald</a:t>
            </a:r>
          </a:p>
          <a:p>
            <a:r>
              <a:rPr lang="en-US" sz="800" i="1">
                <a:solidFill>
                  <a:srgbClr val="011E44"/>
                </a:solidFill>
                <a:latin typeface="HelveticaNeueLT Std Lt" panose="020B0403020202020204" pitchFamily="34" charset="0"/>
              </a:rPr>
              <a:t>Commissioner</a:t>
            </a:r>
          </a:p>
        </p:txBody>
      </p:sp>
      <p:sp>
        <p:nvSpPr>
          <p:cNvPr id="9" name="TextBox 8">
            <a:extLst>
              <a:ext uri="{FF2B5EF4-FFF2-40B4-BE49-F238E27FC236}">
                <a16:creationId xmlns:a16="http://schemas.microsoft.com/office/drawing/2014/main" id="{C40BD6ED-EED6-8843-B42A-5738465B6CD2}"/>
              </a:ext>
            </a:extLst>
          </p:cNvPr>
          <p:cNvSpPr txBox="1"/>
          <p:nvPr/>
        </p:nvSpPr>
        <p:spPr>
          <a:xfrm>
            <a:off x="9991827" y="3411280"/>
            <a:ext cx="1831577"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Stephen H. DonCarlos</a:t>
            </a:r>
          </a:p>
          <a:p>
            <a:r>
              <a:rPr lang="en-US" sz="800" i="1">
                <a:solidFill>
                  <a:srgbClr val="011E44"/>
                </a:solidFill>
                <a:latin typeface="HelveticaNeueLT Std Lt" panose="020B0403020202020204" pitchFamily="34" charset="0"/>
              </a:rPr>
              <a:t>Commissioner</a:t>
            </a:r>
          </a:p>
        </p:txBody>
      </p:sp>
      <p:sp>
        <p:nvSpPr>
          <p:cNvPr id="10" name="TextBox 9">
            <a:extLst>
              <a:ext uri="{FF2B5EF4-FFF2-40B4-BE49-F238E27FC236}">
                <a16:creationId xmlns:a16="http://schemas.microsoft.com/office/drawing/2014/main" id="{0D8CFC38-2ED3-1F48-B7D1-5AE313B661E3}"/>
              </a:ext>
            </a:extLst>
          </p:cNvPr>
          <p:cNvSpPr txBox="1"/>
          <p:nvPr/>
        </p:nvSpPr>
        <p:spPr>
          <a:xfrm>
            <a:off x="5942832" y="5661838"/>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Alan A, Robb</a:t>
            </a:r>
          </a:p>
          <a:p>
            <a:r>
              <a:rPr lang="en-US" sz="800" i="1">
                <a:solidFill>
                  <a:srgbClr val="011E44"/>
                </a:solidFill>
                <a:latin typeface="HelveticaNeueLT Std Lt" panose="020B0403020202020204" pitchFamily="34" charset="0"/>
              </a:rPr>
              <a:t>Commissioner</a:t>
            </a:r>
          </a:p>
        </p:txBody>
      </p:sp>
      <p:sp>
        <p:nvSpPr>
          <p:cNvPr id="11" name="TextBox 10">
            <a:extLst>
              <a:ext uri="{FF2B5EF4-FFF2-40B4-BE49-F238E27FC236}">
                <a16:creationId xmlns:a16="http://schemas.microsoft.com/office/drawing/2014/main" id="{ED2D8D5D-3830-EC49-BDCB-98BA84158690}"/>
              </a:ext>
            </a:extLst>
          </p:cNvPr>
          <p:cNvSpPr txBox="1"/>
          <p:nvPr/>
        </p:nvSpPr>
        <p:spPr>
          <a:xfrm>
            <a:off x="7967330" y="5661838"/>
            <a:ext cx="202449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Wendy Montoya Cloonan</a:t>
            </a:r>
          </a:p>
          <a:p>
            <a:r>
              <a:rPr lang="en-US" sz="800" i="1">
                <a:solidFill>
                  <a:srgbClr val="011E44"/>
                </a:solidFill>
                <a:latin typeface="HelveticaNeueLT Std Lt" panose="020B0403020202020204" pitchFamily="34" charset="0"/>
              </a:rPr>
              <a:t>Commissioner</a:t>
            </a:r>
          </a:p>
        </p:txBody>
      </p:sp>
      <p:sp>
        <p:nvSpPr>
          <p:cNvPr id="12" name="TextBox 11">
            <a:extLst>
              <a:ext uri="{FF2B5EF4-FFF2-40B4-BE49-F238E27FC236}">
                <a16:creationId xmlns:a16="http://schemas.microsoft.com/office/drawing/2014/main" id="{D4154990-A27D-8B41-8190-359859F891ED}"/>
              </a:ext>
            </a:extLst>
          </p:cNvPr>
          <p:cNvSpPr txBox="1"/>
          <p:nvPr/>
        </p:nvSpPr>
        <p:spPr>
          <a:xfrm>
            <a:off x="9991828" y="5661838"/>
            <a:ext cx="1696278" cy="369332"/>
          </a:xfrm>
          <a:prstGeom prst="rect">
            <a:avLst/>
          </a:prstGeom>
          <a:noFill/>
        </p:spPr>
        <p:txBody>
          <a:bodyPr wrap="square" rtlCol="0">
            <a:spAutoFit/>
          </a:bodyPr>
          <a:lstStyle/>
          <a:p>
            <a:r>
              <a:rPr lang="en-US" sz="1000" b="1">
                <a:solidFill>
                  <a:srgbClr val="011E44"/>
                </a:solidFill>
                <a:latin typeface="HelveticaNeueLT Std Blk" panose="020B0604020202020204" pitchFamily="34" charset="0"/>
              </a:rPr>
              <a:t>Cheryl D. Creuzot</a:t>
            </a:r>
          </a:p>
          <a:p>
            <a:r>
              <a:rPr lang="en-US" sz="800" i="1">
                <a:solidFill>
                  <a:srgbClr val="011E44"/>
                </a:solidFill>
                <a:latin typeface="HelveticaNeueLT Std Lt" panose="020B0403020202020204" pitchFamily="34" charset="0"/>
              </a:rPr>
              <a:t>Commissioner</a:t>
            </a:r>
          </a:p>
        </p:txBody>
      </p:sp>
      <p:pic>
        <p:nvPicPr>
          <p:cNvPr id="3" name="Picture 2">
            <a:extLst>
              <a:ext uri="{FF2B5EF4-FFF2-40B4-BE49-F238E27FC236}">
                <a16:creationId xmlns:a16="http://schemas.microsoft.com/office/drawing/2014/main" id="{1562436A-11AB-D5C0-B752-85E370EEDE54}"/>
              </a:ext>
            </a:extLst>
          </p:cNvPr>
          <p:cNvPicPr>
            <a:picLocks noChangeAspect="1"/>
          </p:cNvPicPr>
          <p:nvPr/>
        </p:nvPicPr>
        <p:blipFill rotWithShape="1">
          <a:blip r:embed="rId4"/>
          <a:srcRect t="17610"/>
          <a:stretch/>
        </p:blipFill>
        <p:spPr>
          <a:xfrm>
            <a:off x="6028599" y="3883630"/>
            <a:ext cx="1434837" cy="1778207"/>
          </a:xfrm>
          <a:prstGeom prst="rect">
            <a:avLst/>
          </a:prstGeom>
        </p:spPr>
      </p:pic>
    </p:spTree>
    <p:extLst>
      <p:ext uri="{BB962C8B-B14F-4D97-AF65-F5344CB8AC3E}">
        <p14:creationId xmlns:p14="http://schemas.microsoft.com/office/powerpoint/2010/main" val="136388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with a city in the background&#10;&#10;Description automatically generated with low confidence">
            <a:extLst>
              <a:ext uri="{FF2B5EF4-FFF2-40B4-BE49-F238E27FC236}">
                <a16:creationId xmlns:a16="http://schemas.microsoft.com/office/drawing/2014/main" id="{57FBC51E-07C9-104D-B861-F780D9996B6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05158A0-0459-39FF-2F83-A82E0D7D1150}"/>
              </a:ext>
            </a:extLst>
          </p:cNvPr>
          <p:cNvSpPr txBox="1"/>
          <p:nvPr/>
        </p:nvSpPr>
        <p:spPr>
          <a:xfrm>
            <a:off x="772717" y="488332"/>
            <a:ext cx="65691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11E44"/>
                </a:solidFill>
                <a:latin typeface="Arial" panose="020B0604020202020204" pitchFamily="34" charset="0"/>
                <a:cs typeface="Arial" panose="020B0604020202020204" pitchFamily="34" charset="0"/>
              </a:rPr>
              <a:t>BUSINESS EQUITY</a:t>
            </a:r>
          </a:p>
        </p:txBody>
      </p:sp>
    </p:spTree>
    <p:extLst>
      <p:ext uri="{BB962C8B-B14F-4D97-AF65-F5344CB8AC3E}">
        <p14:creationId xmlns:p14="http://schemas.microsoft.com/office/powerpoint/2010/main" val="63449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D2AEC4E1-2295-CF43-B4AB-C13B56E2938F}"/>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605433" y="535900"/>
            <a:ext cx="5358816" cy="6032421"/>
          </a:xfrm>
          <a:prstGeom prst="rect">
            <a:avLst/>
          </a:prstGeom>
          <a:noFill/>
        </p:spPr>
        <p:txBody>
          <a:bodyPr wrap="square" lIns="91440" tIns="45720" rIns="91440" bIns="45720" rtlCol="0" anchor="t">
            <a:spAutoFit/>
          </a:bodyPr>
          <a:lstStyle/>
          <a:p>
            <a:r>
              <a:rPr lang="en-US" sz="4000" spc="100">
                <a:solidFill>
                  <a:srgbClr val="011E44"/>
                </a:solidFill>
                <a:latin typeface="Arial" panose="020B0604020202020204" pitchFamily="34" charset="0"/>
                <a:cs typeface="Arial" panose="020B0604020202020204" pitchFamily="34" charset="0"/>
              </a:rPr>
              <a:t>BUSINESS EQUITY</a:t>
            </a:r>
          </a:p>
          <a:p>
            <a:r>
              <a:rPr lang="en-US" sz="4000" spc="100">
                <a:solidFill>
                  <a:srgbClr val="011E44"/>
                </a:solidFill>
                <a:latin typeface="Arial" panose="020B0604020202020204" pitchFamily="34" charset="0"/>
                <a:cs typeface="Arial" panose="020B0604020202020204" pitchFamily="34" charset="0"/>
              </a:rPr>
              <a:t>S/MWBE INITIATIVE</a:t>
            </a:r>
          </a:p>
          <a:p>
            <a:endParaRPr lang="en-US" sz="4000" spc="100">
              <a:solidFill>
                <a:srgbClr val="011E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Business Equity Division provides </a:t>
            </a:r>
            <a:br>
              <a:rPr lang="en-US" sz="1600">
                <a:solidFill>
                  <a:srgbClr val="011E44"/>
                </a:solidFill>
                <a:latin typeface="Arial" panose="020B0604020202020204" pitchFamily="34" charset="0"/>
                <a:cs typeface="Arial" panose="020B0604020202020204" pitchFamily="34" charset="0"/>
              </a:rPr>
            </a:br>
            <a:r>
              <a:rPr lang="en-US" sz="1600">
                <a:solidFill>
                  <a:srgbClr val="011E44"/>
                </a:solidFill>
                <a:latin typeface="Arial" panose="020B0604020202020204" pitchFamily="34" charset="0"/>
                <a:cs typeface="Arial" panose="020B0604020202020204" pitchFamily="34" charset="0"/>
              </a:rPr>
              <a:t>resources to small, minority- and woman-owned businesses (S/MWBE) seeking to participate in Port Houston procurements and contracts.</a:t>
            </a:r>
          </a:p>
          <a:p>
            <a:pPr marL="285750" indent="-285750">
              <a:buFont typeface="Arial" panose="020B0604020202020204" pitchFamily="34" charset="0"/>
              <a:buChar char="•"/>
            </a:pPr>
            <a:endParaRPr lang="en-US" sz="1600">
              <a:solidFill>
                <a:srgbClr val="011E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Port Houston promotes business opportunities for all sectors of the community and recognizes the importance of vendor and suppler diversity in its contracts.</a:t>
            </a:r>
          </a:p>
          <a:p>
            <a:pPr marL="285750" indent="-285750">
              <a:buFont typeface="Arial" panose="020B0604020202020204" pitchFamily="34" charset="0"/>
              <a:buChar char="•"/>
            </a:pPr>
            <a:endParaRPr lang="en-US" sz="1600">
              <a:solidFill>
                <a:srgbClr val="011E4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Port Houston has established an organizational ​35% Small Business participation goal and a​ 30% Minority-and Woman Business Enterprise (MWBE) aspirational goal.</a:t>
            </a:r>
          </a:p>
          <a:p>
            <a:endParaRPr lang="en-US" sz="1600">
              <a:solidFill>
                <a:srgbClr val="011E44"/>
              </a:solidFill>
              <a:latin typeface="Arial" panose="020B0604020202020204" pitchFamily="34" charset="0"/>
              <a:cs typeface="Arial" panose="020B0604020202020204" pitchFamily="34" charset="0"/>
            </a:endParaRPr>
          </a:p>
          <a:p>
            <a:endParaRPr lang="en-US" sz="1600">
              <a:solidFill>
                <a:srgbClr val="011E44"/>
              </a:solidFill>
              <a:latin typeface="Arial" panose="020B0604020202020204" pitchFamily="34" charset="0"/>
              <a:cs typeface="Arial" panose="020B0604020202020204" pitchFamily="34" charset="0"/>
            </a:endParaRPr>
          </a:p>
          <a:p>
            <a:endParaRPr lang="en-US" sz="1000" b="1" spc="200">
              <a:solidFill>
                <a:srgbClr val="C1862E"/>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B96081DC-0E48-AD4D-8E75-2CB91E417E4A}"/>
              </a:ext>
            </a:extLst>
          </p:cNvPr>
          <p:cNvSpPr/>
          <p:nvPr/>
        </p:nvSpPr>
        <p:spPr>
          <a:xfrm>
            <a:off x="5828304" y="816134"/>
            <a:ext cx="2520563" cy="2520563"/>
          </a:xfrm>
          <a:prstGeom prst="ellipse">
            <a:avLst/>
          </a:prstGeom>
          <a:solidFill>
            <a:srgbClr val="C18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08FA1D-C412-E54F-AD18-12C72947152B}"/>
              </a:ext>
            </a:extLst>
          </p:cNvPr>
          <p:cNvSpPr txBox="1"/>
          <p:nvPr/>
        </p:nvSpPr>
        <p:spPr>
          <a:xfrm>
            <a:off x="6100194" y="946361"/>
            <a:ext cx="1976781" cy="2062103"/>
          </a:xfrm>
          <a:prstGeom prst="rect">
            <a:avLst/>
          </a:prstGeom>
          <a:noFill/>
        </p:spPr>
        <p:txBody>
          <a:bodyPr wrap="square" lIns="91440" tIns="45720" rIns="91440" bIns="45720" rtlCol="0" anchor="t">
            <a:spAutoFit/>
          </a:bodyPr>
          <a:lstStyle/>
          <a:p>
            <a:pPr algn="ctr"/>
            <a:r>
              <a:rPr lang="en-US" sz="2400" b="1">
                <a:solidFill>
                  <a:schemeClr val="bg1"/>
                </a:solidFill>
                <a:latin typeface="HelveticaNeueLT Std Blk" panose="020B0604020202020204" pitchFamily="34" charset="0"/>
              </a:rPr>
              <a:t>35%</a:t>
            </a:r>
          </a:p>
          <a:p>
            <a:pPr algn="ctr"/>
            <a:r>
              <a:rPr lang="en-US" sz="1600">
                <a:solidFill>
                  <a:schemeClr val="bg1"/>
                </a:solidFill>
                <a:latin typeface="HelveticaNeueLT Std Lt"/>
              </a:rPr>
              <a:t>SBE participation goal</a:t>
            </a:r>
          </a:p>
          <a:p>
            <a:pPr algn="ctr"/>
            <a:endParaRPr lang="en-US" sz="1600">
              <a:solidFill>
                <a:schemeClr val="bg1"/>
              </a:solidFill>
              <a:latin typeface="HelveticaNeueLT Std Lt" panose="020B0403020202020204" pitchFamily="34" charset="0"/>
            </a:endParaRPr>
          </a:p>
          <a:p>
            <a:pPr algn="ctr"/>
            <a:r>
              <a:rPr lang="en-US" sz="2400" b="1">
                <a:solidFill>
                  <a:schemeClr val="bg1"/>
                </a:solidFill>
                <a:latin typeface="HelveticaNeueLT Std Blk" panose="020B0604020202020204" pitchFamily="34" charset="0"/>
              </a:rPr>
              <a:t>30%</a:t>
            </a:r>
          </a:p>
          <a:p>
            <a:pPr algn="ctr"/>
            <a:r>
              <a:rPr lang="en-US" sz="1600">
                <a:solidFill>
                  <a:schemeClr val="bg1"/>
                </a:solidFill>
                <a:latin typeface="HelveticaNeueLT Std Lt"/>
              </a:rPr>
              <a:t>MWBE aspirational goal </a:t>
            </a:r>
            <a:endParaRPr lang="en-US" sz="1600">
              <a:solidFill>
                <a:schemeClr val="bg1"/>
              </a:solidFill>
              <a:latin typeface="HelveticaNeueLT Std Lt" panose="020B0403020202020204" pitchFamily="34" charset="0"/>
            </a:endParaRPr>
          </a:p>
        </p:txBody>
      </p:sp>
    </p:spTree>
    <p:extLst>
      <p:ext uri="{BB962C8B-B14F-4D97-AF65-F5344CB8AC3E}">
        <p14:creationId xmlns:p14="http://schemas.microsoft.com/office/powerpoint/2010/main" val="71815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0B3ABA72-790E-9240-8A3D-993BC98D7549}"/>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BBD024-9461-FC49-A104-4872BEA57D46}"/>
              </a:ext>
            </a:extLst>
          </p:cNvPr>
          <p:cNvSpPr txBox="1"/>
          <p:nvPr/>
        </p:nvSpPr>
        <p:spPr>
          <a:xfrm>
            <a:off x="1093304" y="715018"/>
            <a:ext cx="10000794" cy="1323439"/>
          </a:xfrm>
          <a:prstGeom prst="rect">
            <a:avLst/>
          </a:prstGeom>
          <a:noFill/>
        </p:spPr>
        <p:txBody>
          <a:bodyPr wrap="square" rtlCol="0">
            <a:spAutoFit/>
          </a:bodyPr>
          <a:lstStyle/>
          <a:p>
            <a:endParaRPr lang="en-US" sz="4000">
              <a:solidFill>
                <a:srgbClr val="011E44"/>
              </a:solidFill>
              <a:latin typeface="HelveticaNeueLT Std Lt" panose="020B0403020202020204" pitchFamily="34" charset="0"/>
            </a:endParaRPr>
          </a:p>
          <a:p>
            <a:endParaRPr lang="en-US" sz="4000" spc="200">
              <a:solidFill>
                <a:srgbClr val="011E44"/>
              </a:solidFill>
              <a:latin typeface="HelveticaNeueLT Std Thin" panose="020B0403020202020204" pitchFamily="34" charset="0"/>
            </a:endParaRPr>
          </a:p>
        </p:txBody>
      </p:sp>
      <p:sp>
        <p:nvSpPr>
          <p:cNvPr id="6" name="TextBox 5">
            <a:extLst>
              <a:ext uri="{FF2B5EF4-FFF2-40B4-BE49-F238E27FC236}">
                <a16:creationId xmlns:a16="http://schemas.microsoft.com/office/drawing/2014/main" id="{66754056-B97D-4035-AF34-33CB315B99D3}"/>
              </a:ext>
            </a:extLst>
          </p:cNvPr>
          <p:cNvSpPr txBox="1"/>
          <p:nvPr/>
        </p:nvSpPr>
        <p:spPr>
          <a:xfrm>
            <a:off x="564204" y="330740"/>
            <a:ext cx="10529894" cy="6194003"/>
          </a:xfrm>
          <a:prstGeom prst="rect">
            <a:avLst/>
          </a:prstGeom>
          <a:noFill/>
        </p:spPr>
        <p:txBody>
          <a:bodyPr wrap="square" lIns="91440" tIns="45720" rIns="91440" bIns="45720" rtlCol="0" anchor="t">
            <a:spAutoFit/>
          </a:bodyPr>
          <a:lstStyle/>
          <a:p>
            <a:r>
              <a:rPr lang="en-US" sz="4000" spc="100">
                <a:solidFill>
                  <a:srgbClr val="011E44"/>
                </a:solidFill>
                <a:latin typeface="Arial" panose="020B0604020202020204" pitchFamily="34" charset="0"/>
                <a:cs typeface="Arial" panose="020B0604020202020204" pitchFamily="34" charset="0"/>
              </a:rPr>
              <a:t>BUSINESS ENTERPRISE DEFINITIONS</a:t>
            </a:r>
            <a:endParaRPr lang="en-US" sz="4000">
              <a:solidFill>
                <a:srgbClr val="011E44"/>
              </a:solidFill>
              <a:latin typeface="Arial" panose="020B0604020202020204" pitchFamily="34" charset="0"/>
              <a:cs typeface="Arial" panose="020B0604020202020204" pitchFamily="34" charset="0"/>
            </a:endParaRPr>
          </a:p>
          <a:p>
            <a:endParaRPr lang="en-US" sz="1600">
              <a:solidFill>
                <a:srgbClr val="011E44"/>
              </a:solidFill>
              <a:latin typeface="Arial" panose="020B0604020202020204" pitchFamily="34" charset="0"/>
              <a:cs typeface="Arial" panose="020B0604020202020204" pitchFamily="34" charset="0"/>
            </a:endParaRPr>
          </a:p>
          <a:p>
            <a:pPr marR="0">
              <a:spcBef>
                <a:spcPts val="0"/>
              </a:spcBef>
              <a:spcAft>
                <a:spcPts val="900"/>
              </a:spcAft>
            </a:pPr>
            <a:endParaRPr lang="en-US" sz="1600" b="1">
              <a:solidFill>
                <a:srgbClr val="011E44"/>
              </a:solidFill>
              <a:latin typeface="Arial" panose="020B0604020202020204" pitchFamily="34" charset="0"/>
              <a:cs typeface="Arial" panose="020B0604020202020204" pitchFamily="34" charset="0"/>
            </a:endParaRPr>
          </a:p>
          <a:p>
            <a:pPr marR="0">
              <a:spcBef>
                <a:spcPts val="0"/>
              </a:spcBef>
              <a:spcAft>
                <a:spcPts val="900"/>
              </a:spcAft>
            </a:pPr>
            <a:r>
              <a:rPr lang="en-US" sz="1600" b="1">
                <a:solidFill>
                  <a:srgbClr val="011E44"/>
                </a:solidFill>
                <a:latin typeface="Arial" panose="020B0604020202020204" pitchFamily="34" charset="0"/>
                <a:cs typeface="Arial" panose="020B0604020202020204" pitchFamily="34" charset="0"/>
              </a:rPr>
              <a:t>Small Business Enterprise (SBE)</a:t>
            </a:r>
          </a:p>
          <a:p>
            <a:pPr marL="285750" marR="0" indent="-285750">
              <a:spcBef>
                <a:spcPts val="0"/>
              </a:spcBef>
              <a:spcAft>
                <a:spcPts val="900"/>
              </a:spcAft>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Gross revenues or number of employees, averaged over the past three years does not exceed the size standards defined by SBA.</a:t>
            </a:r>
          </a:p>
          <a:p>
            <a:pPr marL="285750" indent="-285750">
              <a:spcAft>
                <a:spcPts val="900"/>
              </a:spcAft>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The net worth of the owner must be less than $1.32 million, excluding the owner’s primary residence and assets of the business. </a:t>
            </a:r>
          </a:p>
          <a:p>
            <a:endParaRPr lang="en-US" sz="1600">
              <a:solidFill>
                <a:srgbClr val="011E44"/>
              </a:solidFill>
              <a:latin typeface="Arial" panose="020B0604020202020204" pitchFamily="34" charset="0"/>
              <a:cs typeface="Arial" panose="020B0604020202020204" pitchFamily="34" charset="0"/>
            </a:endParaRPr>
          </a:p>
          <a:p>
            <a:r>
              <a:rPr lang="en-US" sz="1600" b="1">
                <a:solidFill>
                  <a:srgbClr val="011E44"/>
                </a:solidFill>
                <a:latin typeface="Arial" panose="020B0604020202020204" pitchFamily="34" charset="0"/>
                <a:cs typeface="Arial" panose="020B0604020202020204" pitchFamily="34" charset="0"/>
              </a:rPr>
              <a:t>Minority Business Enterprise (MBE)</a:t>
            </a:r>
          </a:p>
          <a:p>
            <a:endParaRPr lang="en-US" sz="1600" b="1">
              <a:solidFill>
                <a:srgbClr val="011E44"/>
              </a:solidFill>
              <a:latin typeface="Arial" panose="020B0604020202020204" pitchFamily="34" charset="0"/>
              <a:cs typeface="Arial" panose="020B0604020202020204" pitchFamily="34" charset="0"/>
            </a:endParaRPr>
          </a:p>
          <a:p>
            <a:pPr marL="285750" indent="-285750">
              <a:spcAft>
                <a:spcPts val="900"/>
              </a:spcAft>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At least 51% Owned by one or more Minority Individuals, or at least 51% of the equity is Owned by one or more Minority Individuals. </a:t>
            </a:r>
          </a:p>
          <a:p>
            <a:pPr marL="285750" indent="-285750">
              <a:spcAft>
                <a:spcPts val="900"/>
              </a:spcAft>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Both the management and daily business operations are carried out and controlled by one or more of the Minority Individuals who own it. </a:t>
            </a:r>
          </a:p>
          <a:p>
            <a:endParaRPr lang="en-US" sz="1600">
              <a:solidFill>
                <a:srgbClr val="011E44"/>
              </a:solidFill>
              <a:latin typeface="Arial" panose="020B0604020202020204" pitchFamily="34" charset="0"/>
              <a:cs typeface="Arial" panose="020B0604020202020204" pitchFamily="34" charset="0"/>
            </a:endParaRPr>
          </a:p>
          <a:p>
            <a:r>
              <a:rPr lang="en-US" sz="1600" b="1">
                <a:solidFill>
                  <a:srgbClr val="011E44"/>
                </a:solidFill>
                <a:latin typeface="Arial" panose="020B0604020202020204" pitchFamily="34" charset="0"/>
                <a:cs typeface="Arial" panose="020B0604020202020204" pitchFamily="34" charset="0"/>
              </a:rPr>
              <a:t>Woman-Owned Business Enterprise (WBE)</a:t>
            </a:r>
          </a:p>
          <a:p>
            <a:pPr indent="-285750">
              <a:spcAft>
                <a:spcPts val="900"/>
              </a:spcAft>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At least 51% Owned by one or more Women, or at least 51% of the equity is Owned by one or more Women</a:t>
            </a:r>
          </a:p>
          <a:p>
            <a:pPr marL="285750" indent="-285750">
              <a:spcAft>
                <a:spcPts val="900"/>
              </a:spcAft>
              <a:buFont typeface="Arial" panose="020B0604020202020204" pitchFamily="34" charset="0"/>
              <a:buChar char="•"/>
            </a:pPr>
            <a:r>
              <a:rPr lang="en-US" sz="1600">
                <a:solidFill>
                  <a:srgbClr val="011E44"/>
                </a:solidFill>
                <a:latin typeface="Arial" panose="020B0604020202020204" pitchFamily="34" charset="0"/>
                <a:cs typeface="Arial" panose="020B0604020202020204" pitchFamily="34" charset="0"/>
              </a:rPr>
              <a:t>Both the management and daily business operations are carried out and controlled by one or more of the Women who own it.</a:t>
            </a:r>
          </a:p>
        </p:txBody>
      </p:sp>
    </p:spTree>
    <p:extLst>
      <p:ext uri="{BB962C8B-B14F-4D97-AF65-F5344CB8AC3E}">
        <p14:creationId xmlns:p14="http://schemas.microsoft.com/office/powerpoint/2010/main" val="1663269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Port Houston 2022">
      <a:dk1>
        <a:srgbClr val="000000"/>
      </a:dk1>
      <a:lt1>
        <a:srgbClr val="FFFFFF"/>
      </a:lt1>
      <a:dk2>
        <a:srgbClr val="031E45"/>
      </a:dk2>
      <a:lt2>
        <a:srgbClr val="E0E1DE"/>
      </a:lt2>
      <a:accent1>
        <a:srgbClr val="C2862E"/>
      </a:accent1>
      <a:accent2>
        <a:srgbClr val="0180AE"/>
      </a:accent2>
      <a:accent3>
        <a:srgbClr val="002F70"/>
      </a:accent3>
      <a:accent4>
        <a:srgbClr val="E0E1DE"/>
      </a:accent4>
      <a:accent5>
        <a:srgbClr val="AC9A83"/>
      </a:accent5>
      <a:accent6>
        <a:srgbClr val="5F6667"/>
      </a:accent6>
      <a:hlink>
        <a:srgbClr val="C2862E"/>
      </a:hlink>
      <a:folHlink>
        <a:srgbClr val="604317"/>
      </a:folHlink>
    </a:clrScheme>
    <a:fontScheme name="HelveticaNeueLT Std">
      <a:majorFont>
        <a:latin typeface="HelveticaNeueLT Std Thin"/>
        <a:ea typeface=""/>
        <a:cs typeface=""/>
      </a:majorFont>
      <a:minorFont>
        <a:latin typeface="HelveticaNeueLT Std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04 26 Commission Meeting b" id="{327CB6AA-2358-40D4-B7F1-A4387B62EC4F}" vid="{53290D78-4382-43CF-B3CE-0E9FFC2BDA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D2600DC8E39E49834E996B26DB0B05" ma:contentTypeVersion="5" ma:contentTypeDescription="Create a new document." ma:contentTypeScope="" ma:versionID="3d4e041b9b0c714d91b0d15bfd8ee460">
  <xsd:schema xmlns:xsd="http://www.w3.org/2001/XMLSchema" xmlns:xs="http://www.w3.org/2001/XMLSchema" xmlns:p="http://schemas.microsoft.com/office/2006/metadata/properties" xmlns:ns2="16e0964c-f077-4f36-9738-5e1ff42b0d80" xmlns:ns3="http://schemas.microsoft.com/sharepoint/v4" xmlns:ns4="8f8d17ee-8080-488e-b197-3b7ea11dc3b4" targetNamespace="http://schemas.microsoft.com/office/2006/metadata/properties" ma:root="true" ma:fieldsID="1ed3897b87359ed870ac5518ab5a82cc" ns2:_="" ns3:_="" ns4:_="">
    <xsd:import namespace="16e0964c-f077-4f36-9738-5e1ff42b0d80"/>
    <xsd:import namespace="http://schemas.microsoft.com/sharepoint/v4"/>
    <xsd:import namespace="8f8d17ee-8080-488e-b197-3b7ea11dc3b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3:IconOverlay" minOccurs="0"/>
                <xsd:element ref="ns2:GS_MraActionInProgress" minOccurs="0"/>
                <xsd:element ref="ns4:Pillar" minOccurs="0"/>
                <xsd:element ref="ns4:Discussion_x0020_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8d17ee-8080-488e-b197-3b7ea11dc3b4" elementFormDefault="qualified">
    <xsd:import namespace="http://schemas.microsoft.com/office/2006/documentManagement/types"/>
    <xsd:import namespace="http://schemas.microsoft.com/office/infopath/2007/PartnerControls"/>
    <xsd:element name="Pillar" ma:index="14" nillable="true" ma:displayName="Pillar" ma:default="All" ma:description="The associated project pillar" ma:format="Dropdown" ma:internalName="Pillar">
      <xsd:simpleType>
        <xsd:restriction base="dms:Choice">
          <xsd:enumeration value="All"/>
          <xsd:enumeration value="Pillar 1"/>
          <xsd:enumeration value="Pillar 2"/>
          <xsd:enumeration value="Pillar 3"/>
        </xsd:restriction>
      </xsd:simpleType>
    </xsd:element>
    <xsd:element name="Discussion_x0020_Topic" ma:index="15" nillable="true" ma:displayName="Discussion Topic" ma:internalName="Discussion_x0020_Topic">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16e0964c-f077-4f36-9738-5e1ff42b0d80">DC7Z77VHF4CC-1720208374-1871</_dlc_DocId>
    <_dlc_DocIdUrl xmlns="16e0964c-f077-4f36-9738-5e1ff42b0d80">
      <Url>http://shareport.poha.net/sites/sp/depts/projs/nextgenerp/_layouts/15/DocIdRedir.aspx?ID=DC7Z77VHF4CC-1720208374-1871</Url>
      <Description>DC7Z77VHF4CC-1720208374-1871</Description>
    </_dlc_DocIdUrl>
    <IconOverlay xmlns="http://schemas.microsoft.com/sharepoint/v4" xsi:nil="true"/>
    <GS_MraActionInProgress xmlns="16e0964c-f077-4f36-9738-5e1ff42b0d80" xsi:nil="true"/>
    <SharedWithUsers xmlns="16e0964c-f077-4f36-9738-5e1ff42b0d80">
      <UserInfo>
        <DisplayName>Cam Spencer</DisplayName>
        <AccountId>2085</AccountId>
        <AccountType/>
      </UserInfo>
    </SharedWithUsers>
    <Discussion_x0020_Topic xmlns="8f8d17ee-8080-488e-b197-3b7ea11dc3b4" xsi:nil="true"/>
    <Pillar xmlns="8f8d17ee-8080-488e-b197-3b7ea11dc3b4">All</Pillar>
  </documentManagement>
</p:properties>
</file>

<file path=customXml/itemProps1.xml><?xml version="1.0" encoding="utf-8"?>
<ds:datastoreItem xmlns:ds="http://schemas.openxmlformats.org/officeDocument/2006/customXml" ds:itemID="{3E82D898-7C32-4529-849C-1F897342E72E}">
  <ds:schemaRefs>
    <ds:schemaRef ds:uri="http://schemas.microsoft.com/sharepoint/events"/>
  </ds:schemaRefs>
</ds:datastoreItem>
</file>

<file path=customXml/itemProps2.xml><?xml version="1.0" encoding="utf-8"?>
<ds:datastoreItem xmlns:ds="http://schemas.openxmlformats.org/officeDocument/2006/customXml" ds:itemID="{67269715-C3B1-4F9B-AD07-C1059200AE2D}">
  <ds:schemaRefs>
    <ds:schemaRef ds:uri="http://schemas.microsoft.com/sharepoint/v3/contenttype/forms"/>
  </ds:schemaRefs>
</ds:datastoreItem>
</file>

<file path=customXml/itemProps3.xml><?xml version="1.0" encoding="utf-8"?>
<ds:datastoreItem xmlns:ds="http://schemas.openxmlformats.org/officeDocument/2006/customXml" ds:itemID="{6ADC3707-9D92-4F6E-8CA9-CFB63B128E0F}">
  <ds:schemaRefs>
    <ds:schemaRef ds:uri="16e0964c-f077-4f36-9738-5e1ff42b0d80"/>
    <ds:schemaRef ds:uri="8f8d17ee-8080-488e-b197-3b7ea11dc3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FC7CF3C-58BA-4F08-A86A-ABCDCCBFDA0F}">
  <ds:schemaRefs>
    <ds:schemaRef ds:uri="16e0964c-f077-4f36-9738-5e1ff42b0d80"/>
    <ds:schemaRef ds:uri="8f8d17ee-8080-488e-b197-3b7ea11dc3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15</Notes>
  <HiddenSlides>0</HiddenSlide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SCOPE</vt:lpstr>
      <vt:lpstr>PROJECT SCOPE</vt:lpstr>
      <vt:lpstr>PROJECT SCOPE</vt:lpstr>
      <vt:lpstr>PROJECT SCOPE</vt:lpstr>
      <vt:lpstr>PROJECT SCOPE</vt:lpstr>
      <vt:lpstr>PROJECT SCOPE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Farias</dc:creator>
  <cp:revision>2</cp:revision>
  <dcterms:created xsi:type="dcterms:W3CDTF">2022-01-04T19:18:43Z</dcterms:created>
  <dcterms:modified xsi:type="dcterms:W3CDTF">2023-11-02T21:37:10Z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04e46dbe-1596-4972-9f13-9860f1e737f0</vt:lpwstr>
  </property>
  <property fmtid="{D5CDD505-2E9C-101B-9397-08002B2CF9AE}" pid="3" name="ContentTypeId">
    <vt:lpwstr>0x0101007FD2600DC8E39E49834E996B26DB0B05</vt:lpwstr>
  </property>
</Properties>
</file>