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5"/>
    <p:sldMasterId id="2147483672" r:id="rId6"/>
  </p:sldMasterIdLst>
  <p:notesMasterIdLst>
    <p:notesMasterId r:id="rId26"/>
  </p:notesMasterIdLst>
  <p:sldIdLst>
    <p:sldId id="378" r:id="rId7"/>
    <p:sldId id="411" r:id="rId8"/>
    <p:sldId id="396" r:id="rId9"/>
    <p:sldId id="462" r:id="rId10"/>
    <p:sldId id="340" r:id="rId11"/>
    <p:sldId id="421" r:id="rId12"/>
    <p:sldId id="450" r:id="rId13"/>
    <p:sldId id="451" r:id="rId14"/>
    <p:sldId id="452" r:id="rId15"/>
    <p:sldId id="453" r:id="rId16"/>
    <p:sldId id="454" r:id="rId17"/>
    <p:sldId id="463" r:id="rId18"/>
    <p:sldId id="412" r:id="rId19"/>
    <p:sldId id="399" r:id="rId20"/>
    <p:sldId id="413" r:id="rId21"/>
    <p:sldId id="422" r:id="rId22"/>
    <p:sldId id="464" r:id="rId23"/>
    <p:sldId id="465" r:id="rId24"/>
    <p:sldId id="423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owerPoint Style Guide" id="{17CF0682-B772-C340-A4EE-9D42C2599CB5}">
          <p14:sldIdLst>
            <p14:sldId id="378"/>
            <p14:sldId id="411"/>
            <p14:sldId id="396"/>
          </p14:sldIdLst>
        </p14:section>
        <p14:section name="Port Houston" id="{E1F4577E-5576-4BB5-BD45-A84F68973B07}">
          <p14:sldIdLst>
            <p14:sldId id="462"/>
            <p14:sldId id="340"/>
            <p14:sldId id="421"/>
            <p14:sldId id="450"/>
            <p14:sldId id="451"/>
            <p14:sldId id="452"/>
            <p14:sldId id="453"/>
            <p14:sldId id="454"/>
            <p14:sldId id="463"/>
            <p14:sldId id="412"/>
            <p14:sldId id="399"/>
            <p14:sldId id="413"/>
            <p14:sldId id="422"/>
          </p14:sldIdLst>
        </p14:section>
        <p14:section name="Your Presentation" id="{00874D28-40AA-A349-B830-DA898D717EEE}">
          <p14:sldIdLst>
            <p14:sldId id="464"/>
            <p14:sldId id="465"/>
            <p14:sldId id="423"/>
          </p14:sldIdLst>
        </p14:section>
        <p14:section name="Templates" id="{37A28CD8-89DA-FB48-AF86-E02D8AA0A292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AC552C1-E872-052C-40D5-1ED4B442FEB9}" name="Fatima De Leon" initials="FDL" userId="S::fdeleon@porthouston.com::23b84064-dcef-46c0-829b-fb08e39a4033" providerId="AD"/>
  <p188:author id="{80C60CCB-FA4D-6DBC-77EF-DBB3E91766E8}" name="Megan Farias" initials="MF" userId="S::mfarias@porthouston.com::1a15fa84-2d2d-4d8d-92a9-ef08bd6b328b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90"/>
    <a:srgbClr val="0180AE"/>
    <a:srgbClr val="011E44"/>
    <a:srgbClr val="AC9A83"/>
    <a:srgbClr val="E0E0DE"/>
    <a:srgbClr val="44474A"/>
    <a:srgbClr val="C1862E"/>
    <a:srgbClr val="DFE3DF"/>
    <a:srgbClr val="5B95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AA2466E-AB49-B82A-B1D7-F606E5DB5814}" v="44" dt="2023-10-16T14:28:45.003"/>
    <p1510:client id="{8DBF7BAD-06D8-4FC6-BAF9-181BBD7A5709}" v="6" dt="2023-10-10T21:52:22.996"/>
    <p1510:client id="{D730C516-1E64-8B7B-5974-0A1F0BEB8D86}" v="1" dt="2023-10-16T13:59:56.828"/>
    <p1510:client id="{E893049C-A2E4-B823-C650-21D5631D31DB}" v="478" dt="2023-10-11T17:18:57.62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microsoft.com/office/2018/10/relationships/authors" Target="author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microsoft.com/office/2015/10/relationships/revisionInfo" Target="revisionInfo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96A154-7E0B-FE46-AEB4-FF63F7FFD21D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4ADD89-0520-0740-87A6-E293098F0A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9098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So let’s talk about Port Houston.  First, we are governed by a seven-member Commission, led by Chairman Ric Campo.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4ADD89-0520-0740-87A6-E293098F0A9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6275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4ADD89-0520-0740-87A6-E293098F0A9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7237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solidFill>
                  <a:srgbClr val="011E44"/>
                </a:solidFill>
                <a:latin typeface="+mn-lt"/>
                <a:cs typeface="Helvetica"/>
              </a:rPr>
              <a:t>As a contractor </a:t>
            </a:r>
            <a:r>
              <a:rPr lang="en-US" sz="1200" b="1" i="0" u="none" strike="noStrike" err="1">
                <a:solidFill>
                  <a:srgbClr val="031D42"/>
                </a:solidFill>
                <a:effectLst/>
                <a:latin typeface="Helvetica" panose="020B0604020202020204" pitchFamily="34" charset="0"/>
              </a:rPr>
              <a:t>Contractor</a:t>
            </a:r>
            <a:r>
              <a:rPr lang="en-US" sz="1200" b="1" i="0" u="none" strike="noStrike">
                <a:solidFill>
                  <a:srgbClr val="031D42"/>
                </a:solidFill>
                <a:effectLst/>
                <a:latin typeface="Helvetica" panose="020B0604020202020204" pitchFamily="34" charset="0"/>
              </a:rPr>
              <a:t>  you are agrees to</a:t>
            </a:r>
            <a:r>
              <a:rPr lang="en-US" sz="1200" b="0" i="0" u="none" strike="noStrike">
                <a:solidFill>
                  <a:srgbClr val="031D42"/>
                </a:solidFill>
                <a:effectLst/>
                <a:latin typeface="Helvetica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>
              <a:solidFill>
                <a:srgbClr val="011E44"/>
              </a:solidFill>
              <a:latin typeface="+mn-lt"/>
              <a:cs typeface="Helvetic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solidFill>
                  <a:srgbClr val="011E44"/>
                </a:solidFill>
                <a:latin typeface="+mn-lt"/>
                <a:cs typeface="Helvetica"/>
              </a:rPr>
              <a:t>• Placing qualified S/MWBEs on solicitation lists; S/MWBEs must perform a Commercially Useful Function (CFU) to be counted towards goals. CANNOT BE A PASS THROUGH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5B5C5B-A9CA-45A7-992C-557FB349BA5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9822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Port Houston is not a certifying entity but we accept the certifications from our certifying partners .  Meeting the certification requirements for any of the listed partners is a requirement to be part of the Port of Houston S/MWBE Program. After certification has been verified, interested business must complete an enrollment process to be inducted into the S/MWBE Program.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4ADD89-0520-0740-87A6-E293098F0A9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3993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Search for small, minority, and woman-owned businesses enrolled in Port Houston’s Business Equity Programs</a:t>
            </a:r>
            <a:endParaRPr lang="en-US"/>
          </a:p>
          <a:p>
            <a:endParaRPr lang="en-US"/>
          </a:p>
          <a:p>
            <a:r>
              <a:rPr lang="en-US"/>
              <a:t>NAIC Codes</a:t>
            </a:r>
          </a:p>
          <a:p>
            <a:r>
              <a:rPr lang="en-US"/>
              <a:t>Download our directory.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4ADD89-0520-0740-87A6-E293098F0A9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5098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An Enrolled Small Business prime receives all SB points.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4ADD89-0520-0740-87A6-E293098F0A9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2164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solidFill>
                  <a:srgbClr val="011E44"/>
                </a:solidFill>
                <a:latin typeface="+mn-lt"/>
                <a:cs typeface="Helvetica"/>
              </a:rPr>
              <a:t>As a contractor </a:t>
            </a:r>
            <a:r>
              <a:rPr lang="en-US" sz="1200" b="1" i="0" u="none" strike="noStrike" err="1">
                <a:solidFill>
                  <a:srgbClr val="031D42"/>
                </a:solidFill>
                <a:effectLst/>
                <a:latin typeface="Helvetica" panose="020B0604020202020204" pitchFamily="34" charset="0"/>
              </a:rPr>
              <a:t>Contractor</a:t>
            </a:r>
            <a:r>
              <a:rPr lang="en-US" sz="1200" b="1" i="0" u="none" strike="noStrike">
                <a:solidFill>
                  <a:srgbClr val="031D42"/>
                </a:solidFill>
                <a:effectLst/>
                <a:latin typeface="Helvetica" panose="020B0604020202020204" pitchFamily="34" charset="0"/>
              </a:rPr>
              <a:t>  you are agrees to</a:t>
            </a:r>
            <a:r>
              <a:rPr lang="en-US" sz="1200" b="0" i="0" u="none" strike="noStrike">
                <a:solidFill>
                  <a:srgbClr val="031D42"/>
                </a:solidFill>
                <a:effectLst/>
                <a:latin typeface="Helvetica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>
              <a:solidFill>
                <a:srgbClr val="011E44"/>
              </a:solidFill>
              <a:latin typeface="+mn-lt"/>
              <a:cs typeface="Helvetic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solidFill>
                  <a:srgbClr val="011E44"/>
                </a:solidFill>
                <a:latin typeface="+mn-lt"/>
                <a:cs typeface="Helvetica"/>
              </a:rPr>
              <a:t>• Placing qualified S/MWBEs on solicitation lists; S/MWBEs must perform a Commercially Useful Function (CFU) to be counted towards goals. CANNOT BE A PASS THROUGH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5B5C5B-A9CA-45A7-992C-557FB349BA5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9869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5.jpe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731F18-B0C2-5B4B-9C0C-C661BAADD1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3F8E95E-2A73-2B4C-84B9-4B132D760B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F937CC-4451-A348-8CD7-F4BCCC9EF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2794E-E162-8A4A-AC27-6E09F58A7997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6B4E63-5A3F-C04A-97A1-C717D10F42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BC0338-BB64-D846-9A6D-C769E5AC65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2CB88-9637-3545-BB3E-1EAC172DB1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4244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2FEEF1-EEB8-B347-A4A3-2B5BBA8869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32929C1-43EB-E34A-8155-215F561A97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C5C1C6-B567-384C-8C24-778D8AB4B6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2794E-E162-8A4A-AC27-6E09F58A7997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D6192B-C7C0-2A4E-8D22-81FF3D2E6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A0EF6C-E2B0-8C4F-A537-54CFECB11E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2CB88-9637-3545-BB3E-1EAC172DB1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0933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3521491-ACB7-9941-9CC1-A5A2CFEA5A1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5F6A91A-C63E-7746-B92E-5EE0C04B26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964436-0FF9-584D-9137-5703D7E4F3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2794E-E162-8A4A-AC27-6E09F58A7997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A82CC9-F0FC-F54A-9C5C-09162D3E98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FDD278-4AEF-DB43-AAAC-0A877BCB2C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2CB88-9637-3545-BB3E-1EAC172DB1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6693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30DB7621-BC3D-884A-A97D-B262127A03C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198266A-EF48-4237-B792-BEE495DBFA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369119"/>
            <a:ext cx="10515600" cy="211976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8000">
                <a:solidFill>
                  <a:srgbClr val="C1862E"/>
                </a:solidFill>
                <a:latin typeface="HelveticaNeueLT Std Thin" panose="020B04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29CE9EC7-9770-4C11-AAA4-FF811175BA2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8200" y="4030304"/>
            <a:ext cx="9144000" cy="91715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 spc="300">
                <a:solidFill>
                  <a:srgbClr val="E0E0DE"/>
                </a:solidFill>
                <a:latin typeface="HelveticaNeueLT Std Blk" panose="020B09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39803805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hape&#10;&#10;Description automatically generated">
            <a:extLst>
              <a:ext uri="{FF2B5EF4-FFF2-40B4-BE49-F238E27FC236}">
                <a16:creationId xmlns:a16="http://schemas.microsoft.com/office/drawing/2014/main" id="{5B5DBEE1-6EBF-7C44-B4E6-77218187DD8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58367799-00F3-7A49-A59D-C13BDA368D5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75944" y="2018284"/>
            <a:ext cx="10515600" cy="38004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HelveticaNeueLT Std Lt" panose="020B0403020202020204" pitchFamily="34" charset="0"/>
              </a:defRPr>
            </a:lvl1pPr>
            <a:lvl2pPr>
              <a:defRPr>
                <a:solidFill>
                  <a:schemeClr val="bg1"/>
                </a:solidFill>
                <a:latin typeface="HelveticaNeueLT Std Lt" panose="020B0403020202020204" pitchFamily="34" charset="0"/>
              </a:defRPr>
            </a:lvl2pPr>
            <a:lvl3pPr>
              <a:defRPr>
                <a:solidFill>
                  <a:schemeClr val="bg1"/>
                </a:solidFill>
                <a:latin typeface="HelveticaNeueLT Std Lt" panose="020B0403020202020204" pitchFamily="34" charset="0"/>
              </a:defRPr>
            </a:lvl3pPr>
            <a:lvl4pPr>
              <a:defRPr>
                <a:solidFill>
                  <a:schemeClr val="bg1"/>
                </a:solidFill>
                <a:latin typeface="HelveticaNeueLT Std Lt" panose="020B0403020202020204" pitchFamily="34" charset="0"/>
              </a:defRPr>
            </a:lvl4pPr>
            <a:lvl5pPr>
              <a:defRPr sz="1600">
                <a:solidFill>
                  <a:schemeClr val="bg1"/>
                </a:solidFill>
                <a:latin typeface="HelveticaNeueLT Std Lt" panose="020B0403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2F08D2C9-A4BF-D14F-9304-BCBF0AC9E38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88136" y="1334245"/>
            <a:ext cx="10515600" cy="4363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000" spc="150" baseline="0">
                <a:solidFill>
                  <a:schemeClr val="bg1"/>
                </a:solidFill>
                <a:latin typeface="HelveticaNeueLT Std Blk" panose="020B09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ADD SUBTITLE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0B0C7FB-33A9-9144-8880-4A089B26B5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75943" y="748952"/>
            <a:ext cx="10265663" cy="585294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>
              <a:defRPr>
                <a:solidFill>
                  <a:srgbClr val="C1862E"/>
                </a:solidFill>
              </a:defRPr>
            </a:lvl1pPr>
          </a:lstStyle>
          <a:p>
            <a:r>
              <a:rPr lang="en-US"/>
              <a:t>TITLE HERE</a:t>
            </a:r>
          </a:p>
        </p:txBody>
      </p:sp>
    </p:spTree>
    <p:extLst>
      <p:ext uri="{BB962C8B-B14F-4D97-AF65-F5344CB8AC3E}">
        <p14:creationId xmlns:p14="http://schemas.microsoft.com/office/powerpoint/2010/main" val="8690547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title and text_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hape&#10;&#10;Description automatically generated">
            <a:extLst>
              <a:ext uri="{FF2B5EF4-FFF2-40B4-BE49-F238E27FC236}">
                <a16:creationId xmlns:a16="http://schemas.microsoft.com/office/drawing/2014/main" id="{5B5DBEE1-6EBF-7C44-B4E6-77218187DD8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58367799-00F3-7A49-A59D-C13BDA368D5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75944" y="1889188"/>
            <a:ext cx="10515600" cy="38004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HelveticaNeueLT Std Lt" panose="020B0403020202020204" pitchFamily="34" charset="0"/>
              </a:defRPr>
            </a:lvl1pPr>
            <a:lvl2pPr>
              <a:defRPr>
                <a:solidFill>
                  <a:schemeClr val="bg1"/>
                </a:solidFill>
                <a:latin typeface="HelveticaNeueLT Std Lt" panose="020B0403020202020204" pitchFamily="34" charset="0"/>
              </a:defRPr>
            </a:lvl2pPr>
            <a:lvl3pPr>
              <a:defRPr>
                <a:solidFill>
                  <a:schemeClr val="bg1"/>
                </a:solidFill>
                <a:latin typeface="HelveticaNeueLT Std Lt" panose="020B0403020202020204" pitchFamily="34" charset="0"/>
              </a:defRPr>
            </a:lvl3pPr>
            <a:lvl4pPr>
              <a:defRPr>
                <a:solidFill>
                  <a:schemeClr val="bg1"/>
                </a:solidFill>
                <a:latin typeface="HelveticaNeueLT Std Lt" panose="020B0403020202020204" pitchFamily="34" charset="0"/>
              </a:defRPr>
            </a:lvl4pPr>
            <a:lvl5pPr>
              <a:defRPr sz="1600">
                <a:solidFill>
                  <a:schemeClr val="bg1"/>
                </a:solidFill>
                <a:latin typeface="HelveticaNeueLT Std Lt" panose="020B0403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363023A-349D-8A4B-96C8-161F8D493E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75943" y="748952"/>
            <a:ext cx="10265663" cy="585294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>
              <a:defRPr>
                <a:solidFill>
                  <a:srgbClr val="C1862E"/>
                </a:solidFill>
              </a:defRPr>
            </a:lvl1pPr>
          </a:lstStyle>
          <a:p>
            <a:r>
              <a:rPr lang="en-US"/>
              <a:t>TITLE HERE</a:t>
            </a:r>
          </a:p>
        </p:txBody>
      </p:sp>
    </p:spTree>
    <p:extLst>
      <p:ext uri="{BB962C8B-B14F-4D97-AF65-F5344CB8AC3E}">
        <p14:creationId xmlns:p14="http://schemas.microsoft.com/office/powerpoint/2010/main" val="5849808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4877D420-2A34-924E-AC40-0C1CCA11DA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4145F02-DAAF-4600-A37A-586E9A1293D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75944" y="2018284"/>
            <a:ext cx="10277855" cy="38004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  <a:latin typeface="HelveticaNeueLT Std Lt" panose="020B0403020202020204" pitchFamily="34" charset="0"/>
              </a:defRPr>
            </a:lvl1pPr>
            <a:lvl2pPr>
              <a:defRPr>
                <a:solidFill>
                  <a:schemeClr val="tx2"/>
                </a:solidFill>
                <a:latin typeface="HelveticaNeueLT Std Lt" panose="020B0403020202020204" pitchFamily="34" charset="0"/>
              </a:defRPr>
            </a:lvl2pPr>
            <a:lvl3pPr>
              <a:defRPr>
                <a:solidFill>
                  <a:schemeClr val="tx2"/>
                </a:solidFill>
                <a:latin typeface="HelveticaNeueLT Std Lt" panose="020B0403020202020204" pitchFamily="34" charset="0"/>
              </a:defRPr>
            </a:lvl3pPr>
            <a:lvl4pPr>
              <a:defRPr>
                <a:solidFill>
                  <a:schemeClr val="tx2"/>
                </a:solidFill>
                <a:latin typeface="HelveticaNeueLT Std Lt" panose="020B0403020202020204" pitchFamily="34" charset="0"/>
              </a:defRPr>
            </a:lvl4pPr>
            <a:lvl5pPr>
              <a:defRPr sz="1600">
                <a:solidFill>
                  <a:schemeClr val="tx2"/>
                </a:solidFill>
                <a:latin typeface="HelveticaNeueLT Std Lt" panose="020B0403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A2D6CD1F-7587-A345-87B6-8F5F75215D3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88136" y="1334245"/>
            <a:ext cx="10265663" cy="4363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000" spc="150" baseline="0">
                <a:solidFill>
                  <a:srgbClr val="C1862E"/>
                </a:solidFill>
                <a:latin typeface="HelveticaNeueLT Std Blk" panose="020B09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ADD SUBTITLE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4597E44-2D76-FD4C-8199-E26178DFBB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75943" y="748952"/>
            <a:ext cx="10265663" cy="585294"/>
          </a:xfrm>
          <a:prstGeom prst="rect">
            <a:avLst/>
          </a:prstGeom>
        </p:spPr>
        <p:txBody>
          <a:bodyPr anchor="t" anchorCtr="0">
            <a:noAutofit/>
          </a:bodyPr>
          <a:lstStyle/>
          <a:p>
            <a:r>
              <a:rPr lang="en-US"/>
              <a:t>TITLE HERE</a:t>
            </a:r>
          </a:p>
        </p:txBody>
      </p:sp>
    </p:spTree>
    <p:extLst>
      <p:ext uri="{BB962C8B-B14F-4D97-AF65-F5344CB8AC3E}">
        <p14:creationId xmlns:p14="http://schemas.microsoft.com/office/powerpoint/2010/main" val="23824540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_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4877D420-2A34-924E-AC40-0C1CCA11DA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91222BDD-6ABD-C84E-92BC-F1E4D11930D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75943" y="1890268"/>
            <a:ext cx="10265663" cy="378977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tx2"/>
                </a:solidFill>
                <a:latin typeface="HelveticaNeueLT Std Lt" panose="020B0403020202020204" pitchFamily="34" charset="0"/>
              </a:defRPr>
            </a:lvl1pPr>
            <a:lvl2pPr>
              <a:defRPr sz="1800">
                <a:solidFill>
                  <a:schemeClr val="tx2"/>
                </a:solidFill>
                <a:latin typeface="HelveticaNeueLT Std Lt" panose="020B0403020202020204" pitchFamily="34" charset="0"/>
              </a:defRPr>
            </a:lvl2pPr>
            <a:lvl3pPr>
              <a:defRPr sz="1600">
                <a:solidFill>
                  <a:schemeClr val="tx2"/>
                </a:solidFill>
                <a:latin typeface="HelveticaNeueLT Std Lt" panose="020B0403020202020204" pitchFamily="34" charset="0"/>
              </a:defRPr>
            </a:lvl3pPr>
            <a:lvl4pPr marL="1371600" indent="0">
              <a:buNone/>
              <a:defRPr>
                <a:solidFill>
                  <a:schemeClr val="tx2"/>
                </a:solidFill>
                <a:latin typeface="HelveticaNeueLT Std Lt" panose="020B0403020202020204" pitchFamily="34" charset="0"/>
              </a:defRPr>
            </a:lvl4pPr>
            <a:lvl5pPr>
              <a:defRPr sz="1600">
                <a:solidFill>
                  <a:schemeClr val="tx2"/>
                </a:solidFill>
                <a:latin typeface="HelveticaNeueLT Std Lt" panose="020B0403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51644DA-CB97-174E-831D-42F78E7110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75943" y="748951"/>
            <a:ext cx="10265663" cy="1014997"/>
          </a:xfrm>
          <a:prstGeom prst="rect">
            <a:avLst/>
          </a:prstGeom>
        </p:spPr>
        <p:txBody>
          <a:bodyPr anchor="t" anchorCtr="0">
            <a:noAutofit/>
          </a:bodyPr>
          <a:lstStyle/>
          <a:p>
            <a:r>
              <a:rPr lang="en-US"/>
              <a:t>TITLE HERE</a:t>
            </a:r>
          </a:p>
        </p:txBody>
      </p:sp>
    </p:spTree>
    <p:extLst>
      <p:ext uri="{BB962C8B-B14F-4D97-AF65-F5344CB8AC3E}">
        <p14:creationId xmlns:p14="http://schemas.microsoft.com/office/powerpoint/2010/main" val="769532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iners from abo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B0DEF116-D23F-7F47-8148-F3845C4A2A0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A474C706-A976-BF4A-8DD4-E09E4F7617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75944" y="1890268"/>
            <a:ext cx="4715256" cy="446513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>
                <a:solidFill>
                  <a:schemeClr val="tx2"/>
                </a:solidFill>
                <a:latin typeface="HelveticaNeueLT Std Lt" panose="020B0403020202020204" pitchFamily="34" charset="0"/>
              </a:defRPr>
            </a:lvl1pPr>
            <a:lvl2pPr>
              <a:defRPr sz="1800">
                <a:solidFill>
                  <a:schemeClr val="tx2"/>
                </a:solidFill>
                <a:latin typeface="HelveticaNeueLT Std Lt" panose="020B0403020202020204" pitchFamily="34" charset="0"/>
              </a:defRPr>
            </a:lvl2pPr>
            <a:lvl3pPr>
              <a:defRPr sz="1600">
                <a:solidFill>
                  <a:schemeClr val="tx2"/>
                </a:solidFill>
                <a:latin typeface="HelveticaNeueLT Std Lt" panose="020B0403020202020204" pitchFamily="34" charset="0"/>
              </a:defRPr>
            </a:lvl3pPr>
            <a:lvl4pPr marL="1371600" indent="0">
              <a:buNone/>
              <a:defRPr>
                <a:solidFill>
                  <a:schemeClr val="tx2"/>
                </a:solidFill>
                <a:latin typeface="HelveticaNeueLT Std Lt" panose="020B0403020202020204" pitchFamily="34" charset="0"/>
              </a:defRPr>
            </a:lvl4pPr>
            <a:lvl5pPr>
              <a:defRPr sz="1600">
                <a:solidFill>
                  <a:schemeClr val="tx2"/>
                </a:solidFill>
                <a:latin typeface="HelveticaNeueLT Std Lt" panose="020B0403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ED88E646-2C1F-D947-9D30-F0789D9D6D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75944" y="748951"/>
            <a:ext cx="4715256" cy="996599"/>
          </a:xfrm>
          <a:prstGeom prst="rect">
            <a:avLst/>
          </a:prstGeom>
        </p:spPr>
        <p:txBody>
          <a:bodyPr anchor="t" anchorCtr="0">
            <a:noAutofit/>
          </a:bodyPr>
          <a:lstStyle/>
          <a:p>
            <a:r>
              <a:rPr lang="en-US"/>
              <a:t>TITLE HERE</a:t>
            </a:r>
          </a:p>
        </p:txBody>
      </p:sp>
    </p:spTree>
    <p:extLst>
      <p:ext uri="{BB962C8B-B14F-4D97-AF65-F5344CB8AC3E}">
        <p14:creationId xmlns:p14="http://schemas.microsoft.com/office/powerpoint/2010/main" val="4784144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uck and Ro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80A55D20-A5F8-EE40-8C56-F22BC40DCE9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1741DB84-EF59-4E48-9C38-6C43B545EB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75944" y="1890268"/>
            <a:ext cx="4715256" cy="446513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>
                <a:solidFill>
                  <a:schemeClr val="tx2"/>
                </a:solidFill>
                <a:latin typeface="HelveticaNeueLT Std Lt" panose="020B0403020202020204" pitchFamily="34" charset="0"/>
              </a:defRPr>
            </a:lvl1pPr>
            <a:lvl2pPr>
              <a:defRPr sz="1800">
                <a:solidFill>
                  <a:schemeClr val="tx2"/>
                </a:solidFill>
                <a:latin typeface="HelveticaNeueLT Std Lt" panose="020B0403020202020204" pitchFamily="34" charset="0"/>
              </a:defRPr>
            </a:lvl2pPr>
            <a:lvl3pPr>
              <a:defRPr sz="1600">
                <a:solidFill>
                  <a:schemeClr val="tx2"/>
                </a:solidFill>
                <a:latin typeface="HelveticaNeueLT Std Lt" panose="020B0403020202020204" pitchFamily="34" charset="0"/>
              </a:defRPr>
            </a:lvl3pPr>
            <a:lvl4pPr marL="1371600" indent="0">
              <a:buNone/>
              <a:defRPr>
                <a:solidFill>
                  <a:schemeClr val="tx2"/>
                </a:solidFill>
                <a:latin typeface="HelveticaNeueLT Std Lt" panose="020B0403020202020204" pitchFamily="34" charset="0"/>
              </a:defRPr>
            </a:lvl4pPr>
            <a:lvl5pPr>
              <a:defRPr sz="1600">
                <a:solidFill>
                  <a:schemeClr val="tx2"/>
                </a:solidFill>
                <a:latin typeface="HelveticaNeueLT Std Lt" panose="020B0403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F586139-8BFA-B54A-8075-E197DD48A7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75944" y="748951"/>
            <a:ext cx="4715256" cy="996599"/>
          </a:xfrm>
          <a:prstGeom prst="rect">
            <a:avLst/>
          </a:prstGeom>
        </p:spPr>
        <p:txBody>
          <a:bodyPr anchor="t" anchorCtr="0">
            <a:noAutofit/>
          </a:bodyPr>
          <a:lstStyle/>
          <a:p>
            <a:r>
              <a:rPr lang="en-US"/>
              <a:t>TITLE HERE</a:t>
            </a:r>
          </a:p>
        </p:txBody>
      </p:sp>
    </p:spTree>
    <p:extLst>
      <p:ext uri="{BB962C8B-B14F-4D97-AF65-F5344CB8AC3E}">
        <p14:creationId xmlns:p14="http://schemas.microsoft.com/office/powerpoint/2010/main" val="20097760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ky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5A56ED55-C6A9-4341-8A0F-B7430CF6CC2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4F85673F-85BB-0542-836D-1C3F20D330E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75944" y="1890268"/>
            <a:ext cx="4715256" cy="446513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>
                <a:solidFill>
                  <a:schemeClr val="tx2"/>
                </a:solidFill>
                <a:latin typeface="HelveticaNeueLT Std Lt" panose="020B0403020202020204" pitchFamily="34" charset="0"/>
              </a:defRPr>
            </a:lvl1pPr>
            <a:lvl2pPr>
              <a:defRPr sz="1800">
                <a:solidFill>
                  <a:schemeClr val="tx2"/>
                </a:solidFill>
                <a:latin typeface="HelveticaNeueLT Std Lt" panose="020B0403020202020204" pitchFamily="34" charset="0"/>
              </a:defRPr>
            </a:lvl2pPr>
            <a:lvl3pPr>
              <a:defRPr sz="1600">
                <a:solidFill>
                  <a:schemeClr val="tx2"/>
                </a:solidFill>
                <a:latin typeface="HelveticaNeueLT Std Lt" panose="020B0403020202020204" pitchFamily="34" charset="0"/>
              </a:defRPr>
            </a:lvl3pPr>
            <a:lvl4pPr marL="1371600" indent="0">
              <a:buNone/>
              <a:defRPr>
                <a:solidFill>
                  <a:schemeClr val="tx2"/>
                </a:solidFill>
                <a:latin typeface="HelveticaNeueLT Std Lt" panose="020B0403020202020204" pitchFamily="34" charset="0"/>
              </a:defRPr>
            </a:lvl4pPr>
            <a:lvl5pPr>
              <a:defRPr sz="1600">
                <a:solidFill>
                  <a:schemeClr val="tx2"/>
                </a:solidFill>
                <a:latin typeface="HelveticaNeueLT Std Lt" panose="020B0403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0A854A9-DC5A-FD4E-820E-61FF99DA4E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75944" y="748951"/>
            <a:ext cx="4715256" cy="996599"/>
          </a:xfrm>
          <a:prstGeom prst="rect">
            <a:avLst/>
          </a:prstGeom>
        </p:spPr>
        <p:txBody>
          <a:bodyPr anchor="t" anchorCtr="0">
            <a:noAutofit/>
          </a:bodyPr>
          <a:lstStyle/>
          <a:p>
            <a:r>
              <a:rPr lang="en-US"/>
              <a:t>TITLE HERE</a:t>
            </a:r>
          </a:p>
        </p:txBody>
      </p:sp>
    </p:spTree>
    <p:extLst>
      <p:ext uri="{BB962C8B-B14F-4D97-AF65-F5344CB8AC3E}">
        <p14:creationId xmlns:p14="http://schemas.microsoft.com/office/powerpoint/2010/main" val="32645714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4DCAF5-A81F-8D4A-9AE8-ACB0D317E6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63D26A-E243-8649-B80C-DDF51E466D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0C3224-9985-4142-AC77-F1A04586DD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2794E-E162-8A4A-AC27-6E09F58A7997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4DFA67-D6F5-364D-B19A-CB0C1DFE58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B4A7D6-0620-3F48-90D2-44E5B4737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2CB88-9637-3545-BB3E-1EAC172DB1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4168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ug and container sh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701D1CC8-2326-AC46-989D-6B2283FF4F3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481698B-12B9-914F-864E-F5E32551CCF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75944" y="1890268"/>
            <a:ext cx="4715256" cy="446513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>
                <a:solidFill>
                  <a:schemeClr val="tx2"/>
                </a:solidFill>
                <a:latin typeface="HelveticaNeueLT Std Lt" panose="020B0403020202020204" pitchFamily="34" charset="0"/>
              </a:defRPr>
            </a:lvl1pPr>
            <a:lvl2pPr>
              <a:defRPr sz="1800">
                <a:solidFill>
                  <a:schemeClr val="tx2"/>
                </a:solidFill>
                <a:latin typeface="HelveticaNeueLT Std Lt" panose="020B0403020202020204" pitchFamily="34" charset="0"/>
              </a:defRPr>
            </a:lvl2pPr>
            <a:lvl3pPr>
              <a:defRPr sz="1600">
                <a:solidFill>
                  <a:schemeClr val="tx2"/>
                </a:solidFill>
                <a:latin typeface="HelveticaNeueLT Std Lt" panose="020B0403020202020204" pitchFamily="34" charset="0"/>
              </a:defRPr>
            </a:lvl3pPr>
            <a:lvl4pPr marL="1371600" indent="0">
              <a:buNone/>
              <a:defRPr>
                <a:solidFill>
                  <a:schemeClr val="tx2"/>
                </a:solidFill>
                <a:latin typeface="HelveticaNeueLT Std Lt" panose="020B0403020202020204" pitchFamily="34" charset="0"/>
              </a:defRPr>
            </a:lvl4pPr>
            <a:lvl5pPr>
              <a:defRPr sz="1600">
                <a:solidFill>
                  <a:schemeClr val="tx2"/>
                </a:solidFill>
                <a:latin typeface="HelveticaNeueLT Std Lt" panose="020B0403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D666D67-FECE-6144-AEC7-844A29E865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75944" y="748951"/>
            <a:ext cx="4715256" cy="996599"/>
          </a:xfrm>
          <a:prstGeom prst="rect">
            <a:avLst/>
          </a:prstGeom>
        </p:spPr>
        <p:txBody>
          <a:bodyPr anchor="t" anchorCtr="0">
            <a:noAutofit/>
          </a:bodyPr>
          <a:lstStyle/>
          <a:p>
            <a:r>
              <a:rPr lang="en-US"/>
              <a:t>TITLE HERE</a:t>
            </a:r>
          </a:p>
        </p:txBody>
      </p:sp>
    </p:spTree>
    <p:extLst>
      <p:ext uri="{BB962C8B-B14F-4D97-AF65-F5344CB8AC3E}">
        <p14:creationId xmlns:p14="http://schemas.microsoft.com/office/powerpoint/2010/main" val="34692795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ip and call out s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260CA503-838E-2B4E-AB5B-00C9359C726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E59371AE-5302-41CF-8307-72C2FF5AB90A}"/>
              </a:ext>
            </a:extLst>
          </p:cNvPr>
          <p:cNvSpPr/>
          <p:nvPr userDrawn="1"/>
        </p:nvSpPr>
        <p:spPr>
          <a:xfrm>
            <a:off x="5279666" y="3768919"/>
            <a:ext cx="2520563" cy="2520563"/>
          </a:xfrm>
          <a:prstGeom prst="ellipse">
            <a:avLst/>
          </a:prstGeom>
          <a:solidFill>
            <a:srgbClr val="C186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bg1"/>
              </a:solidFill>
              <a:latin typeface="HelveticaNeueLT Std Lt" panose="020B0403020202020204" pitchFamily="34" charset="0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C06F32A-490D-44BB-A53D-D8B65F2C5A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422901" y="4054475"/>
            <a:ext cx="2251964" cy="20431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algn="ctr"/>
            <a:r>
              <a:rPr lang="en-US" sz="2800" b="1">
                <a:solidFill>
                  <a:schemeClr val="bg1"/>
                </a:solidFill>
                <a:latin typeface="HelveticaNeueLT Std Blk"/>
              </a:rPr>
              <a:t>Call out</a:t>
            </a:r>
            <a:br>
              <a:rPr lang="en-US" sz="2800" b="1">
                <a:solidFill>
                  <a:schemeClr val="bg1"/>
                </a:solidFill>
                <a:latin typeface="HelveticaNeueLT Std Blk"/>
              </a:rPr>
            </a:br>
            <a:r>
              <a:rPr lang="en-US" sz="2800" b="1">
                <a:solidFill>
                  <a:schemeClr val="bg1"/>
                </a:solidFill>
                <a:latin typeface="HelveticaNeueLT Std Blk"/>
              </a:rPr>
              <a:t>stat here</a:t>
            </a:r>
          </a:p>
          <a:p>
            <a:pPr algn="ctr"/>
            <a:r>
              <a:rPr lang="en-US" sz="2800">
                <a:solidFill>
                  <a:schemeClr val="bg1"/>
                </a:solidFill>
                <a:latin typeface="HelveticaNeueLT Std Lt" panose="020B0403020202020204" pitchFamily="34" charset="0"/>
              </a:rPr>
              <a:t>place text here</a:t>
            </a:r>
            <a:endParaRPr lang="en-US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7F6095F4-E937-464F-8E91-D051329796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75944" y="1890268"/>
            <a:ext cx="4715256" cy="446513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>
                <a:solidFill>
                  <a:schemeClr val="tx2"/>
                </a:solidFill>
                <a:latin typeface="HelveticaNeueLT Std Lt" panose="020B0403020202020204" pitchFamily="34" charset="0"/>
              </a:defRPr>
            </a:lvl1pPr>
            <a:lvl2pPr>
              <a:defRPr sz="1800">
                <a:solidFill>
                  <a:schemeClr val="tx2"/>
                </a:solidFill>
                <a:latin typeface="HelveticaNeueLT Std Lt" panose="020B0403020202020204" pitchFamily="34" charset="0"/>
              </a:defRPr>
            </a:lvl2pPr>
            <a:lvl3pPr>
              <a:defRPr sz="1600">
                <a:solidFill>
                  <a:schemeClr val="tx2"/>
                </a:solidFill>
                <a:latin typeface="HelveticaNeueLT Std Lt" panose="020B0403020202020204" pitchFamily="34" charset="0"/>
              </a:defRPr>
            </a:lvl3pPr>
            <a:lvl4pPr marL="1371600" indent="0">
              <a:buNone/>
              <a:defRPr>
                <a:solidFill>
                  <a:schemeClr val="tx2"/>
                </a:solidFill>
                <a:latin typeface="HelveticaNeueLT Std Lt" panose="020B0403020202020204" pitchFamily="34" charset="0"/>
              </a:defRPr>
            </a:lvl4pPr>
            <a:lvl5pPr>
              <a:defRPr sz="1600">
                <a:solidFill>
                  <a:schemeClr val="tx2"/>
                </a:solidFill>
                <a:latin typeface="HelveticaNeueLT Std Lt" panose="020B0403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1F2E65CB-79A5-964A-995A-B24A204BB4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75944" y="748951"/>
            <a:ext cx="4715256" cy="996599"/>
          </a:xfrm>
          <a:prstGeom prst="rect">
            <a:avLst/>
          </a:prstGeom>
        </p:spPr>
        <p:txBody>
          <a:bodyPr anchor="t" anchorCtr="0">
            <a:noAutofit/>
          </a:bodyPr>
          <a:lstStyle/>
          <a:p>
            <a:r>
              <a:rPr lang="en-US"/>
              <a:t>TITLE HERE</a:t>
            </a:r>
          </a:p>
        </p:txBody>
      </p:sp>
    </p:spTree>
    <p:extLst>
      <p:ext uri="{BB962C8B-B14F-4D97-AF65-F5344CB8AC3E}">
        <p14:creationId xmlns:p14="http://schemas.microsoft.com/office/powerpoint/2010/main" val="12771156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ug and container sh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F56EE57D-F1BA-C143-9524-04772CDF4B6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90FD7E4F-2140-2242-A7F6-5836CFD574F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75944" y="1890268"/>
            <a:ext cx="4715256" cy="446513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>
                <a:solidFill>
                  <a:schemeClr val="tx2"/>
                </a:solidFill>
                <a:latin typeface="HelveticaNeueLT Std Lt" panose="020B0403020202020204" pitchFamily="34" charset="0"/>
              </a:defRPr>
            </a:lvl1pPr>
            <a:lvl2pPr>
              <a:defRPr sz="1800">
                <a:solidFill>
                  <a:schemeClr val="tx2"/>
                </a:solidFill>
                <a:latin typeface="HelveticaNeueLT Std Lt" panose="020B0403020202020204" pitchFamily="34" charset="0"/>
              </a:defRPr>
            </a:lvl2pPr>
            <a:lvl3pPr>
              <a:defRPr sz="1600">
                <a:solidFill>
                  <a:schemeClr val="tx2"/>
                </a:solidFill>
                <a:latin typeface="HelveticaNeueLT Std Lt" panose="020B0403020202020204" pitchFamily="34" charset="0"/>
              </a:defRPr>
            </a:lvl3pPr>
            <a:lvl4pPr marL="1371600" indent="0">
              <a:buNone/>
              <a:defRPr>
                <a:solidFill>
                  <a:schemeClr val="tx2"/>
                </a:solidFill>
                <a:latin typeface="HelveticaNeueLT Std Lt" panose="020B0403020202020204" pitchFamily="34" charset="0"/>
              </a:defRPr>
            </a:lvl4pPr>
            <a:lvl5pPr>
              <a:defRPr sz="1600">
                <a:solidFill>
                  <a:schemeClr val="tx2"/>
                </a:solidFill>
                <a:latin typeface="HelveticaNeueLT Std Lt" panose="020B0403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EF3BFA5-AC58-BD49-AE3F-C7CD4DEF80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75944" y="748951"/>
            <a:ext cx="4715256" cy="996599"/>
          </a:xfrm>
          <a:prstGeom prst="rect">
            <a:avLst/>
          </a:prstGeom>
        </p:spPr>
        <p:txBody>
          <a:bodyPr anchor="t" anchorCtr="0">
            <a:noAutofit/>
          </a:bodyPr>
          <a:lstStyle/>
          <a:p>
            <a:r>
              <a:rPr lang="en-US"/>
              <a:t>TITLE HERE</a:t>
            </a:r>
          </a:p>
        </p:txBody>
      </p:sp>
    </p:spTree>
    <p:extLst>
      <p:ext uri="{BB962C8B-B14F-4D97-AF65-F5344CB8AC3E}">
        <p14:creationId xmlns:p14="http://schemas.microsoft.com/office/powerpoint/2010/main" val="37461179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ject car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DF21A474-20D0-CA47-9D2A-1AC18CD7B1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E3DFDF53-9CA4-C34F-A6F6-20E16AD5B48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75944" y="1890268"/>
            <a:ext cx="4715256" cy="446513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>
                <a:solidFill>
                  <a:schemeClr val="tx2"/>
                </a:solidFill>
                <a:latin typeface="HelveticaNeueLT Std Lt" panose="020B0403020202020204" pitchFamily="34" charset="0"/>
              </a:defRPr>
            </a:lvl1pPr>
            <a:lvl2pPr>
              <a:defRPr sz="1800">
                <a:solidFill>
                  <a:schemeClr val="tx2"/>
                </a:solidFill>
                <a:latin typeface="HelveticaNeueLT Std Lt" panose="020B0403020202020204" pitchFamily="34" charset="0"/>
              </a:defRPr>
            </a:lvl2pPr>
            <a:lvl3pPr>
              <a:defRPr sz="1600">
                <a:solidFill>
                  <a:schemeClr val="tx2"/>
                </a:solidFill>
                <a:latin typeface="HelveticaNeueLT Std Lt" panose="020B0403020202020204" pitchFamily="34" charset="0"/>
              </a:defRPr>
            </a:lvl3pPr>
            <a:lvl4pPr marL="1371600" indent="0">
              <a:buNone/>
              <a:defRPr>
                <a:solidFill>
                  <a:schemeClr val="tx2"/>
                </a:solidFill>
                <a:latin typeface="HelveticaNeueLT Std Lt" panose="020B0403020202020204" pitchFamily="34" charset="0"/>
              </a:defRPr>
            </a:lvl4pPr>
            <a:lvl5pPr>
              <a:defRPr sz="1600">
                <a:solidFill>
                  <a:schemeClr val="tx2"/>
                </a:solidFill>
                <a:latin typeface="HelveticaNeueLT Std Lt" panose="020B0403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70CA82E-AB84-4744-B95A-86834D42C3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75944" y="748951"/>
            <a:ext cx="4715256" cy="996599"/>
          </a:xfrm>
          <a:prstGeom prst="rect">
            <a:avLst/>
          </a:prstGeom>
        </p:spPr>
        <p:txBody>
          <a:bodyPr anchor="t" anchorCtr="0">
            <a:noAutofit/>
          </a:bodyPr>
          <a:lstStyle/>
          <a:p>
            <a:r>
              <a:rPr lang="en-US"/>
              <a:t>TITLE HERE</a:t>
            </a:r>
          </a:p>
        </p:txBody>
      </p:sp>
    </p:spTree>
    <p:extLst>
      <p:ext uri="{BB962C8B-B14F-4D97-AF65-F5344CB8AC3E}">
        <p14:creationId xmlns:p14="http://schemas.microsoft.com/office/powerpoint/2010/main" val="23403117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iners suns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1BDEBAC6-D12C-6646-BC33-DC44AC6DFD9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10C6469A-8C09-4A49-9DD4-2C63F240426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75944" y="1890268"/>
            <a:ext cx="4715256" cy="446513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>
                <a:solidFill>
                  <a:schemeClr val="tx2"/>
                </a:solidFill>
                <a:latin typeface="HelveticaNeueLT Std Lt" panose="020B0403020202020204" pitchFamily="34" charset="0"/>
              </a:defRPr>
            </a:lvl1pPr>
            <a:lvl2pPr>
              <a:defRPr sz="1800">
                <a:solidFill>
                  <a:schemeClr val="tx2"/>
                </a:solidFill>
                <a:latin typeface="HelveticaNeueLT Std Lt" panose="020B0403020202020204" pitchFamily="34" charset="0"/>
              </a:defRPr>
            </a:lvl2pPr>
            <a:lvl3pPr>
              <a:defRPr sz="1600">
                <a:solidFill>
                  <a:schemeClr val="tx2"/>
                </a:solidFill>
                <a:latin typeface="HelveticaNeueLT Std Lt" panose="020B0403020202020204" pitchFamily="34" charset="0"/>
              </a:defRPr>
            </a:lvl3pPr>
            <a:lvl4pPr marL="1371600" indent="0">
              <a:buNone/>
              <a:defRPr>
                <a:solidFill>
                  <a:schemeClr val="tx2"/>
                </a:solidFill>
                <a:latin typeface="HelveticaNeueLT Std Lt" panose="020B0403020202020204" pitchFamily="34" charset="0"/>
              </a:defRPr>
            </a:lvl4pPr>
            <a:lvl5pPr>
              <a:defRPr sz="1600">
                <a:solidFill>
                  <a:schemeClr val="tx2"/>
                </a:solidFill>
                <a:latin typeface="HelveticaNeueLT Std Lt" panose="020B0403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6B1711C-0977-094B-BC6B-B72674518D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75944" y="748951"/>
            <a:ext cx="4715256" cy="996599"/>
          </a:xfrm>
          <a:prstGeom prst="rect">
            <a:avLst/>
          </a:prstGeom>
        </p:spPr>
        <p:txBody>
          <a:bodyPr anchor="t" anchorCtr="0">
            <a:noAutofit/>
          </a:bodyPr>
          <a:lstStyle/>
          <a:p>
            <a:r>
              <a:rPr lang="en-US"/>
              <a:t>TITLE HERE</a:t>
            </a:r>
          </a:p>
        </p:txBody>
      </p:sp>
    </p:spTree>
    <p:extLst>
      <p:ext uri="{BB962C8B-B14F-4D97-AF65-F5344CB8AC3E}">
        <p14:creationId xmlns:p14="http://schemas.microsoft.com/office/powerpoint/2010/main" val="195330598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urning Bas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5BE08001-6AD1-A446-B0C1-A04589917F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B78E7674-0F83-0347-9484-850A9F5EE91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75944" y="1890268"/>
            <a:ext cx="4715256" cy="446513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>
                <a:solidFill>
                  <a:schemeClr val="tx2"/>
                </a:solidFill>
                <a:latin typeface="HelveticaNeueLT Std Lt" panose="020B0403020202020204" pitchFamily="34" charset="0"/>
              </a:defRPr>
            </a:lvl1pPr>
            <a:lvl2pPr>
              <a:defRPr sz="1800">
                <a:solidFill>
                  <a:schemeClr val="tx2"/>
                </a:solidFill>
                <a:latin typeface="HelveticaNeueLT Std Lt" panose="020B0403020202020204" pitchFamily="34" charset="0"/>
              </a:defRPr>
            </a:lvl2pPr>
            <a:lvl3pPr>
              <a:defRPr sz="1600">
                <a:solidFill>
                  <a:schemeClr val="tx2"/>
                </a:solidFill>
                <a:latin typeface="HelveticaNeueLT Std Lt" panose="020B0403020202020204" pitchFamily="34" charset="0"/>
              </a:defRPr>
            </a:lvl3pPr>
            <a:lvl4pPr marL="1371600" indent="0">
              <a:buNone/>
              <a:defRPr>
                <a:solidFill>
                  <a:schemeClr val="tx2"/>
                </a:solidFill>
                <a:latin typeface="HelveticaNeueLT Std Lt" panose="020B0403020202020204" pitchFamily="34" charset="0"/>
              </a:defRPr>
            </a:lvl4pPr>
            <a:lvl5pPr>
              <a:defRPr sz="1600">
                <a:solidFill>
                  <a:schemeClr val="tx2"/>
                </a:solidFill>
                <a:latin typeface="HelveticaNeueLT Std Lt" panose="020B0403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7BB69D0-5869-2640-8BEC-FA61F09CE2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75944" y="748951"/>
            <a:ext cx="4715256" cy="996599"/>
          </a:xfrm>
          <a:prstGeom prst="rect">
            <a:avLst/>
          </a:prstGeom>
        </p:spPr>
        <p:txBody>
          <a:bodyPr anchor="t" anchorCtr="0">
            <a:noAutofit/>
          </a:bodyPr>
          <a:lstStyle/>
          <a:p>
            <a:r>
              <a:rPr lang="en-US"/>
              <a:t>TITLE HERE</a:t>
            </a:r>
          </a:p>
        </p:txBody>
      </p:sp>
    </p:spTree>
    <p:extLst>
      <p:ext uri="{BB962C8B-B14F-4D97-AF65-F5344CB8AC3E}">
        <p14:creationId xmlns:p14="http://schemas.microsoft.com/office/powerpoint/2010/main" val="240144864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WB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person, person&#10;&#10;Description automatically generated">
            <a:extLst>
              <a:ext uri="{FF2B5EF4-FFF2-40B4-BE49-F238E27FC236}">
                <a16:creationId xmlns:a16="http://schemas.microsoft.com/office/drawing/2014/main" id="{53D69172-8701-6E49-87C4-48682D99C0B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1299D6D3-0CEA-E649-912E-585BD7235F4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75944" y="1890268"/>
            <a:ext cx="4715256" cy="446513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>
                <a:solidFill>
                  <a:schemeClr val="tx2"/>
                </a:solidFill>
                <a:latin typeface="HelveticaNeueLT Std Lt" panose="020B0403020202020204" pitchFamily="34" charset="0"/>
              </a:defRPr>
            </a:lvl1pPr>
            <a:lvl2pPr>
              <a:defRPr sz="1800">
                <a:solidFill>
                  <a:schemeClr val="tx2"/>
                </a:solidFill>
                <a:latin typeface="HelveticaNeueLT Std Lt" panose="020B0403020202020204" pitchFamily="34" charset="0"/>
              </a:defRPr>
            </a:lvl2pPr>
            <a:lvl3pPr>
              <a:defRPr sz="1600">
                <a:solidFill>
                  <a:schemeClr val="tx2"/>
                </a:solidFill>
                <a:latin typeface="HelveticaNeueLT Std Lt" panose="020B0403020202020204" pitchFamily="34" charset="0"/>
              </a:defRPr>
            </a:lvl3pPr>
            <a:lvl4pPr marL="1371600" indent="0">
              <a:buNone/>
              <a:defRPr>
                <a:solidFill>
                  <a:schemeClr val="tx2"/>
                </a:solidFill>
                <a:latin typeface="HelveticaNeueLT Std Lt" panose="020B0403020202020204" pitchFamily="34" charset="0"/>
              </a:defRPr>
            </a:lvl4pPr>
            <a:lvl5pPr>
              <a:defRPr sz="1600">
                <a:solidFill>
                  <a:schemeClr val="tx2"/>
                </a:solidFill>
                <a:latin typeface="HelveticaNeueLT Std Lt" panose="020B0403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1BB65DD-89DE-A54D-B6AB-CD679675E03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75944" y="748951"/>
            <a:ext cx="4715256" cy="996599"/>
          </a:xfrm>
          <a:prstGeom prst="rect">
            <a:avLst/>
          </a:prstGeom>
        </p:spPr>
        <p:txBody>
          <a:bodyPr anchor="t" anchorCtr="0">
            <a:noAutofit/>
          </a:bodyPr>
          <a:lstStyle/>
          <a:p>
            <a:r>
              <a:rPr lang="en-US"/>
              <a:t>TITLE HERE</a:t>
            </a:r>
          </a:p>
        </p:txBody>
      </p:sp>
    </p:spTree>
    <p:extLst>
      <p:ext uri="{BB962C8B-B14F-4D97-AF65-F5344CB8AC3E}">
        <p14:creationId xmlns:p14="http://schemas.microsoft.com/office/powerpoint/2010/main" val="32068809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siness Equit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93C4BDB8-805A-9D4E-B85D-51AC6ECCC7A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6A5777A-4E96-5940-B05E-209ECE8329F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66183" y="0"/>
            <a:ext cx="6125818" cy="5476461"/>
          </a:xfrm>
          <a:prstGeom prst="rect">
            <a:avLst/>
          </a:prstGeom>
        </p:spPr>
      </p:pic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C8CECCC3-87B8-4E43-A4B3-D966AC33E1A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75944" y="1890268"/>
            <a:ext cx="4715256" cy="446513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>
                <a:solidFill>
                  <a:schemeClr val="tx2"/>
                </a:solidFill>
                <a:latin typeface="HelveticaNeueLT Std Lt" panose="020B0403020202020204" pitchFamily="34" charset="0"/>
              </a:defRPr>
            </a:lvl1pPr>
            <a:lvl2pPr>
              <a:defRPr sz="1800">
                <a:solidFill>
                  <a:schemeClr val="tx2"/>
                </a:solidFill>
                <a:latin typeface="HelveticaNeueLT Std Lt" panose="020B0403020202020204" pitchFamily="34" charset="0"/>
              </a:defRPr>
            </a:lvl2pPr>
            <a:lvl3pPr>
              <a:defRPr sz="1600">
                <a:solidFill>
                  <a:schemeClr val="tx2"/>
                </a:solidFill>
                <a:latin typeface="HelveticaNeueLT Std Lt" panose="020B0403020202020204" pitchFamily="34" charset="0"/>
              </a:defRPr>
            </a:lvl3pPr>
            <a:lvl4pPr marL="1371600" indent="0">
              <a:buNone/>
              <a:defRPr>
                <a:solidFill>
                  <a:schemeClr val="tx2"/>
                </a:solidFill>
                <a:latin typeface="HelveticaNeueLT Std Lt" panose="020B0403020202020204" pitchFamily="34" charset="0"/>
              </a:defRPr>
            </a:lvl4pPr>
            <a:lvl5pPr>
              <a:defRPr sz="1600">
                <a:solidFill>
                  <a:schemeClr val="tx2"/>
                </a:solidFill>
                <a:latin typeface="HelveticaNeueLT Std Lt" panose="020B0403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D8E11AD-D9FB-014D-845A-3E53BC9981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75944" y="748951"/>
            <a:ext cx="4715256" cy="996599"/>
          </a:xfrm>
          <a:prstGeom prst="rect">
            <a:avLst/>
          </a:prstGeom>
        </p:spPr>
        <p:txBody>
          <a:bodyPr anchor="t" anchorCtr="0">
            <a:noAutofit/>
          </a:bodyPr>
          <a:lstStyle/>
          <a:p>
            <a:r>
              <a:rPr lang="en-US"/>
              <a:t>TITLE HERE</a:t>
            </a:r>
          </a:p>
        </p:txBody>
      </p:sp>
    </p:spTree>
    <p:extLst>
      <p:ext uri="{BB962C8B-B14F-4D97-AF65-F5344CB8AC3E}">
        <p14:creationId xmlns:p14="http://schemas.microsoft.com/office/powerpoint/2010/main" val="248160924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sk Manag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93C4BDB8-805A-9D4E-B85D-51AC6ECCC7A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6A5777A-4E96-5940-B05E-209ECE8329F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66183" y="0"/>
            <a:ext cx="6125818" cy="547646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D548DD8-0464-6B40-9B54-12190CDAA0A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66183" y="0"/>
            <a:ext cx="6125818" cy="5476461"/>
          </a:xfrm>
          <a:prstGeom prst="rect">
            <a:avLst/>
          </a:prstGeom>
        </p:spPr>
      </p:pic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43C39C05-874E-9B4A-A9CB-6BAE911B1C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75944" y="1890268"/>
            <a:ext cx="4715256" cy="446513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>
                <a:solidFill>
                  <a:schemeClr val="tx2"/>
                </a:solidFill>
                <a:latin typeface="HelveticaNeueLT Std Lt" panose="020B0403020202020204" pitchFamily="34" charset="0"/>
              </a:defRPr>
            </a:lvl1pPr>
            <a:lvl2pPr>
              <a:defRPr sz="1800">
                <a:solidFill>
                  <a:schemeClr val="tx2"/>
                </a:solidFill>
                <a:latin typeface="HelveticaNeueLT Std Lt" panose="020B0403020202020204" pitchFamily="34" charset="0"/>
              </a:defRPr>
            </a:lvl2pPr>
            <a:lvl3pPr>
              <a:defRPr sz="1600">
                <a:solidFill>
                  <a:schemeClr val="tx2"/>
                </a:solidFill>
                <a:latin typeface="HelveticaNeueLT Std Lt" panose="020B0403020202020204" pitchFamily="34" charset="0"/>
              </a:defRPr>
            </a:lvl3pPr>
            <a:lvl4pPr marL="1371600" indent="0">
              <a:buNone/>
              <a:defRPr>
                <a:solidFill>
                  <a:schemeClr val="tx2"/>
                </a:solidFill>
                <a:latin typeface="HelveticaNeueLT Std Lt" panose="020B0403020202020204" pitchFamily="34" charset="0"/>
              </a:defRPr>
            </a:lvl4pPr>
            <a:lvl5pPr>
              <a:defRPr sz="1600">
                <a:solidFill>
                  <a:schemeClr val="tx2"/>
                </a:solidFill>
                <a:latin typeface="HelveticaNeueLT Std Lt" panose="020B0403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F5DD079A-3189-874C-B7AB-F8E9875D18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75944" y="748951"/>
            <a:ext cx="4715256" cy="996599"/>
          </a:xfrm>
          <a:prstGeom prst="rect">
            <a:avLst/>
          </a:prstGeom>
        </p:spPr>
        <p:txBody>
          <a:bodyPr anchor="t" anchorCtr="0">
            <a:noAutofit/>
          </a:bodyPr>
          <a:lstStyle/>
          <a:p>
            <a:r>
              <a:rPr lang="en-US"/>
              <a:t>TITLE HERE</a:t>
            </a:r>
          </a:p>
        </p:txBody>
      </p:sp>
    </p:spTree>
    <p:extLst>
      <p:ext uri="{BB962C8B-B14F-4D97-AF65-F5344CB8AC3E}">
        <p14:creationId xmlns:p14="http://schemas.microsoft.com/office/powerpoint/2010/main" val="265087131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fe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93C4BDB8-805A-9D4E-B85D-51AC6ECCC7A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D548DD8-0464-6B40-9B54-12190CDAA0A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5" r="34199" b="5905"/>
          <a:stretch/>
        </p:blipFill>
        <p:spPr>
          <a:xfrm>
            <a:off x="6066182" y="1"/>
            <a:ext cx="6125818" cy="5476460"/>
          </a:xfrm>
          <a:prstGeom prst="rect">
            <a:avLst/>
          </a:prstGeom>
        </p:spPr>
      </p:pic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B7ADB185-038F-BC48-A6E5-125A622A4B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75944" y="1890268"/>
            <a:ext cx="4715256" cy="446513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>
                <a:solidFill>
                  <a:schemeClr val="tx2"/>
                </a:solidFill>
                <a:latin typeface="HelveticaNeueLT Std Lt" panose="020B0403020202020204" pitchFamily="34" charset="0"/>
              </a:defRPr>
            </a:lvl1pPr>
            <a:lvl2pPr>
              <a:defRPr sz="1800">
                <a:solidFill>
                  <a:schemeClr val="tx2"/>
                </a:solidFill>
                <a:latin typeface="HelveticaNeueLT Std Lt" panose="020B0403020202020204" pitchFamily="34" charset="0"/>
              </a:defRPr>
            </a:lvl2pPr>
            <a:lvl3pPr>
              <a:defRPr sz="1600">
                <a:solidFill>
                  <a:schemeClr val="tx2"/>
                </a:solidFill>
                <a:latin typeface="HelveticaNeueLT Std Lt" panose="020B0403020202020204" pitchFamily="34" charset="0"/>
              </a:defRPr>
            </a:lvl3pPr>
            <a:lvl4pPr marL="1371600" indent="0">
              <a:buNone/>
              <a:defRPr>
                <a:solidFill>
                  <a:schemeClr val="tx2"/>
                </a:solidFill>
                <a:latin typeface="HelveticaNeueLT Std Lt" panose="020B0403020202020204" pitchFamily="34" charset="0"/>
              </a:defRPr>
            </a:lvl4pPr>
            <a:lvl5pPr>
              <a:defRPr sz="1600">
                <a:solidFill>
                  <a:schemeClr val="tx2"/>
                </a:solidFill>
                <a:latin typeface="HelveticaNeueLT Std Lt" panose="020B0403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98FCED5-7634-A846-8D26-EF6CA49A3F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75944" y="748951"/>
            <a:ext cx="4715256" cy="996599"/>
          </a:xfrm>
          <a:prstGeom prst="rect">
            <a:avLst/>
          </a:prstGeom>
        </p:spPr>
        <p:txBody>
          <a:bodyPr anchor="t" anchorCtr="0">
            <a:noAutofit/>
          </a:bodyPr>
          <a:lstStyle/>
          <a:p>
            <a:r>
              <a:rPr lang="en-US"/>
              <a:t>TITLE HERE</a:t>
            </a:r>
          </a:p>
        </p:txBody>
      </p:sp>
    </p:spTree>
    <p:extLst>
      <p:ext uri="{BB962C8B-B14F-4D97-AF65-F5344CB8AC3E}">
        <p14:creationId xmlns:p14="http://schemas.microsoft.com/office/powerpoint/2010/main" val="2024932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CE7244-645F-B143-AE09-62004BBEA8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281079-1E34-0D4C-BD80-28037BC4EB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04120C-4A5F-E549-88E1-56439EC033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2794E-E162-8A4A-AC27-6E09F58A7997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838F26-D98C-0748-96BC-2190953223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EB1092-CBA8-7541-8F41-B9C1941F0A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2CB88-9637-3545-BB3E-1EAC172DB1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82172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fet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93C4BDB8-805A-9D4E-B85D-51AC6ECCC7A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D548DD8-0464-6B40-9B54-12190CDAA0A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" r="24630"/>
          <a:stretch/>
        </p:blipFill>
        <p:spPr>
          <a:xfrm>
            <a:off x="6066182" y="1"/>
            <a:ext cx="6125818" cy="5476460"/>
          </a:xfrm>
          <a:prstGeom prst="rect">
            <a:avLst/>
          </a:prstGeom>
        </p:spPr>
      </p:pic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B4D816D1-AA01-8D48-A8C8-EC4A16F2DBC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75944" y="1890268"/>
            <a:ext cx="4715256" cy="446513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>
                <a:solidFill>
                  <a:schemeClr val="tx2"/>
                </a:solidFill>
                <a:latin typeface="HelveticaNeueLT Std Lt" panose="020B0403020202020204" pitchFamily="34" charset="0"/>
              </a:defRPr>
            </a:lvl1pPr>
            <a:lvl2pPr>
              <a:defRPr sz="1800">
                <a:solidFill>
                  <a:schemeClr val="tx2"/>
                </a:solidFill>
                <a:latin typeface="HelveticaNeueLT Std Lt" panose="020B0403020202020204" pitchFamily="34" charset="0"/>
              </a:defRPr>
            </a:lvl2pPr>
            <a:lvl3pPr>
              <a:defRPr sz="1600">
                <a:solidFill>
                  <a:schemeClr val="tx2"/>
                </a:solidFill>
                <a:latin typeface="HelveticaNeueLT Std Lt" panose="020B0403020202020204" pitchFamily="34" charset="0"/>
              </a:defRPr>
            </a:lvl3pPr>
            <a:lvl4pPr marL="1371600" indent="0">
              <a:buNone/>
              <a:defRPr>
                <a:solidFill>
                  <a:schemeClr val="tx2"/>
                </a:solidFill>
                <a:latin typeface="HelveticaNeueLT Std Lt" panose="020B0403020202020204" pitchFamily="34" charset="0"/>
              </a:defRPr>
            </a:lvl4pPr>
            <a:lvl5pPr>
              <a:defRPr sz="1600">
                <a:solidFill>
                  <a:schemeClr val="tx2"/>
                </a:solidFill>
                <a:latin typeface="HelveticaNeueLT Std Lt" panose="020B0403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9820A51-17E5-2241-8C73-C6241D8581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75944" y="748951"/>
            <a:ext cx="4715256" cy="996599"/>
          </a:xfrm>
          <a:prstGeom prst="rect">
            <a:avLst/>
          </a:prstGeom>
        </p:spPr>
        <p:txBody>
          <a:bodyPr anchor="t" anchorCtr="0">
            <a:noAutofit/>
          </a:bodyPr>
          <a:lstStyle/>
          <a:p>
            <a:r>
              <a:rPr lang="en-US"/>
              <a:t>TITLE HERE</a:t>
            </a:r>
          </a:p>
        </p:txBody>
      </p:sp>
    </p:spTree>
    <p:extLst>
      <p:ext uri="{BB962C8B-B14F-4D97-AF65-F5344CB8AC3E}">
        <p14:creationId xmlns:p14="http://schemas.microsoft.com/office/powerpoint/2010/main" val="153211056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sine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93C4BDB8-805A-9D4E-B85D-51AC6ECCC7A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6A5777A-4E96-5940-B05E-209ECE8329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6066183" y="0"/>
            <a:ext cx="6125818" cy="5476461"/>
          </a:xfrm>
          <a:prstGeom prst="rect">
            <a:avLst/>
          </a:prstGeom>
        </p:spPr>
      </p:pic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EB1091C8-DD3C-094C-8961-EE0B19500C7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75944" y="1890268"/>
            <a:ext cx="4715256" cy="446513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>
                <a:solidFill>
                  <a:schemeClr val="tx2"/>
                </a:solidFill>
                <a:latin typeface="HelveticaNeueLT Std Lt" panose="020B0403020202020204" pitchFamily="34" charset="0"/>
              </a:defRPr>
            </a:lvl1pPr>
            <a:lvl2pPr>
              <a:defRPr sz="1800">
                <a:solidFill>
                  <a:schemeClr val="tx2"/>
                </a:solidFill>
                <a:latin typeface="HelveticaNeueLT Std Lt" panose="020B0403020202020204" pitchFamily="34" charset="0"/>
              </a:defRPr>
            </a:lvl2pPr>
            <a:lvl3pPr>
              <a:defRPr sz="1600">
                <a:solidFill>
                  <a:schemeClr val="tx2"/>
                </a:solidFill>
                <a:latin typeface="HelveticaNeueLT Std Lt" panose="020B0403020202020204" pitchFamily="34" charset="0"/>
              </a:defRPr>
            </a:lvl3pPr>
            <a:lvl4pPr marL="1371600" indent="0">
              <a:buNone/>
              <a:defRPr>
                <a:solidFill>
                  <a:schemeClr val="tx2"/>
                </a:solidFill>
                <a:latin typeface="HelveticaNeueLT Std Lt" panose="020B0403020202020204" pitchFamily="34" charset="0"/>
              </a:defRPr>
            </a:lvl4pPr>
            <a:lvl5pPr>
              <a:defRPr sz="1600">
                <a:solidFill>
                  <a:schemeClr val="tx2"/>
                </a:solidFill>
                <a:latin typeface="HelveticaNeueLT Std Lt" panose="020B0403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264ED02-C8AA-914D-89AB-48CF461A4C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75944" y="748951"/>
            <a:ext cx="4715256" cy="996599"/>
          </a:xfrm>
          <a:prstGeom prst="rect">
            <a:avLst/>
          </a:prstGeom>
        </p:spPr>
        <p:txBody>
          <a:bodyPr anchor="t" anchorCtr="0">
            <a:noAutofit/>
          </a:bodyPr>
          <a:lstStyle/>
          <a:p>
            <a:r>
              <a:rPr lang="en-US"/>
              <a:t>TITLE HERE</a:t>
            </a:r>
          </a:p>
        </p:txBody>
      </p:sp>
    </p:spTree>
    <p:extLst>
      <p:ext uri="{BB962C8B-B14F-4D97-AF65-F5344CB8AC3E}">
        <p14:creationId xmlns:p14="http://schemas.microsoft.com/office/powerpoint/2010/main" val="14885782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mun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hape, rectangle&#10;&#10;Description automatically generated">
            <a:extLst>
              <a:ext uri="{FF2B5EF4-FFF2-40B4-BE49-F238E27FC236}">
                <a16:creationId xmlns:a16="http://schemas.microsoft.com/office/drawing/2014/main" id="{FE18C7FB-D5DA-5F43-B96A-D122760860E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20AB6B44-1EA6-234B-8451-22B93F228A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6244" y="0"/>
            <a:ext cx="6135756" cy="5486400"/>
          </a:xfrm>
          <a:prstGeom prst="rect">
            <a:avLst/>
          </a:prstGeom>
        </p:spPr>
      </p:pic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F9DEB797-F1C3-1A4F-B160-BD278A369C0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75944" y="1890268"/>
            <a:ext cx="4715256" cy="446513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>
                <a:solidFill>
                  <a:schemeClr val="tx2"/>
                </a:solidFill>
                <a:latin typeface="HelveticaNeueLT Std Lt" panose="020B0403020202020204" pitchFamily="34" charset="0"/>
              </a:defRPr>
            </a:lvl1pPr>
            <a:lvl2pPr>
              <a:defRPr sz="1800">
                <a:solidFill>
                  <a:schemeClr val="tx2"/>
                </a:solidFill>
                <a:latin typeface="HelveticaNeueLT Std Lt" panose="020B0403020202020204" pitchFamily="34" charset="0"/>
              </a:defRPr>
            </a:lvl2pPr>
            <a:lvl3pPr>
              <a:defRPr sz="1600">
                <a:solidFill>
                  <a:schemeClr val="tx2"/>
                </a:solidFill>
                <a:latin typeface="HelveticaNeueLT Std Lt" panose="020B0403020202020204" pitchFamily="34" charset="0"/>
              </a:defRPr>
            </a:lvl3pPr>
            <a:lvl4pPr marL="1371600" indent="0">
              <a:buNone/>
              <a:defRPr>
                <a:solidFill>
                  <a:schemeClr val="tx2"/>
                </a:solidFill>
                <a:latin typeface="HelveticaNeueLT Std Lt" panose="020B0403020202020204" pitchFamily="34" charset="0"/>
              </a:defRPr>
            </a:lvl4pPr>
            <a:lvl5pPr>
              <a:defRPr sz="1600">
                <a:solidFill>
                  <a:schemeClr val="tx2"/>
                </a:solidFill>
                <a:latin typeface="HelveticaNeueLT Std Lt" panose="020B0403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0BCE48BE-7DD5-C045-97CC-D57EA82F52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75944" y="748951"/>
            <a:ext cx="4715256" cy="996599"/>
          </a:xfrm>
          <a:prstGeom prst="rect">
            <a:avLst/>
          </a:prstGeom>
        </p:spPr>
        <p:txBody>
          <a:bodyPr anchor="t" anchorCtr="0">
            <a:noAutofit/>
          </a:bodyPr>
          <a:lstStyle/>
          <a:p>
            <a:r>
              <a:rPr lang="en-US"/>
              <a:t>TITLE HERE</a:t>
            </a:r>
          </a:p>
        </p:txBody>
      </p:sp>
    </p:spTree>
    <p:extLst>
      <p:ext uri="{BB962C8B-B14F-4D97-AF65-F5344CB8AC3E}">
        <p14:creationId xmlns:p14="http://schemas.microsoft.com/office/powerpoint/2010/main" val="53871366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munit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hape, rectangle&#10;&#10;Description automatically generated">
            <a:extLst>
              <a:ext uri="{FF2B5EF4-FFF2-40B4-BE49-F238E27FC236}">
                <a16:creationId xmlns:a16="http://schemas.microsoft.com/office/drawing/2014/main" id="{F98E9B54-6C2F-184A-A75D-1E2C52C156C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 descr="A boat on the water&#10;&#10;Description automatically generated with medium confidence">
            <a:extLst>
              <a:ext uri="{FF2B5EF4-FFF2-40B4-BE49-F238E27FC236}">
                <a16:creationId xmlns:a16="http://schemas.microsoft.com/office/drawing/2014/main" id="{EFA53BA5-374A-CA49-85C0-1DE2982DB2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6243" y="0"/>
            <a:ext cx="6135757" cy="5482539"/>
          </a:xfrm>
          <a:prstGeom prst="rect">
            <a:avLst/>
          </a:prstGeom>
        </p:spPr>
      </p:pic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46F29FE3-0A82-2D4C-89C5-2AA654A55EC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75944" y="1890268"/>
            <a:ext cx="4715256" cy="446513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>
                <a:solidFill>
                  <a:schemeClr val="tx2"/>
                </a:solidFill>
                <a:latin typeface="HelveticaNeueLT Std Lt" panose="020B0403020202020204" pitchFamily="34" charset="0"/>
              </a:defRPr>
            </a:lvl1pPr>
            <a:lvl2pPr>
              <a:defRPr sz="1800">
                <a:solidFill>
                  <a:schemeClr val="tx2"/>
                </a:solidFill>
                <a:latin typeface="HelveticaNeueLT Std Lt" panose="020B0403020202020204" pitchFamily="34" charset="0"/>
              </a:defRPr>
            </a:lvl2pPr>
            <a:lvl3pPr>
              <a:defRPr sz="1600">
                <a:solidFill>
                  <a:schemeClr val="tx2"/>
                </a:solidFill>
                <a:latin typeface="HelveticaNeueLT Std Lt" panose="020B0403020202020204" pitchFamily="34" charset="0"/>
              </a:defRPr>
            </a:lvl3pPr>
            <a:lvl4pPr marL="1371600" indent="0">
              <a:buNone/>
              <a:defRPr>
                <a:solidFill>
                  <a:schemeClr val="tx2"/>
                </a:solidFill>
                <a:latin typeface="HelveticaNeueLT Std Lt" panose="020B0403020202020204" pitchFamily="34" charset="0"/>
              </a:defRPr>
            </a:lvl4pPr>
            <a:lvl5pPr>
              <a:defRPr sz="1600">
                <a:solidFill>
                  <a:schemeClr val="tx2"/>
                </a:solidFill>
                <a:latin typeface="HelveticaNeueLT Std Lt" panose="020B0403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207AF3-541C-6344-B76A-1E84CEFEE6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75944" y="748951"/>
            <a:ext cx="4715256" cy="996599"/>
          </a:xfrm>
          <a:prstGeom prst="rect">
            <a:avLst/>
          </a:prstGeom>
        </p:spPr>
        <p:txBody>
          <a:bodyPr anchor="t" anchorCtr="0">
            <a:noAutofit/>
          </a:bodyPr>
          <a:lstStyle/>
          <a:p>
            <a:r>
              <a:rPr lang="en-US"/>
              <a:t>TITLE HERE</a:t>
            </a:r>
          </a:p>
        </p:txBody>
      </p:sp>
    </p:spTree>
    <p:extLst>
      <p:ext uri="{BB962C8B-B14F-4D97-AF65-F5344CB8AC3E}">
        <p14:creationId xmlns:p14="http://schemas.microsoft.com/office/powerpoint/2010/main" val="155194539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ritime Ed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hape, rectangle&#10;&#10;Description automatically generated">
            <a:extLst>
              <a:ext uri="{FF2B5EF4-FFF2-40B4-BE49-F238E27FC236}">
                <a16:creationId xmlns:a16="http://schemas.microsoft.com/office/drawing/2014/main" id="{86F631F5-0484-3543-A469-013E0E93B87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 descr="A group of people standing outside a building&#10;&#10;Description automatically generated with low confidence">
            <a:extLst>
              <a:ext uri="{FF2B5EF4-FFF2-40B4-BE49-F238E27FC236}">
                <a16:creationId xmlns:a16="http://schemas.microsoft.com/office/drawing/2014/main" id="{8FB0303E-B996-4545-90CD-2032A757C1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6244" y="0"/>
            <a:ext cx="6135756" cy="5486400"/>
          </a:xfrm>
          <a:prstGeom prst="rect">
            <a:avLst/>
          </a:prstGeom>
        </p:spPr>
      </p:pic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0FF1593F-F909-424C-BE3D-5B98E8E3FD1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75944" y="1890268"/>
            <a:ext cx="4715256" cy="446513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>
                <a:solidFill>
                  <a:schemeClr val="tx2"/>
                </a:solidFill>
                <a:latin typeface="HelveticaNeueLT Std Lt" panose="020B0403020202020204" pitchFamily="34" charset="0"/>
              </a:defRPr>
            </a:lvl1pPr>
            <a:lvl2pPr>
              <a:defRPr sz="1800">
                <a:solidFill>
                  <a:schemeClr val="tx2"/>
                </a:solidFill>
                <a:latin typeface="HelveticaNeueLT Std Lt" panose="020B0403020202020204" pitchFamily="34" charset="0"/>
              </a:defRPr>
            </a:lvl2pPr>
            <a:lvl3pPr>
              <a:defRPr sz="1600">
                <a:solidFill>
                  <a:schemeClr val="tx2"/>
                </a:solidFill>
                <a:latin typeface="HelveticaNeueLT Std Lt" panose="020B0403020202020204" pitchFamily="34" charset="0"/>
              </a:defRPr>
            </a:lvl3pPr>
            <a:lvl4pPr marL="1371600" indent="0">
              <a:buNone/>
              <a:defRPr>
                <a:solidFill>
                  <a:schemeClr val="tx2"/>
                </a:solidFill>
                <a:latin typeface="HelveticaNeueLT Std Lt" panose="020B0403020202020204" pitchFamily="34" charset="0"/>
              </a:defRPr>
            </a:lvl4pPr>
            <a:lvl5pPr>
              <a:defRPr sz="1600">
                <a:solidFill>
                  <a:schemeClr val="tx2"/>
                </a:solidFill>
                <a:latin typeface="HelveticaNeueLT Std Lt" panose="020B0403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B4B1958-DF50-2040-9CF6-107E3F40170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75944" y="748951"/>
            <a:ext cx="4715256" cy="996599"/>
          </a:xfrm>
          <a:prstGeom prst="rect">
            <a:avLst/>
          </a:prstGeom>
        </p:spPr>
        <p:txBody>
          <a:bodyPr anchor="t" anchorCtr="0">
            <a:noAutofit/>
          </a:bodyPr>
          <a:lstStyle/>
          <a:p>
            <a:r>
              <a:rPr lang="en-US"/>
              <a:t>TITLE HERE</a:t>
            </a:r>
          </a:p>
        </p:txBody>
      </p:sp>
    </p:spTree>
    <p:extLst>
      <p:ext uri="{BB962C8B-B14F-4D97-AF65-F5344CB8AC3E}">
        <p14:creationId xmlns:p14="http://schemas.microsoft.com/office/powerpoint/2010/main" val="392283574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viron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DBBBC671-9A32-B54E-A961-FAED6889734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A200D74D-B1B3-E44D-AD77-24348D6FF60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75944" y="1890268"/>
            <a:ext cx="4715256" cy="446513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>
                <a:solidFill>
                  <a:schemeClr val="tx2"/>
                </a:solidFill>
                <a:latin typeface="HelveticaNeueLT Std Lt" panose="020B0403020202020204" pitchFamily="34" charset="0"/>
              </a:defRPr>
            </a:lvl1pPr>
            <a:lvl2pPr>
              <a:defRPr sz="1800">
                <a:solidFill>
                  <a:schemeClr val="tx2"/>
                </a:solidFill>
                <a:latin typeface="HelveticaNeueLT Std Lt" panose="020B0403020202020204" pitchFamily="34" charset="0"/>
              </a:defRPr>
            </a:lvl2pPr>
            <a:lvl3pPr>
              <a:defRPr sz="1600">
                <a:solidFill>
                  <a:schemeClr val="tx2"/>
                </a:solidFill>
                <a:latin typeface="HelveticaNeueLT Std Lt" panose="020B0403020202020204" pitchFamily="34" charset="0"/>
              </a:defRPr>
            </a:lvl3pPr>
            <a:lvl4pPr marL="1371600" indent="0">
              <a:buNone/>
              <a:defRPr>
                <a:solidFill>
                  <a:schemeClr val="tx2"/>
                </a:solidFill>
                <a:latin typeface="HelveticaNeueLT Std Lt" panose="020B0403020202020204" pitchFamily="34" charset="0"/>
              </a:defRPr>
            </a:lvl4pPr>
            <a:lvl5pPr>
              <a:defRPr sz="1600">
                <a:solidFill>
                  <a:schemeClr val="tx2"/>
                </a:solidFill>
                <a:latin typeface="HelveticaNeueLT Std Lt" panose="020B0403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7A99D6B-8B1A-4545-B7C1-7C3DCB137F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75944" y="748951"/>
            <a:ext cx="4715256" cy="996599"/>
          </a:xfrm>
          <a:prstGeom prst="rect">
            <a:avLst/>
          </a:prstGeom>
        </p:spPr>
        <p:txBody>
          <a:bodyPr anchor="t" anchorCtr="0">
            <a:noAutofit/>
          </a:bodyPr>
          <a:lstStyle/>
          <a:p>
            <a:r>
              <a:rPr lang="en-US"/>
              <a:t>TITLE HERE</a:t>
            </a:r>
          </a:p>
        </p:txBody>
      </p:sp>
    </p:spTree>
    <p:extLst>
      <p:ext uri="{BB962C8B-B14F-4D97-AF65-F5344CB8AC3E}">
        <p14:creationId xmlns:p14="http://schemas.microsoft.com/office/powerpoint/2010/main" val="419664708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vironm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93C4BDB8-805A-9D4E-B85D-51AC6ECCC7A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6A5777A-4E96-5940-B05E-209ECE8329F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66183" y="0"/>
            <a:ext cx="6125818" cy="5476461"/>
          </a:xfrm>
          <a:prstGeom prst="rect">
            <a:avLst/>
          </a:prstGeom>
        </p:spPr>
      </p:pic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10449015-9837-814E-A1BD-CBA61769FFE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75944" y="1890268"/>
            <a:ext cx="4715256" cy="446513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>
                <a:solidFill>
                  <a:schemeClr val="tx2"/>
                </a:solidFill>
                <a:latin typeface="HelveticaNeueLT Std Lt" panose="020B0403020202020204" pitchFamily="34" charset="0"/>
              </a:defRPr>
            </a:lvl1pPr>
            <a:lvl2pPr>
              <a:defRPr sz="1800">
                <a:solidFill>
                  <a:schemeClr val="tx2"/>
                </a:solidFill>
                <a:latin typeface="HelveticaNeueLT Std Lt" panose="020B0403020202020204" pitchFamily="34" charset="0"/>
              </a:defRPr>
            </a:lvl2pPr>
            <a:lvl3pPr>
              <a:defRPr sz="1600">
                <a:solidFill>
                  <a:schemeClr val="tx2"/>
                </a:solidFill>
                <a:latin typeface="HelveticaNeueLT Std Lt" panose="020B0403020202020204" pitchFamily="34" charset="0"/>
              </a:defRPr>
            </a:lvl3pPr>
            <a:lvl4pPr marL="1371600" indent="0">
              <a:buNone/>
              <a:defRPr>
                <a:solidFill>
                  <a:schemeClr val="tx2"/>
                </a:solidFill>
                <a:latin typeface="HelveticaNeueLT Std Lt" panose="020B0403020202020204" pitchFamily="34" charset="0"/>
              </a:defRPr>
            </a:lvl4pPr>
            <a:lvl5pPr>
              <a:defRPr sz="1600">
                <a:solidFill>
                  <a:schemeClr val="tx2"/>
                </a:solidFill>
                <a:latin typeface="HelveticaNeueLT Std Lt" panose="020B0403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B88792B-5A66-F247-9F40-7D9BD51C6EC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75944" y="748951"/>
            <a:ext cx="4715256" cy="996599"/>
          </a:xfrm>
          <a:prstGeom prst="rect">
            <a:avLst/>
          </a:prstGeom>
        </p:spPr>
        <p:txBody>
          <a:bodyPr anchor="t" anchorCtr="0">
            <a:noAutofit/>
          </a:bodyPr>
          <a:lstStyle/>
          <a:p>
            <a:r>
              <a:rPr lang="en-US"/>
              <a:t>TITLE HERE</a:t>
            </a:r>
          </a:p>
        </p:txBody>
      </p:sp>
    </p:spTree>
    <p:extLst>
      <p:ext uri="{BB962C8B-B14F-4D97-AF65-F5344CB8AC3E}">
        <p14:creationId xmlns:p14="http://schemas.microsoft.com/office/powerpoint/2010/main" val="94768993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chnolog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ED125E9-95E5-BB4B-A12A-B86D2C73CBE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6A5777A-4E96-5940-B05E-209ECE8329F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5112" y="0"/>
            <a:ext cx="6136888" cy="5491942"/>
          </a:xfrm>
          <a:prstGeom prst="rect">
            <a:avLst/>
          </a:prstGeom>
        </p:spPr>
      </p:pic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F248B8E1-AB96-2D42-ACCF-1125150F31B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75944" y="1890268"/>
            <a:ext cx="4715256" cy="446513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>
                <a:solidFill>
                  <a:schemeClr val="tx2"/>
                </a:solidFill>
                <a:latin typeface="HelveticaNeueLT Std Lt" panose="020B0403020202020204" pitchFamily="34" charset="0"/>
              </a:defRPr>
            </a:lvl1pPr>
            <a:lvl2pPr>
              <a:defRPr sz="1800">
                <a:solidFill>
                  <a:schemeClr val="tx2"/>
                </a:solidFill>
                <a:latin typeface="HelveticaNeueLT Std Lt" panose="020B0403020202020204" pitchFamily="34" charset="0"/>
              </a:defRPr>
            </a:lvl2pPr>
            <a:lvl3pPr>
              <a:defRPr sz="1600">
                <a:solidFill>
                  <a:schemeClr val="tx2"/>
                </a:solidFill>
                <a:latin typeface="HelveticaNeueLT Std Lt" panose="020B0403020202020204" pitchFamily="34" charset="0"/>
              </a:defRPr>
            </a:lvl3pPr>
            <a:lvl4pPr marL="1371600" indent="0">
              <a:buNone/>
              <a:defRPr>
                <a:solidFill>
                  <a:schemeClr val="tx2"/>
                </a:solidFill>
                <a:latin typeface="HelveticaNeueLT Std Lt" panose="020B0403020202020204" pitchFamily="34" charset="0"/>
              </a:defRPr>
            </a:lvl4pPr>
            <a:lvl5pPr>
              <a:defRPr sz="1600">
                <a:solidFill>
                  <a:schemeClr val="tx2"/>
                </a:solidFill>
                <a:latin typeface="HelveticaNeueLT Std Lt" panose="020B0403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2422FED-A139-FE4F-9B6D-2A31A3FFE5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75944" y="748951"/>
            <a:ext cx="4715256" cy="996599"/>
          </a:xfrm>
          <a:prstGeom prst="rect">
            <a:avLst/>
          </a:prstGeom>
        </p:spPr>
        <p:txBody>
          <a:bodyPr anchor="t" anchorCtr="0">
            <a:noAutofit/>
          </a:bodyPr>
          <a:lstStyle/>
          <a:p>
            <a:r>
              <a:rPr lang="en-US"/>
              <a:t>TITLE HERE</a:t>
            </a:r>
          </a:p>
        </p:txBody>
      </p:sp>
    </p:spTree>
    <p:extLst>
      <p:ext uri="{BB962C8B-B14F-4D97-AF65-F5344CB8AC3E}">
        <p14:creationId xmlns:p14="http://schemas.microsoft.com/office/powerpoint/2010/main" val="120522453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ur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ED125E9-95E5-BB4B-A12A-B86D2C73CBE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6A5777A-4E96-5940-B05E-209ECE8329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75" r="13086"/>
          <a:stretch/>
        </p:blipFill>
        <p:spPr>
          <a:xfrm>
            <a:off x="6055113" y="-14886"/>
            <a:ext cx="6136887" cy="5477256"/>
          </a:xfrm>
          <a:prstGeom prst="rect">
            <a:avLst/>
          </a:prstGeom>
        </p:spPr>
      </p:pic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DB38120C-8539-9A42-B074-55574532347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75944" y="1890268"/>
            <a:ext cx="4715256" cy="446513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>
                <a:solidFill>
                  <a:schemeClr val="tx2"/>
                </a:solidFill>
                <a:latin typeface="HelveticaNeueLT Std Lt" panose="020B0403020202020204" pitchFamily="34" charset="0"/>
              </a:defRPr>
            </a:lvl1pPr>
            <a:lvl2pPr>
              <a:defRPr sz="1800">
                <a:solidFill>
                  <a:schemeClr val="tx2"/>
                </a:solidFill>
                <a:latin typeface="HelveticaNeueLT Std Lt" panose="020B0403020202020204" pitchFamily="34" charset="0"/>
              </a:defRPr>
            </a:lvl2pPr>
            <a:lvl3pPr>
              <a:defRPr sz="1600">
                <a:solidFill>
                  <a:schemeClr val="tx2"/>
                </a:solidFill>
                <a:latin typeface="HelveticaNeueLT Std Lt" panose="020B0403020202020204" pitchFamily="34" charset="0"/>
              </a:defRPr>
            </a:lvl3pPr>
            <a:lvl4pPr marL="1371600" indent="0">
              <a:buNone/>
              <a:defRPr>
                <a:solidFill>
                  <a:schemeClr val="tx2"/>
                </a:solidFill>
                <a:latin typeface="HelveticaNeueLT Std Lt" panose="020B0403020202020204" pitchFamily="34" charset="0"/>
              </a:defRPr>
            </a:lvl4pPr>
            <a:lvl5pPr>
              <a:defRPr sz="1600">
                <a:solidFill>
                  <a:schemeClr val="tx2"/>
                </a:solidFill>
                <a:latin typeface="HelveticaNeueLT Std Lt" panose="020B0403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AC34F58-F767-2E45-A5D3-4086AAC390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75944" y="748951"/>
            <a:ext cx="4715256" cy="996599"/>
          </a:xfrm>
          <a:prstGeom prst="rect">
            <a:avLst/>
          </a:prstGeom>
        </p:spPr>
        <p:txBody>
          <a:bodyPr anchor="t" anchorCtr="0">
            <a:noAutofit/>
          </a:bodyPr>
          <a:lstStyle/>
          <a:p>
            <a:r>
              <a:rPr lang="en-US"/>
              <a:t>TITLE HERE</a:t>
            </a:r>
          </a:p>
        </p:txBody>
      </p:sp>
    </p:spTree>
    <p:extLst>
      <p:ext uri="{BB962C8B-B14F-4D97-AF65-F5344CB8AC3E}">
        <p14:creationId xmlns:p14="http://schemas.microsoft.com/office/powerpoint/2010/main" val="231948002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_Contact Inf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hape&#10;&#10;Description automatically generated">
            <a:extLst>
              <a:ext uri="{FF2B5EF4-FFF2-40B4-BE49-F238E27FC236}">
                <a16:creationId xmlns:a16="http://schemas.microsoft.com/office/drawing/2014/main" id="{EE192BB9-6981-744C-A328-D5A178EA7A4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9D90E2F-19E9-304C-BC28-5497A17D7AF4}"/>
              </a:ext>
            </a:extLst>
          </p:cNvPr>
          <p:cNvCxnSpPr>
            <a:cxnSpLocks/>
          </p:cNvCxnSpPr>
          <p:nvPr userDrawn="1"/>
        </p:nvCxnSpPr>
        <p:spPr>
          <a:xfrm>
            <a:off x="1093304" y="4913376"/>
            <a:ext cx="6827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le 1">
            <a:extLst>
              <a:ext uri="{FF2B5EF4-FFF2-40B4-BE49-F238E27FC236}">
                <a16:creationId xmlns:a16="http://schemas.microsoft.com/office/drawing/2014/main" id="{DC9EE45A-2D53-EB4B-9130-0A48A9F06B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93304" y="2655067"/>
            <a:ext cx="10301028" cy="132556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8000">
                <a:solidFill>
                  <a:srgbClr val="C1862E"/>
                </a:solidFill>
              </a:defRPr>
            </a:lvl1pPr>
          </a:lstStyle>
          <a:p>
            <a:r>
              <a:rPr lang="en-US"/>
              <a:t>THANK YOU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DBAA8A66-0BD1-0D44-AB9A-E9299C78BCD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63971" y="5243298"/>
            <a:ext cx="5327650" cy="42084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HelveticaNeueLT Std Blk" panose="020B0604020202020204" pitchFamily="34" charset="0"/>
              </a:defRPr>
            </a:lvl1pPr>
            <a:lvl2pPr marL="457200" indent="0">
              <a:buNone/>
              <a:defRPr b="0" i="0">
                <a:solidFill>
                  <a:schemeClr val="bg1"/>
                </a:solidFill>
                <a:latin typeface="HelveticaNeueLT Std Lt" panose="020B0403020202020204" pitchFamily="34" charset="0"/>
              </a:defRPr>
            </a:lvl2pPr>
            <a:lvl3pPr marL="914400" indent="0">
              <a:buNone/>
              <a:defRPr b="0" i="0">
                <a:solidFill>
                  <a:schemeClr val="bg1"/>
                </a:solidFill>
                <a:latin typeface="HelveticaNeueLT Std Lt" panose="020B0403020202020204" pitchFamily="34" charset="0"/>
              </a:defRPr>
            </a:lvl3pPr>
            <a:lvl4pPr marL="1371600" indent="0">
              <a:buNone/>
              <a:defRPr b="0" i="0">
                <a:solidFill>
                  <a:schemeClr val="bg1"/>
                </a:solidFill>
                <a:latin typeface="HelveticaNeueLT Std Lt" panose="020B0403020202020204" pitchFamily="34" charset="0"/>
              </a:defRPr>
            </a:lvl4pPr>
            <a:lvl5pPr marL="1828800" indent="0">
              <a:buNone/>
              <a:defRPr b="0" i="0">
                <a:solidFill>
                  <a:schemeClr val="bg1"/>
                </a:solidFill>
                <a:latin typeface="HelveticaNeueLT Std Lt" panose="020B0403020202020204" pitchFamily="34" charset="0"/>
              </a:defRPr>
            </a:lvl5pPr>
          </a:lstStyle>
          <a:p>
            <a:pPr lvl="0"/>
            <a:r>
              <a:rPr lang="en-US"/>
              <a:t>Contact Name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58E4FF62-59C8-F54B-B228-CA8111D93D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63971" y="5600174"/>
            <a:ext cx="5327650" cy="42084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 i="0">
                <a:solidFill>
                  <a:schemeClr val="bg1"/>
                </a:solidFill>
                <a:latin typeface="HelveticaNeueLT Std Lt" panose="020B0403020202020204" pitchFamily="34" charset="0"/>
              </a:defRPr>
            </a:lvl1pPr>
            <a:lvl2pPr marL="457200" indent="0">
              <a:buNone/>
              <a:defRPr b="0" i="0">
                <a:solidFill>
                  <a:schemeClr val="bg1"/>
                </a:solidFill>
                <a:latin typeface="HelveticaNeueLT Std Lt" panose="020B0403020202020204" pitchFamily="34" charset="0"/>
              </a:defRPr>
            </a:lvl2pPr>
            <a:lvl3pPr marL="914400" indent="0">
              <a:buNone/>
              <a:defRPr b="0" i="0">
                <a:solidFill>
                  <a:schemeClr val="bg1"/>
                </a:solidFill>
                <a:latin typeface="HelveticaNeueLT Std Lt" panose="020B0403020202020204" pitchFamily="34" charset="0"/>
              </a:defRPr>
            </a:lvl3pPr>
            <a:lvl4pPr marL="1371600" indent="0">
              <a:buNone/>
              <a:defRPr b="0" i="0">
                <a:solidFill>
                  <a:schemeClr val="bg1"/>
                </a:solidFill>
                <a:latin typeface="HelveticaNeueLT Std Lt" panose="020B0403020202020204" pitchFamily="34" charset="0"/>
              </a:defRPr>
            </a:lvl4pPr>
            <a:lvl5pPr marL="1828800" indent="0">
              <a:buNone/>
              <a:defRPr b="0" i="0">
                <a:solidFill>
                  <a:schemeClr val="bg1"/>
                </a:solidFill>
                <a:latin typeface="HelveticaNeueLT Std Lt" panose="020B0403020202020204" pitchFamily="34" charset="0"/>
              </a:defRPr>
            </a:lvl5pPr>
          </a:lstStyle>
          <a:p>
            <a:pPr lvl="0"/>
            <a:r>
              <a:rPr lang="en-US"/>
              <a:t>Email/Phone#</a:t>
            </a:r>
          </a:p>
        </p:txBody>
      </p:sp>
    </p:spTree>
    <p:extLst>
      <p:ext uri="{BB962C8B-B14F-4D97-AF65-F5344CB8AC3E}">
        <p14:creationId xmlns:p14="http://schemas.microsoft.com/office/powerpoint/2010/main" val="946650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5E3265-8937-BB46-B361-7BDA35CCB6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0107D7-CF30-E846-B554-0B0549C456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54C2B7-5C92-334D-B0EB-6301CEFA48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6BA674-C1FF-B74A-A753-57D51EAAF7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2794E-E162-8A4A-AC27-6E09F58A7997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BAB277-F434-6448-9A47-F52B90A73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1A7D57-64C1-8345-A2D9-69AFAACF49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2CB88-9637-3545-BB3E-1EAC172DB1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71030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_No Contact Inf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hape&#10;&#10;Description automatically generated">
            <a:extLst>
              <a:ext uri="{FF2B5EF4-FFF2-40B4-BE49-F238E27FC236}">
                <a16:creationId xmlns:a16="http://schemas.microsoft.com/office/drawing/2014/main" id="{EE192BB9-6981-744C-A328-D5A178EA7A4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DC9EE45A-2D53-EB4B-9130-0A48A9F06B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93304" y="3647288"/>
            <a:ext cx="10301028" cy="132556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8000">
                <a:solidFill>
                  <a:srgbClr val="C1862E"/>
                </a:solidFill>
              </a:defRPr>
            </a:lvl1pPr>
          </a:lstStyle>
          <a:p>
            <a:r>
              <a:rPr lang="en-US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227052453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85FB8C2F-6089-455D-99DA-8CEA5617B3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able Placeholder 9">
            <a:extLst>
              <a:ext uri="{FF2B5EF4-FFF2-40B4-BE49-F238E27FC236}">
                <a16:creationId xmlns:a16="http://schemas.microsoft.com/office/drawing/2014/main" id="{F1452960-53FA-F442-9D41-BCC0D2C71301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1063752" y="2018285"/>
            <a:ext cx="10277854" cy="417068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>
                <a:solidFill>
                  <a:srgbClr val="011E44"/>
                </a:solidFill>
              </a:defRPr>
            </a:lvl1pPr>
          </a:lstStyle>
          <a:p>
            <a:r>
              <a:rPr lang="en-US"/>
              <a:t>Click icon to add table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1E86FBA1-8C5B-DA43-A56B-CFA2036129B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88136" y="1334245"/>
            <a:ext cx="10265663" cy="4363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000" spc="150" baseline="0">
                <a:solidFill>
                  <a:srgbClr val="C1862E"/>
                </a:solidFill>
                <a:latin typeface="HelveticaNeueLT Std Blk" panose="020B09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ADD SUBTITLE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51E8B87-FF61-674F-A6FE-BA506EC1B7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75943" y="748952"/>
            <a:ext cx="10265663" cy="585294"/>
          </a:xfrm>
          <a:prstGeom prst="rect">
            <a:avLst/>
          </a:prstGeom>
        </p:spPr>
        <p:txBody>
          <a:bodyPr anchor="t" anchorCtr="0">
            <a:noAutofit/>
          </a:bodyPr>
          <a:lstStyle/>
          <a:p>
            <a:r>
              <a:rPr lang="en-US"/>
              <a:t>TITLE HERE</a:t>
            </a:r>
          </a:p>
        </p:txBody>
      </p:sp>
    </p:spTree>
    <p:extLst>
      <p:ext uri="{BB962C8B-B14F-4D97-AF65-F5344CB8AC3E}">
        <p14:creationId xmlns:p14="http://schemas.microsoft.com/office/powerpoint/2010/main" val="138946812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ouble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85FB8C2F-6089-455D-99DA-8CEA5617B3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able Placeholder 9">
            <a:extLst>
              <a:ext uri="{FF2B5EF4-FFF2-40B4-BE49-F238E27FC236}">
                <a16:creationId xmlns:a16="http://schemas.microsoft.com/office/drawing/2014/main" id="{44FDBB60-A968-406F-8A24-E0FAC293E2E8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1066620" y="2018284"/>
            <a:ext cx="4900069" cy="381101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>
                <a:solidFill>
                  <a:srgbClr val="011E44"/>
                </a:solidFill>
              </a:defRPr>
            </a:lvl1pPr>
          </a:lstStyle>
          <a:p>
            <a:r>
              <a:rPr lang="en-US"/>
              <a:t>Click icon to add table</a:t>
            </a:r>
          </a:p>
        </p:txBody>
      </p:sp>
      <p:sp>
        <p:nvSpPr>
          <p:cNvPr id="9" name="Table Placeholder 9">
            <a:extLst>
              <a:ext uri="{FF2B5EF4-FFF2-40B4-BE49-F238E27FC236}">
                <a16:creationId xmlns:a16="http://schemas.microsoft.com/office/drawing/2014/main" id="{F7E822A5-0A34-44F6-81E1-2B1AC5DF8494}"/>
              </a:ext>
            </a:extLst>
          </p:cNvPr>
          <p:cNvSpPr>
            <a:spLocks noGrp="1"/>
          </p:cNvSpPr>
          <p:nvPr>
            <p:ph type="tbl" sz="quarter" idx="14"/>
          </p:nvPr>
        </p:nvSpPr>
        <p:spPr>
          <a:xfrm>
            <a:off x="6453730" y="2018284"/>
            <a:ext cx="4900070" cy="381101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>
                <a:solidFill>
                  <a:srgbClr val="011E44"/>
                </a:solidFill>
              </a:defRPr>
            </a:lvl1pPr>
          </a:lstStyle>
          <a:p>
            <a:r>
              <a:rPr lang="en-US"/>
              <a:t>Click icon to add table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4B7E4923-51C2-E34C-9CDD-66899DD9E2C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88136" y="1334245"/>
            <a:ext cx="10265664" cy="4363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000" spc="150" baseline="0">
                <a:solidFill>
                  <a:srgbClr val="C1862E"/>
                </a:solidFill>
                <a:latin typeface="HelveticaNeueLT Std Blk" panose="020B09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ADD SUBTITLE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2235559-2A9B-214A-9519-F0B16DEF81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75943" y="748952"/>
            <a:ext cx="10265663" cy="585294"/>
          </a:xfrm>
          <a:prstGeom prst="rect">
            <a:avLst/>
          </a:prstGeom>
        </p:spPr>
        <p:txBody>
          <a:bodyPr anchor="t" anchorCtr="0">
            <a:noAutofit/>
          </a:bodyPr>
          <a:lstStyle/>
          <a:p>
            <a:r>
              <a:rPr lang="en-US"/>
              <a:t>TITLE HERE</a:t>
            </a:r>
          </a:p>
        </p:txBody>
      </p:sp>
    </p:spTree>
    <p:extLst>
      <p:ext uri="{BB962C8B-B14F-4D97-AF65-F5344CB8AC3E}">
        <p14:creationId xmlns:p14="http://schemas.microsoft.com/office/powerpoint/2010/main" val="15635244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09C0E-92DC-ED46-854E-17809AB940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585DFB-7FE4-E34F-95C8-DF2DCDE0C7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0AC1300-1683-244C-9F89-39A610ACDA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8029F2E-201A-8D44-9B53-89FC77A0E39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D1AD65-04C1-BA42-8A6B-B4E9677652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C5C7122-E78B-C24A-B5EC-3EBF95D8E8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2794E-E162-8A4A-AC27-6E09F58A7997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8FF9167-9FF8-1140-ADB8-A5AE97E6BF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33E4D02-D102-C84A-BE4E-1D28F99BEF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2CB88-9637-3545-BB3E-1EAC172DB1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1642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CF4EFB-A343-9B46-8CEC-0498AE35EF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453BC05-9C6D-1E40-948C-85609B2896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2794E-E162-8A4A-AC27-6E09F58A7997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C3160F-7791-084B-A60F-53037E9E0B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3FB244-BA2A-8642-8C5C-0ABDF047CE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2CB88-9637-3545-BB3E-1EAC172DB1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9836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DB64434-5AAC-4D4E-880F-BC8A18B4A2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2794E-E162-8A4A-AC27-6E09F58A7997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AD552DC-9F34-634A-9B46-BF8AD3D220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493B0F-5C6B-194A-BABE-69076A30D5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2CB88-9637-3545-BB3E-1EAC172DB1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1124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6ABE8D-D6CD-2F44-B5B3-C1E4A070F3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3838E1-61CF-024A-89E8-F05775E35A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1BF1FB-7118-A846-BF87-650DC8C5EF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F99E54-970F-1142-9FB3-C350188B29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2794E-E162-8A4A-AC27-6E09F58A7997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D22488-2689-C34F-B191-22BAE271B9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64BFB6-C65C-E742-AC60-A562CAE6E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2CB88-9637-3545-BB3E-1EAC172DB1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6886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AF1689-56D8-8745-9AF1-C8696FBC3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347A9AA-C917-F944-B8CF-E39290F805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8C7DD2-DF20-4E4B-A1E3-5D53CD3A16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0E83D2-9AF6-D543-A908-1514D16B61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2794E-E162-8A4A-AC27-6E09F58A7997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3402A5-1B74-374B-9887-38F41B95E3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BD2AA5-60AA-AF4B-AE6D-61F8FF0099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2CB88-9637-3545-BB3E-1EAC172DB1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3697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image" Target="../media/image1.jpeg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0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4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Relationship Id="rId8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D4C67B4-D147-394D-8F98-0442C3C02E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400D99-CD83-984E-8B89-BB43A6457D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58D3DF-6951-1945-A76D-7FDB0BAF54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C2794E-E162-8A4A-AC27-6E09F58A7997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134118-F578-A74B-B6F1-A0535CBF92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B623EF-31A0-0D46-BB26-BF7E862310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B2CB88-9637-3545-BB3E-1EAC172DB1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3424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5D983EC6-67DC-AE41-A039-7A346109EBCF}"/>
              </a:ext>
            </a:extLst>
          </p:cNvPr>
          <p:cNvPicPr>
            <a:picLocks noChangeAspect="1"/>
          </p:cNvPicPr>
          <p:nvPr userDrawn="1"/>
        </p:nvPicPr>
        <p:blipFill>
          <a:blip r:embed="rId3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02C11BD-EB3C-49D9-AA0F-711DD18D89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944" y="748952"/>
            <a:ext cx="10287795" cy="99626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TITLE HERE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E9C58DD-BE36-F547-A918-4B68D6BE2E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75943" y="1895198"/>
            <a:ext cx="10287796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2940600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93" r:id="rId21"/>
    <p:sldLayoutId id="2147483694" r:id="rId22"/>
    <p:sldLayoutId id="2147483695" r:id="rId23"/>
    <p:sldLayoutId id="2147483696" r:id="rId24"/>
    <p:sldLayoutId id="2147483697" r:id="rId25"/>
    <p:sldLayoutId id="2147483698" r:id="rId26"/>
    <p:sldLayoutId id="2147483699" r:id="rId27"/>
    <p:sldLayoutId id="2147483700" r:id="rId28"/>
    <p:sldLayoutId id="2147483701" r:id="rId29"/>
    <p:sldLayoutId id="2147483702" r:id="rId30"/>
    <p:sldLayoutId id="2147483703" r:id="rId3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 spc="20" baseline="0">
          <a:solidFill>
            <a:srgbClr val="011E44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rgbClr val="011E44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11E44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011E44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11E44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11E44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mailto:procurementproposals@porthouston.com" TargetMode="External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_5B53F4A9.xlsx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e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mailto:procurement@porthouston.com" TargetMode="External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buyspeed.porthouston.com/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3" Type="http://schemas.openxmlformats.org/officeDocument/2006/relationships/image" Target="../media/image29.jpeg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DC985EAF-17B0-104F-BCAA-A6C64F0CD2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060CD69-DE60-794F-AE96-0DDC5C4DB5D1}"/>
              </a:ext>
            </a:extLst>
          </p:cNvPr>
          <p:cNvSpPr txBox="1"/>
          <p:nvPr/>
        </p:nvSpPr>
        <p:spPr>
          <a:xfrm>
            <a:off x="1216594" y="486642"/>
            <a:ext cx="10336696" cy="61247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000" u="sng" spc="300">
                <a:solidFill>
                  <a:srgbClr val="C1862E"/>
                </a:solidFill>
                <a:latin typeface="HelveticaNeueLT Std Thin"/>
              </a:rPr>
              <a:t>Pre-Proposal Meeting</a:t>
            </a:r>
            <a:r>
              <a:rPr lang="en-US" sz="4000" spc="300">
                <a:solidFill>
                  <a:srgbClr val="C1862E"/>
                </a:solidFill>
                <a:latin typeface="HelveticaNeueLT Std Thin"/>
              </a:rPr>
              <a:t>: </a:t>
            </a:r>
            <a:endParaRPr lang="en-US"/>
          </a:p>
          <a:p>
            <a:endParaRPr lang="en-US" sz="4000" spc="300">
              <a:solidFill>
                <a:srgbClr val="C1862E"/>
              </a:solidFill>
              <a:latin typeface="HelveticaNeueLT Std Thin"/>
            </a:endParaRPr>
          </a:p>
          <a:p>
            <a:endParaRPr lang="en-US" sz="4000" spc="300">
              <a:solidFill>
                <a:srgbClr val="C1862E"/>
              </a:solidFill>
              <a:latin typeface="HelveticaNeueLT Std Thin"/>
            </a:endParaRPr>
          </a:p>
          <a:p>
            <a:r>
              <a:rPr lang="en-US" sz="3200" spc="300">
                <a:solidFill>
                  <a:srgbClr val="C1862E"/>
                </a:solidFill>
                <a:latin typeface="HelveticaNeueLT Std Thin"/>
              </a:rPr>
              <a:t>RFP 2988 -  SEDIMENT SAMPLING AND ANALYTICAL REPORT – ODMDS PERMITTING</a:t>
            </a:r>
          </a:p>
          <a:p>
            <a:endParaRPr lang="en-US" sz="4000" spc="300">
              <a:solidFill>
                <a:srgbClr val="C1862E"/>
              </a:solidFill>
              <a:latin typeface="HelveticaNeueLT Std Thin"/>
            </a:endParaRPr>
          </a:p>
          <a:p>
            <a:endParaRPr lang="en-US" sz="4000" spc="300">
              <a:solidFill>
                <a:srgbClr val="C1862E"/>
              </a:solidFill>
              <a:latin typeface="HelveticaNeueLT Std Thin"/>
            </a:endParaRPr>
          </a:p>
          <a:p>
            <a:endParaRPr lang="en-US" sz="4000" spc="300">
              <a:solidFill>
                <a:srgbClr val="C1862E"/>
              </a:solidFill>
              <a:latin typeface="HelveticaNeueLT Std Thin"/>
            </a:endParaRPr>
          </a:p>
          <a:p>
            <a:r>
              <a:rPr lang="en-US" spc="300">
                <a:solidFill>
                  <a:srgbClr val="C1862E"/>
                </a:solidFill>
                <a:latin typeface="HelveticaNeueLT Std Thin"/>
              </a:rPr>
              <a:t>October 16, 2023</a:t>
            </a:r>
          </a:p>
          <a:p>
            <a:r>
              <a:rPr lang="en-US" spc="300">
                <a:solidFill>
                  <a:srgbClr val="C1862E"/>
                </a:solidFill>
                <a:latin typeface="HelveticaNeueLT Std Thin"/>
              </a:rPr>
              <a:t>11:00 a.m.</a:t>
            </a:r>
          </a:p>
          <a:p>
            <a:r>
              <a:rPr lang="en-US" sz="2000" b="1" spc="300">
                <a:solidFill>
                  <a:schemeClr val="bg1"/>
                </a:solidFill>
                <a:latin typeface="HelveticaNeueLT Std Blk"/>
              </a:rPr>
              <a:t>PORT HOUSTON</a:t>
            </a:r>
          </a:p>
        </p:txBody>
      </p:sp>
    </p:spTree>
    <p:extLst>
      <p:ext uri="{BB962C8B-B14F-4D97-AF65-F5344CB8AC3E}">
        <p14:creationId xmlns:p14="http://schemas.microsoft.com/office/powerpoint/2010/main" val="766486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0635129C-00FA-4AA5-88BD-641A8375D0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752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87B078C-04D2-8540-A0EB-839E0B4BDAEF}"/>
              </a:ext>
            </a:extLst>
          </p:cNvPr>
          <p:cNvSpPr txBox="1"/>
          <p:nvPr/>
        </p:nvSpPr>
        <p:spPr>
          <a:xfrm>
            <a:off x="701336" y="231604"/>
            <a:ext cx="107286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spc="200">
                <a:solidFill>
                  <a:srgbClr val="011E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 HOUSTON S/MWBE ENROLLMENT DIRECTORY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5E4DC6C-E251-4D2B-B34B-AB65F8895B50}"/>
              </a:ext>
            </a:extLst>
          </p:cNvPr>
          <p:cNvSpPr txBox="1"/>
          <p:nvPr/>
        </p:nvSpPr>
        <p:spPr>
          <a:xfrm>
            <a:off x="577049" y="1947740"/>
            <a:ext cx="550994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0" i="0" u="none" strike="noStrike" baseline="0">
                <a:solidFill>
                  <a:srgbClr val="011E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do I identify Port Houston enrolled small,</a:t>
            </a:r>
          </a:p>
          <a:p>
            <a:pPr algn="l"/>
            <a:r>
              <a:rPr lang="en-US" b="0" i="0" u="none" strike="noStrike" baseline="0">
                <a:solidFill>
                  <a:srgbClr val="011E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minority- and woman-owned businesses</a:t>
            </a:r>
          </a:p>
          <a:p>
            <a:pPr algn="l"/>
            <a:r>
              <a:rPr lang="en-US" b="0" i="0" u="none" strike="noStrike" baseline="0">
                <a:solidFill>
                  <a:srgbClr val="011E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(S/MWBE)?</a:t>
            </a:r>
          </a:p>
          <a:p>
            <a:pPr algn="l"/>
            <a:r>
              <a:rPr lang="en-US" b="0" i="0" u="none" strike="noStrike" baseline="0">
                <a:solidFill>
                  <a:srgbClr val="011E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Search for businesses in 2 easy steps:</a:t>
            </a:r>
          </a:p>
          <a:p>
            <a:pPr algn="l"/>
            <a:r>
              <a:rPr lang="en-US" b="0" i="0" u="none" strike="noStrike" baseline="0">
                <a:solidFill>
                  <a:srgbClr val="011E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Visit https://porthouston.smwbe.com Under the section on the</a:t>
            </a:r>
          </a:p>
          <a:p>
            <a:pPr algn="l"/>
            <a:r>
              <a:rPr lang="en-US" b="0" i="0" u="none" strike="noStrike" baseline="0">
                <a:solidFill>
                  <a:srgbClr val="011E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left labeled Small, Minority and Woman Owned Business</a:t>
            </a:r>
          </a:p>
          <a:p>
            <a:pPr algn="l"/>
            <a:r>
              <a:rPr lang="en-US" b="0" i="0" u="none" strike="noStrike" baseline="0">
                <a:solidFill>
                  <a:srgbClr val="011E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Directory and Online Application select the blue button labeled,</a:t>
            </a:r>
          </a:p>
          <a:p>
            <a:pPr algn="l"/>
            <a:r>
              <a:rPr lang="en-US" b="0" i="0" u="none" strike="noStrike" baseline="0">
                <a:solidFill>
                  <a:srgbClr val="011E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"Find a S/MWBE Firm".</a:t>
            </a:r>
          </a:p>
          <a:p>
            <a:pPr algn="l"/>
            <a:r>
              <a:rPr lang="en-US" b="0" i="0" u="none" strike="noStrike" baseline="0">
                <a:solidFill>
                  <a:srgbClr val="011E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You will need to complete at least one of the fields in the popup</a:t>
            </a:r>
          </a:p>
          <a:p>
            <a:pPr algn="l"/>
            <a:r>
              <a:rPr lang="en-US" b="0" i="0" u="none" strike="noStrike" baseline="0">
                <a:solidFill>
                  <a:srgbClr val="011E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window titled, Port Houston S/MWBE Enrollment Directory</a:t>
            </a:r>
          </a:p>
          <a:p>
            <a:pPr algn="l"/>
            <a:r>
              <a:rPr lang="en-US" b="0" i="0" u="none" strike="noStrike" baseline="0">
                <a:solidFill>
                  <a:srgbClr val="011E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Search.</a:t>
            </a:r>
            <a:endParaRPr lang="en-US" b="1">
              <a:solidFill>
                <a:srgbClr val="011E4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5F48E5D-9E78-47EF-A54E-A2F8B934CC75}"/>
              </a:ext>
            </a:extLst>
          </p:cNvPr>
          <p:cNvSpPr txBox="1"/>
          <p:nvPr/>
        </p:nvSpPr>
        <p:spPr>
          <a:xfrm>
            <a:off x="6937789" y="6092214"/>
            <a:ext cx="61750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i="0" u="none" strike="noStrike" baseline="0">
                <a:solidFill>
                  <a:srgbClr val="011E44"/>
                </a:solidFill>
                <a:latin typeface="HelveticaNeueLTStd-Blk" panose="020B0904020202020204" pitchFamily="34" charset="0"/>
              </a:rPr>
              <a:t>www.porthouston.smwbe.com</a:t>
            </a:r>
            <a:endParaRPr lang="en-US">
              <a:solidFill>
                <a:srgbClr val="011E44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97BC628-7E11-4EE9-A2E7-9300894A225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188"/>
          <a:stretch/>
        </p:blipFill>
        <p:spPr>
          <a:xfrm>
            <a:off x="6105011" y="1711485"/>
            <a:ext cx="5711842" cy="3891499"/>
          </a:xfrm>
          <a:prstGeom prst="rect">
            <a:avLst/>
          </a:prstGeom>
        </p:spPr>
      </p:pic>
      <p:sp>
        <p:nvSpPr>
          <p:cNvPr id="13" name="Arrow: Right 12">
            <a:extLst>
              <a:ext uri="{FF2B5EF4-FFF2-40B4-BE49-F238E27FC236}">
                <a16:creationId xmlns:a16="http://schemas.microsoft.com/office/drawing/2014/main" id="{B6EDB2D2-FEAF-4B1F-9E4C-B78A874618A5}"/>
              </a:ext>
            </a:extLst>
          </p:cNvPr>
          <p:cNvSpPr/>
          <p:nvPr/>
        </p:nvSpPr>
        <p:spPr>
          <a:xfrm>
            <a:off x="6658479" y="5288837"/>
            <a:ext cx="704917" cy="292218"/>
          </a:xfrm>
          <a:prstGeom prst="rightArrow">
            <a:avLst/>
          </a:prstGeom>
          <a:solidFill>
            <a:srgbClr val="C1862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3073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0B3ABA72-790E-9240-8A3D-993BC98D75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82826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BBBD024-9461-FC49-A104-4872BEA57D46}"/>
              </a:ext>
            </a:extLst>
          </p:cNvPr>
          <p:cNvSpPr txBox="1"/>
          <p:nvPr/>
        </p:nvSpPr>
        <p:spPr>
          <a:xfrm>
            <a:off x="1093304" y="715018"/>
            <a:ext cx="1000079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>
              <a:solidFill>
                <a:srgbClr val="011E44"/>
              </a:solidFill>
              <a:latin typeface="HelveticaNeueLT Std Lt" panose="020B0403020202020204" pitchFamily="34" charset="0"/>
            </a:endParaRPr>
          </a:p>
          <a:p>
            <a:endParaRPr lang="en-US" sz="4000" spc="200">
              <a:solidFill>
                <a:srgbClr val="011E44"/>
              </a:solidFill>
              <a:latin typeface="HelveticaNeueLT Std Thin" panose="020B0403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1D6C4C1-85ED-43EC-B535-A7B1BA087730}"/>
              </a:ext>
            </a:extLst>
          </p:cNvPr>
          <p:cNvSpPr txBox="1"/>
          <p:nvPr/>
        </p:nvSpPr>
        <p:spPr>
          <a:xfrm>
            <a:off x="757700" y="310228"/>
            <a:ext cx="10715820" cy="34163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000" spc="-40">
                <a:solidFill>
                  <a:srgbClr val="011E44"/>
                </a:solidFill>
                <a:latin typeface="Arial"/>
                <a:cs typeface="Arial"/>
              </a:rPr>
              <a:t>BUSINESS EQUITY CONTRACT REQUIREMENTS</a:t>
            </a:r>
          </a:p>
          <a:p>
            <a:endParaRPr lang="en-US" sz="1600" b="1">
              <a:solidFill>
                <a:srgbClr val="011E44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 sz="1600">
              <a:solidFill>
                <a:srgbClr val="011E4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rtl="0" fontAlgn="base"/>
            <a:endParaRPr lang="en-US" sz="2800" b="1">
              <a:solidFill>
                <a:srgbClr val="011E4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/>
            <a:r>
              <a:rPr lang="en-US" sz="2800">
                <a:solidFill>
                  <a:srgbClr val="011E44"/>
                </a:solidFill>
                <a:ea typeface="+mn-lt"/>
                <a:cs typeface="+mn-lt"/>
              </a:rPr>
              <a:t>This project has a Small Business 30% goal, weight 10 points.</a:t>
            </a:r>
          </a:p>
          <a:p>
            <a:pPr fontAlgn="base"/>
            <a:endParaRPr lang="en-US" sz="2400">
              <a:solidFill>
                <a:srgbClr val="011E4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Font typeface="Arial"/>
              <a:buChar char="•"/>
            </a:pPr>
            <a:endParaRPr lang="en-US" sz="2400">
              <a:solidFill>
                <a:srgbClr val="000000"/>
              </a:solidFill>
              <a:latin typeface="Arial" panose="020B0604020202020204" pitchFamily="34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084130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0B3ABA72-790E-9240-8A3D-993BC98D75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BBBD024-9461-FC49-A104-4872BEA57D46}"/>
              </a:ext>
            </a:extLst>
          </p:cNvPr>
          <p:cNvSpPr txBox="1"/>
          <p:nvPr/>
        </p:nvSpPr>
        <p:spPr>
          <a:xfrm>
            <a:off x="1093304" y="715018"/>
            <a:ext cx="1000079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>
              <a:solidFill>
                <a:srgbClr val="011E44"/>
              </a:solidFill>
              <a:latin typeface="HelveticaNeueLT Std Lt" panose="020B0403020202020204" pitchFamily="34" charset="0"/>
            </a:endParaRPr>
          </a:p>
          <a:p>
            <a:endParaRPr lang="en-US" sz="4000" spc="200">
              <a:solidFill>
                <a:srgbClr val="011E44"/>
              </a:solidFill>
              <a:latin typeface="HelveticaNeueLT Std Thin" panose="020B0403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6EB282F-0619-4B29-BECA-CEFF42CF710E}"/>
              </a:ext>
            </a:extLst>
          </p:cNvPr>
          <p:cNvSpPr txBox="1"/>
          <p:nvPr/>
        </p:nvSpPr>
        <p:spPr>
          <a:xfrm>
            <a:off x="696781" y="451310"/>
            <a:ext cx="11065890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spc="-40">
                <a:solidFill>
                  <a:srgbClr val="011E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TIPS TO INCREASE S/MWBE PARTICIPATION</a:t>
            </a:r>
          </a:p>
          <a:p>
            <a:endParaRPr lang="en-US" sz="1600" b="1" i="0" u="none" strike="noStrike">
              <a:solidFill>
                <a:srgbClr val="011E44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600" b="1">
              <a:solidFill>
                <a:srgbClr val="011E4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600" b="1" i="0" u="none" strike="noStrike">
              <a:solidFill>
                <a:srgbClr val="011E44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fontAlgn="base">
              <a:buFont typeface="Arial" panose="020B0604020202020204" pitchFamily="34" charset="0"/>
              <a:buChar char="•"/>
            </a:pPr>
            <a:endParaRPr lang="en-US" sz="2000">
              <a:solidFill>
                <a:srgbClr val="011E4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011E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Establish relationships with S/MWBE’s in advance ​</a:t>
            </a:r>
          </a:p>
          <a:p>
            <a:pPr fontAlgn="base"/>
            <a:endParaRPr lang="en-US" sz="2000">
              <a:solidFill>
                <a:srgbClr val="011E4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011E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 the Port of Houston Directory. 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endParaRPr lang="en-US" sz="2000">
              <a:solidFill>
                <a:srgbClr val="011E4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011E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Advertise opportunities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endParaRPr lang="en-US" sz="2000">
              <a:solidFill>
                <a:srgbClr val="011E4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011E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Offer assistance and use the services and assistance, as appropriate, of such organizations as the Small Business Administration and the Minority Business Development Agency of the Department of Commerce.​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endParaRPr lang="en-US" sz="2000">
              <a:solidFill>
                <a:srgbClr val="011E4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011E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subcontractor's have you done business in the past and do they qualify?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endParaRPr lang="en-US" sz="2000">
              <a:solidFill>
                <a:srgbClr val="011E4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fontAlgn="base">
              <a:buFont typeface="Arial" panose="020B0604020202020204" pitchFamily="34" charset="0"/>
              <a:buChar char="•"/>
            </a:pPr>
            <a:endParaRPr lang="en-US" sz="2000">
              <a:solidFill>
                <a:srgbClr val="011E4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18805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ridge with a city in the background&#10;&#10;Description automatically generated with low confidence">
            <a:extLst>
              <a:ext uri="{FF2B5EF4-FFF2-40B4-BE49-F238E27FC236}">
                <a16:creationId xmlns:a16="http://schemas.microsoft.com/office/drawing/2014/main" id="{57FBC51E-07C9-104D-B861-F780D9996B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05158A0-0459-39FF-2F83-A82E0D7D1150}"/>
              </a:ext>
            </a:extLst>
          </p:cNvPr>
          <p:cNvSpPr txBox="1"/>
          <p:nvPr/>
        </p:nvSpPr>
        <p:spPr>
          <a:xfrm>
            <a:off x="1935692" y="843439"/>
            <a:ext cx="5674783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6000">
                <a:solidFill>
                  <a:schemeClr val="bg1"/>
                </a:solidFill>
                <a:cs typeface="Calibri"/>
              </a:rPr>
              <a:t>PROCUREMENT</a:t>
            </a:r>
          </a:p>
        </p:txBody>
      </p:sp>
    </p:spTree>
    <p:extLst>
      <p:ext uri="{BB962C8B-B14F-4D97-AF65-F5344CB8AC3E}">
        <p14:creationId xmlns:p14="http://schemas.microsoft.com/office/powerpoint/2010/main" val="42456793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0B3ABA72-790E-9240-8A3D-993BC98D75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BBBD024-9461-FC49-A104-4872BEA57D46}"/>
              </a:ext>
            </a:extLst>
          </p:cNvPr>
          <p:cNvSpPr txBox="1"/>
          <p:nvPr/>
        </p:nvSpPr>
        <p:spPr>
          <a:xfrm>
            <a:off x="826176" y="0"/>
            <a:ext cx="11098696" cy="84023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endParaRPr lang="en-US" sz="2800" spc="200">
              <a:ea typeface="+mn-lt"/>
              <a:cs typeface="+mn-lt"/>
            </a:endParaRPr>
          </a:p>
          <a:p>
            <a:r>
              <a:rPr lang="en-US" sz="2800" b="1" u="sng" spc="200">
                <a:cs typeface="Calibri"/>
              </a:rPr>
              <a:t>PROCUREMENT</a:t>
            </a:r>
          </a:p>
          <a:p>
            <a:pPr marL="457200" indent="-457200">
              <a:buFont typeface="Arial"/>
              <a:buChar char="•"/>
            </a:pPr>
            <a:r>
              <a:rPr lang="en-US" sz="2800" spc="200">
                <a:latin typeface="HelveticaNeueLT Std Blk"/>
                <a:ea typeface="+mn-lt"/>
                <a:cs typeface="+mn-lt"/>
              </a:rPr>
              <a:t>No Contact Period – No communication between interested vendors and Port Houston staff during the active period.</a:t>
            </a:r>
            <a:endParaRPr lang="en-US" sz="2800">
              <a:latin typeface="HelveticaNeueLT Std Blk"/>
              <a:cs typeface="Calibri"/>
            </a:endParaRPr>
          </a:p>
          <a:p>
            <a:pPr marL="914400" lvl="1" indent="-457200">
              <a:buFont typeface="Arial"/>
              <a:buChar char="•"/>
            </a:pPr>
            <a:r>
              <a:rPr lang="en-US" sz="2800" spc="200">
                <a:latin typeface="HelveticaNeueLT Std Blk"/>
                <a:ea typeface="+mn-lt"/>
                <a:cs typeface="+mn-lt"/>
              </a:rPr>
              <a:t>Technical questions should be submitted via BuySpeed</a:t>
            </a:r>
            <a:endParaRPr lang="en-US" sz="2800">
              <a:latin typeface="HelveticaNeueLT Std Blk"/>
              <a:cs typeface="Calibri"/>
            </a:endParaRPr>
          </a:p>
          <a:p>
            <a:pPr marL="914400" lvl="1" indent="-457200">
              <a:buFont typeface="Arial"/>
              <a:buChar char="•"/>
            </a:pPr>
            <a:r>
              <a:rPr lang="en-US" sz="2800" spc="200">
                <a:latin typeface="HelveticaNeueLT Std Blk"/>
                <a:ea typeface="+mn-lt"/>
                <a:cs typeface="+mn-lt"/>
              </a:rPr>
              <a:t>Last day to submit questions: 7 days before due date (10/18/2023) </a:t>
            </a:r>
            <a:endParaRPr lang="en-US" sz="2800">
              <a:latin typeface="HelveticaNeueLT Std Blk"/>
              <a:cs typeface="Calibri"/>
            </a:endParaRPr>
          </a:p>
          <a:p>
            <a:pPr marL="457200" indent="-457200">
              <a:buFont typeface="Arial"/>
              <a:buChar char="•"/>
            </a:pPr>
            <a:r>
              <a:rPr lang="en-US" sz="2800" spc="200">
                <a:latin typeface="HelveticaNeueLT Std Blk"/>
                <a:ea typeface="+mn-lt"/>
                <a:cs typeface="+mn-lt"/>
              </a:rPr>
              <a:t>Responses are due no later than 11 a.m. on 10/25/2023</a:t>
            </a:r>
            <a:endParaRPr lang="en-US" sz="2800">
              <a:latin typeface="HelveticaNeueLT Std Blk"/>
              <a:cs typeface="Calibri"/>
            </a:endParaRPr>
          </a:p>
          <a:p>
            <a:pPr marL="457200" indent="-457200">
              <a:buFont typeface="Arial"/>
              <a:buChar char="•"/>
            </a:pPr>
            <a:r>
              <a:rPr lang="en-US" sz="2800" spc="200">
                <a:latin typeface="HelveticaNeueLT Std Blk"/>
                <a:ea typeface="+mn-lt"/>
                <a:cs typeface="+mn-lt"/>
              </a:rPr>
              <a:t>Proposals must be submitted electronically via email to: </a:t>
            </a:r>
            <a:r>
              <a:rPr lang="en-US" sz="2800" spc="200">
                <a:latin typeface="HelveticaNeueLT Std Blk"/>
                <a:ea typeface="+mn-lt"/>
                <a:cs typeface="+mn-lt"/>
                <a:hlinkClick r:id="rId3"/>
              </a:rPr>
              <a:t>procurementproposals@porthouston.com</a:t>
            </a:r>
            <a:endParaRPr lang="en-US" sz="2800">
              <a:latin typeface="HelveticaNeueLT Std Blk"/>
              <a:cs typeface="Calibri"/>
            </a:endParaRPr>
          </a:p>
          <a:p>
            <a:pPr marL="457200" indent="-457200">
              <a:buFont typeface="Arial"/>
              <a:buChar char="•"/>
            </a:pPr>
            <a:r>
              <a:rPr lang="en-US" sz="2800" spc="200">
                <a:latin typeface="HelveticaNeueLT Std Blk"/>
                <a:ea typeface="+mn-lt"/>
                <a:cs typeface="+mn-lt"/>
              </a:rPr>
              <a:t>Use forms in the package</a:t>
            </a:r>
            <a:endParaRPr lang="en-US" sz="2800">
              <a:latin typeface="HelveticaNeueLT Std Blk"/>
              <a:cs typeface="Calibri"/>
            </a:endParaRPr>
          </a:p>
          <a:p>
            <a:pPr marL="457200" indent="-457200">
              <a:buFont typeface="Arial"/>
              <a:buChar char="•"/>
            </a:pPr>
            <a:r>
              <a:rPr lang="en-US" sz="2800" spc="200">
                <a:latin typeface="HelveticaNeueLT Std Blk"/>
                <a:ea typeface="+mn-lt"/>
                <a:cs typeface="+mn-lt"/>
              </a:rPr>
              <a:t>Anticipated award date: 12/12/2023</a:t>
            </a:r>
            <a:endParaRPr lang="en-US" sz="2800">
              <a:latin typeface="HelveticaNeueLT Std Blk"/>
              <a:cs typeface="Calibri"/>
            </a:endParaRPr>
          </a:p>
          <a:p>
            <a:endParaRPr lang="en-US" sz="4000" spc="200">
              <a:solidFill>
                <a:srgbClr val="011E44"/>
              </a:solidFill>
              <a:latin typeface="HelveticaNeueLT Std Thin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>
              <a:solidFill>
                <a:srgbClr val="011E44"/>
              </a:solidFill>
              <a:latin typeface="HelveticaNeueLT Std Lt"/>
            </a:endParaRPr>
          </a:p>
          <a:p>
            <a:endParaRPr lang="en-US" sz="4000">
              <a:solidFill>
                <a:srgbClr val="011E44"/>
              </a:solidFill>
              <a:latin typeface="HelveticaNeueLT Std Lt" panose="020B0403020202020204" pitchFamily="34" charset="0"/>
            </a:endParaRPr>
          </a:p>
          <a:p>
            <a:endParaRPr lang="en-US" sz="4000" spc="200">
              <a:solidFill>
                <a:srgbClr val="011E44"/>
              </a:solidFill>
              <a:latin typeface="HelveticaNeueLT Std Thin" panose="020B04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60853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0B3ABA72-790E-9240-8A3D-993BC98D75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BBBD024-9461-FC49-A104-4872BEA57D46}"/>
              </a:ext>
            </a:extLst>
          </p:cNvPr>
          <p:cNvSpPr txBox="1"/>
          <p:nvPr/>
        </p:nvSpPr>
        <p:spPr>
          <a:xfrm>
            <a:off x="826176" y="0"/>
            <a:ext cx="11098696" cy="329320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endParaRPr lang="en-US" sz="2800" spc="200">
              <a:ea typeface="+mn-lt"/>
              <a:cs typeface="+mn-lt"/>
            </a:endParaRPr>
          </a:p>
          <a:p>
            <a:r>
              <a:rPr lang="en-US" sz="2800" b="1" u="sng" spc="200">
                <a:latin typeface="HelveticaNeueLT Std Blk"/>
                <a:cs typeface="Calibri"/>
              </a:rPr>
              <a:t>EVALUATION CRITERIA</a:t>
            </a:r>
          </a:p>
          <a:p>
            <a:pPr marL="0" indent="0" algn="l">
              <a:buNone/>
            </a:pPr>
            <a:r>
              <a:rPr lang="en-US" sz="2800" b="0" i="0" u="none" strike="noStrike">
                <a:solidFill>
                  <a:srgbClr val="011E44"/>
                </a:solidFill>
                <a:effectLst/>
                <a:latin typeface="HelveticaNeueLT Std Lt" panose="020B0403020202020204"/>
              </a:rPr>
              <a:t>Port Houston will select the provider</a:t>
            </a:r>
            <a:r>
              <a:rPr lang="en-US" sz="2800" b="1" i="0" u="none" strike="noStrike">
                <a:solidFill>
                  <a:srgbClr val="011E44"/>
                </a:solidFill>
                <a:effectLst/>
                <a:latin typeface="HelveticaNeueLT Std Lt" panose="020B0403020202020204"/>
              </a:rPr>
              <a:t> </a:t>
            </a:r>
            <a:r>
              <a:rPr lang="en-US" sz="2800" b="0" i="0" u="none" strike="noStrike">
                <a:solidFill>
                  <a:srgbClr val="011E44"/>
                </a:solidFill>
                <a:effectLst/>
                <a:latin typeface="HelveticaNeueLT Std Lt" panose="020B0403020202020204"/>
              </a:rPr>
              <a:t>of the services offering the </a:t>
            </a:r>
            <a:r>
              <a:rPr lang="en-US" sz="2800" b="1" i="0" u="none" strike="noStrike">
                <a:solidFill>
                  <a:srgbClr val="011E44"/>
                </a:solidFill>
                <a:effectLst/>
                <a:latin typeface="HelveticaNeueLT Std Lt" panose="020B0403020202020204"/>
              </a:rPr>
              <a:t>best value </a:t>
            </a:r>
            <a:r>
              <a:rPr lang="en-US" sz="2800" b="0" i="0" u="none" strike="noStrike">
                <a:solidFill>
                  <a:srgbClr val="011E44"/>
                </a:solidFill>
                <a:effectLst/>
                <a:latin typeface="HelveticaNeueLT Std Lt" panose="020B0403020202020204"/>
              </a:rPr>
              <a:t>to Port Houston. The criteria and relative weights that will be considered by Port Houston in evaluating each Response are as follows:</a:t>
            </a:r>
            <a:endParaRPr lang="en-US" sz="2800" u="sng"/>
          </a:p>
          <a:p>
            <a:endParaRPr lang="en-US" sz="4000" spc="200">
              <a:solidFill>
                <a:srgbClr val="011E44"/>
              </a:solidFill>
              <a:latin typeface="HelveticaNeueLT Std Thin" panose="020B0403020202020204" pitchFamily="34" charset="0"/>
            </a:endParaRPr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18AAC39A-5CA6-3CF0-3559-801D8EA9EB5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55227342"/>
              </p:ext>
            </p:extLst>
          </p:nvPr>
        </p:nvGraphicFramePr>
        <p:xfrm>
          <a:off x="3302000" y="3149600"/>
          <a:ext cx="5410200" cy="2695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3" imgW="5410077" imgH="2695405" progId="Excel.Sheet.12">
                  <p:embed/>
                </p:oleObj>
              </mc:Choice>
              <mc:Fallback>
                <p:oleObj name="Worksheet" r:id="rId3" imgW="5410077" imgH="2695405" progId="Excel.Sheet.12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18AAC39A-5CA6-3CF0-3559-801D8EA9EB5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302000" y="3149600"/>
                        <a:ext cx="5410200" cy="26955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677219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ridge with a city in the background&#10;&#10;Description automatically generated with low confidence">
            <a:extLst>
              <a:ext uri="{FF2B5EF4-FFF2-40B4-BE49-F238E27FC236}">
                <a16:creationId xmlns:a16="http://schemas.microsoft.com/office/drawing/2014/main" id="{57FBC51E-07C9-104D-B861-F780D9996B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05158A0-0459-39FF-2F83-A82E0D7D1150}"/>
              </a:ext>
            </a:extLst>
          </p:cNvPr>
          <p:cNvSpPr txBox="1"/>
          <p:nvPr/>
        </p:nvSpPr>
        <p:spPr>
          <a:xfrm>
            <a:off x="1935692" y="843439"/>
            <a:ext cx="5674783" cy="19389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6000">
                <a:solidFill>
                  <a:schemeClr val="bg1"/>
                </a:solidFill>
                <a:cs typeface="Calibri"/>
              </a:rPr>
              <a:t>SCOPE OF WORK OVERVIEW</a:t>
            </a:r>
          </a:p>
        </p:txBody>
      </p:sp>
    </p:spTree>
    <p:extLst>
      <p:ext uri="{BB962C8B-B14F-4D97-AF65-F5344CB8AC3E}">
        <p14:creationId xmlns:p14="http://schemas.microsoft.com/office/powerpoint/2010/main" val="35694069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98FFE7B-A359-FE00-94CC-79747CF1152F}"/>
              </a:ext>
            </a:extLst>
          </p:cNvPr>
          <p:cNvSpPr txBox="1"/>
          <p:nvPr/>
        </p:nvSpPr>
        <p:spPr>
          <a:xfrm>
            <a:off x="826176" y="0"/>
            <a:ext cx="11098696" cy="227754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endParaRPr lang="en-US" sz="2800" spc="200">
              <a:ea typeface="+mn-lt"/>
              <a:cs typeface="+mn-lt"/>
            </a:endParaRPr>
          </a:p>
          <a:p>
            <a:r>
              <a:rPr lang="en-US" sz="2800" b="1" u="sng" spc="200">
                <a:latin typeface="HelveticaNeueLT Std Blk"/>
                <a:cs typeface="Calibri"/>
              </a:rPr>
              <a:t>SCOPE OF WORK</a:t>
            </a:r>
          </a:p>
          <a:p>
            <a:r>
              <a:rPr lang="en-US" b="1" spc="200">
                <a:solidFill>
                  <a:srgbClr val="000000"/>
                </a:solidFill>
                <a:latin typeface="HelveticaNeueLT Std Blk"/>
                <a:cs typeface="Calibri"/>
              </a:rPr>
              <a:t>Barbours Cut </a:t>
            </a:r>
            <a:r>
              <a:rPr lang="en-US" b="1" spc="200">
                <a:solidFill>
                  <a:srgbClr val="000000"/>
                </a:solidFill>
                <a:latin typeface="HelveticaNeueLT Std Blk"/>
                <a:ea typeface="+mn-lt"/>
                <a:cs typeface="Calibri"/>
              </a:rPr>
              <a:t>Termina</a:t>
            </a:r>
            <a:r>
              <a:rPr lang="en-US" b="1" spc="200">
                <a:solidFill>
                  <a:srgbClr val="000000"/>
                </a:solidFill>
                <a:latin typeface="HelveticaNeueLT Std Blk"/>
                <a:cs typeface="Calibri"/>
              </a:rPr>
              <a:t>l</a:t>
            </a:r>
          </a:p>
          <a:p>
            <a:endParaRPr lang="en-US" sz="2800">
              <a:solidFill>
                <a:srgbClr val="011E44"/>
              </a:solidFill>
              <a:latin typeface="HelveticaNeueLT Std Lt" panose="020B0403020202020204"/>
              <a:cs typeface="Calibri"/>
            </a:endParaRPr>
          </a:p>
          <a:p>
            <a:endParaRPr lang="en-US" sz="4000" spc="200">
              <a:solidFill>
                <a:srgbClr val="011E44"/>
              </a:solidFill>
              <a:latin typeface="HelveticaNeueLT Std Thin" panose="020B0403020202020204" pitchFamily="34" charset="0"/>
            </a:endParaRPr>
          </a:p>
        </p:txBody>
      </p:sp>
      <p:sp>
        <p:nvSpPr>
          <p:cNvPr id="6" name="Flowchart: Process 5">
            <a:extLst>
              <a:ext uri="{FF2B5EF4-FFF2-40B4-BE49-F238E27FC236}">
                <a16:creationId xmlns:a16="http://schemas.microsoft.com/office/drawing/2014/main" id="{48701689-5B9A-A343-38DF-4CC36A9B984A}"/>
              </a:ext>
            </a:extLst>
          </p:cNvPr>
          <p:cNvSpPr/>
          <p:nvPr/>
        </p:nvSpPr>
        <p:spPr>
          <a:xfrm>
            <a:off x="913579" y="5547031"/>
            <a:ext cx="524387" cy="204838"/>
          </a:xfrm>
          <a:prstGeom prst="flowChartProcess">
            <a:avLst/>
          </a:prstGeom>
          <a:noFill/>
          <a:ln w="28575"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lowchart: Process 6">
            <a:extLst>
              <a:ext uri="{FF2B5EF4-FFF2-40B4-BE49-F238E27FC236}">
                <a16:creationId xmlns:a16="http://schemas.microsoft.com/office/drawing/2014/main" id="{49A19C08-2171-6040-93CF-B3E13B0EB415}"/>
              </a:ext>
            </a:extLst>
          </p:cNvPr>
          <p:cNvSpPr/>
          <p:nvPr/>
        </p:nvSpPr>
        <p:spPr>
          <a:xfrm>
            <a:off x="913579" y="5899353"/>
            <a:ext cx="524386" cy="204838"/>
          </a:xfrm>
          <a:prstGeom prst="flowChartProcess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B0781CB-A42A-57BD-5733-35A07C5B8A99}"/>
              </a:ext>
            </a:extLst>
          </p:cNvPr>
          <p:cNvSpPr txBox="1"/>
          <p:nvPr/>
        </p:nvSpPr>
        <p:spPr>
          <a:xfrm>
            <a:off x="1407242" y="5514257"/>
            <a:ext cx="88490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/>
              <a:t>DMMU 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C0313E2-5E03-E218-E31E-470B3050794E}"/>
              </a:ext>
            </a:extLst>
          </p:cNvPr>
          <p:cNvSpPr txBox="1"/>
          <p:nvPr/>
        </p:nvSpPr>
        <p:spPr>
          <a:xfrm>
            <a:off x="1407242" y="5882967"/>
            <a:ext cx="893097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/>
              <a:t>DMMU 2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145D17C-E062-5E8A-CEC8-2E662E4A0A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8013" y="1193208"/>
            <a:ext cx="11665974" cy="4160228"/>
          </a:xfrm>
          <a:prstGeom prst="rect">
            <a:avLst/>
          </a:prstGeom>
        </p:spPr>
      </p:pic>
      <p:sp>
        <p:nvSpPr>
          <p:cNvPr id="11" name="Flowchart: Process 10">
            <a:extLst>
              <a:ext uri="{FF2B5EF4-FFF2-40B4-BE49-F238E27FC236}">
                <a16:creationId xmlns:a16="http://schemas.microsoft.com/office/drawing/2014/main" id="{6058FDCD-84D7-217C-9A98-BA05595509E9}"/>
              </a:ext>
            </a:extLst>
          </p:cNvPr>
          <p:cNvSpPr/>
          <p:nvPr/>
        </p:nvSpPr>
        <p:spPr>
          <a:xfrm>
            <a:off x="929966" y="6251675"/>
            <a:ext cx="524386" cy="204838"/>
          </a:xfrm>
          <a:prstGeom prst="flowChartProcess">
            <a:avLst/>
          </a:prstGeom>
          <a:noFill/>
          <a:ln w="28575">
            <a:solidFill>
              <a:srgbClr val="FF009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594A70F-F9DF-A697-AF50-6F82984ECB2E}"/>
              </a:ext>
            </a:extLst>
          </p:cNvPr>
          <p:cNvSpPr txBox="1"/>
          <p:nvPr/>
        </p:nvSpPr>
        <p:spPr>
          <a:xfrm>
            <a:off x="1423629" y="6235289"/>
            <a:ext cx="893097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/>
              <a:t>DMMU 3</a:t>
            </a:r>
          </a:p>
        </p:txBody>
      </p:sp>
      <p:sp>
        <p:nvSpPr>
          <p:cNvPr id="4" name="Flowchart: Process 3">
            <a:extLst>
              <a:ext uri="{FF2B5EF4-FFF2-40B4-BE49-F238E27FC236}">
                <a16:creationId xmlns:a16="http://schemas.microsoft.com/office/drawing/2014/main" id="{F12ACA85-C0AE-2296-9075-4BDEDECF6440}"/>
              </a:ext>
            </a:extLst>
          </p:cNvPr>
          <p:cNvSpPr/>
          <p:nvPr/>
        </p:nvSpPr>
        <p:spPr>
          <a:xfrm rot="4860000">
            <a:off x="1704584" y="3207104"/>
            <a:ext cx="2540001" cy="376902"/>
          </a:xfrm>
          <a:prstGeom prst="flowChartProcess">
            <a:avLst/>
          </a:prstGeom>
          <a:noFill/>
          <a:ln w="28575">
            <a:solidFill>
              <a:srgbClr val="FF009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lowchart: Process 4">
            <a:extLst>
              <a:ext uri="{FF2B5EF4-FFF2-40B4-BE49-F238E27FC236}">
                <a16:creationId xmlns:a16="http://schemas.microsoft.com/office/drawing/2014/main" id="{EFFB8957-FEF3-A41C-8EDE-575B82CE4EAC}"/>
              </a:ext>
            </a:extLst>
          </p:cNvPr>
          <p:cNvSpPr/>
          <p:nvPr/>
        </p:nvSpPr>
        <p:spPr>
          <a:xfrm rot="21000000">
            <a:off x="6160230" y="3606918"/>
            <a:ext cx="3318386" cy="237612"/>
          </a:xfrm>
          <a:prstGeom prst="flowChartProcess">
            <a:avLst/>
          </a:prstGeom>
          <a:noFill/>
          <a:ln w="28575"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lowchart: Process 12">
            <a:extLst>
              <a:ext uri="{FF2B5EF4-FFF2-40B4-BE49-F238E27FC236}">
                <a16:creationId xmlns:a16="http://schemas.microsoft.com/office/drawing/2014/main" id="{73FE6700-87CB-BE6A-A80B-9360A6B1B5BD}"/>
              </a:ext>
            </a:extLst>
          </p:cNvPr>
          <p:cNvSpPr/>
          <p:nvPr/>
        </p:nvSpPr>
        <p:spPr>
          <a:xfrm rot="21000000">
            <a:off x="3338163" y="4140628"/>
            <a:ext cx="2859548" cy="237612"/>
          </a:xfrm>
          <a:prstGeom prst="flowChartProcess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5556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98FFE7B-A359-FE00-94CC-79747CF1152F}"/>
              </a:ext>
            </a:extLst>
          </p:cNvPr>
          <p:cNvSpPr txBox="1"/>
          <p:nvPr/>
        </p:nvSpPr>
        <p:spPr>
          <a:xfrm>
            <a:off x="826176" y="0"/>
            <a:ext cx="11098696" cy="227754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endParaRPr lang="en-US" sz="2800" spc="200">
              <a:ea typeface="+mn-lt"/>
              <a:cs typeface="+mn-lt"/>
            </a:endParaRPr>
          </a:p>
          <a:p>
            <a:r>
              <a:rPr lang="en-US" sz="2800" b="1" u="sng" spc="200">
                <a:latin typeface="HelveticaNeueLT Std Blk"/>
                <a:cs typeface="Calibri"/>
              </a:rPr>
              <a:t>SCOPE OF WORK</a:t>
            </a:r>
          </a:p>
          <a:p>
            <a:r>
              <a:rPr lang="en-US" b="1" spc="200">
                <a:solidFill>
                  <a:srgbClr val="000000"/>
                </a:solidFill>
                <a:latin typeface="HelveticaNeueLT Std Blk"/>
                <a:cs typeface="Calibri"/>
              </a:rPr>
              <a:t>Bayport </a:t>
            </a:r>
            <a:r>
              <a:rPr lang="en-US" b="1" spc="200">
                <a:solidFill>
                  <a:srgbClr val="000000"/>
                </a:solidFill>
                <a:latin typeface="HelveticaNeueLT Std Blk"/>
                <a:ea typeface="+mn-lt"/>
                <a:cs typeface="Calibri"/>
              </a:rPr>
              <a:t>Termina</a:t>
            </a:r>
            <a:r>
              <a:rPr lang="en-US" b="1" spc="200">
                <a:solidFill>
                  <a:srgbClr val="000000"/>
                </a:solidFill>
                <a:latin typeface="HelveticaNeueLT Std Blk"/>
                <a:cs typeface="Calibri"/>
              </a:rPr>
              <a:t>l</a:t>
            </a:r>
          </a:p>
          <a:p>
            <a:endParaRPr lang="en-US" sz="2800">
              <a:solidFill>
                <a:srgbClr val="011E44"/>
              </a:solidFill>
              <a:latin typeface="HelveticaNeueLT Std Lt" panose="020B0403020202020204"/>
              <a:cs typeface="Calibri"/>
            </a:endParaRPr>
          </a:p>
          <a:p>
            <a:endParaRPr lang="en-US" sz="4000" spc="200">
              <a:solidFill>
                <a:srgbClr val="011E44"/>
              </a:solidFill>
              <a:latin typeface="HelveticaNeueLT Std Thin" panose="020B0403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FD19D08-824A-34BA-6F84-6C1249CF69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9745" y="1325329"/>
            <a:ext cx="10648949" cy="3982855"/>
          </a:xfrm>
          <a:prstGeom prst="rect">
            <a:avLst/>
          </a:prstGeom>
        </p:spPr>
      </p:pic>
      <p:sp>
        <p:nvSpPr>
          <p:cNvPr id="4" name="Flowchart: Process 3">
            <a:extLst>
              <a:ext uri="{FF2B5EF4-FFF2-40B4-BE49-F238E27FC236}">
                <a16:creationId xmlns:a16="http://schemas.microsoft.com/office/drawing/2014/main" id="{F12ACA85-C0AE-2296-9075-4BDEDECF6440}"/>
              </a:ext>
            </a:extLst>
          </p:cNvPr>
          <p:cNvSpPr/>
          <p:nvPr/>
        </p:nvSpPr>
        <p:spPr>
          <a:xfrm>
            <a:off x="3830483" y="2933290"/>
            <a:ext cx="2785806" cy="204838"/>
          </a:xfrm>
          <a:prstGeom prst="flowChartProcess">
            <a:avLst/>
          </a:prstGeom>
          <a:noFill/>
          <a:ln w="28575"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lowchart: Process 4">
            <a:extLst>
              <a:ext uri="{FF2B5EF4-FFF2-40B4-BE49-F238E27FC236}">
                <a16:creationId xmlns:a16="http://schemas.microsoft.com/office/drawing/2014/main" id="{EFFB8957-FEF3-A41C-8EDE-575B82CE4EAC}"/>
              </a:ext>
            </a:extLst>
          </p:cNvPr>
          <p:cNvSpPr/>
          <p:nvPr/>
        </p:nvSpPr>
        <p:spPr>
          <a:xfrm>
            <a:off x="6640870" y="2933290"/>
            <a:ext cx="4383547" cy="204838"/>
          </a:xfrm>
          <a:prstGeom prst="flowChartProcess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lowchart: Process 5">
            <a:extLst>
              <a:ext uri="{FF2B5EF4-FFF2-40B4-BE49-F238E27FC236}">
                <a16:creationId xmlns:a16="http://schemas.microsoft.com/office/drawing/2014/main" id="{48701689-5B9A-A343-38DF-4CC36A9B984A}"/>
              </a:ext>
            </a:extLst>
          </p:cNvPr>
          <p:cNvSpPr/>
          <p:nvPr/>
        </p:nvSpPr>
        <p:spPr>
          <a:xfrm>
            <a:off x="888999" y="5497870"/>
            <a:ext cx="524387" cy="204838"/>
          </a:xfrm>
          <a:prstGeom prst="flowChartProcess">
            <a:avLst/>
          </a:prstGeom>
          <a:noFill/>
          <a:ln w="28575"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lowchart: Process 6">
            <a:extLst>
              <a:ext uri="{FF2B5EF4-FFF2-40B4-BE49-F238E27FC236}">
                <a16:creationId xmlns:a16="http://schemas.microsoft.com/office/drawing/2014/main" id="{49A19C08-2171-6040-93CF-B3E13B0EB415}"/>
              </a:ext>
            </a:extLst>
          </p:cNvPr>
          <p:cNvSpPr/>
          <p:nvPr/>
        </p:nvSpPr>
        <p:spPr>
          <a:xfrm>
            <a:off x="888999" y="5850192"/>
            <a:ext cx="524386" cy="204838"/>
          </a:xfrm>
          <a:prstGeom prst="flowChartProcess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B0781CB-A42A-57BD-5733-35A07C5B8A99}"/>
              </a:ext>
            </a:extLst>
          </p:cNvPr>
          <p:cNvSpPr txBox="1"/>
          <p:nvPr/>
        </p:nvSpPr>
        <p:spPr>
          <a:xfrm>
            <a:off x="1382661" y="5465096"/>
            <a:ext cx="88490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/>
              <a:t>DMMU 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C0313E2-5E03-E218-E31E-470B3050794E}"/>
              </a:ext>
            </a:extLst>
          </p:cNvPr>
          <p:cNvSpPr txBox="1"/>
          <p:nvPr/>
        </p:nvSpPr>
        <p:spPr>
          <a:xfrm>
            <a:off x="1382661" y="5833806"/>
            <a:ext cx="893097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/>
              <a:t>DMMU 2</a:t>
            </a:r>
          </a:p>
        </p:txBody>
      </p:sp>
    </p:spTree>
    <p:extLst>
      <p:ext uri="{BB962C8B-B14F-4D97-AF65-F5344CB8AC3E}">
        <p14:creationId xmlns:p14="http://schemas.microsoft.com/office/powerpoint/2010/main" val="7840255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DC985EAF-17B0-104F-BCAA-A6C64F0CD2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060CD69-DE60-794F-AE96-0DDC5C4DB5D1}"/>
              </a:ext>
            </a:extLst>
          </p:cNvPr>
          <p:cNvSpPr txBox="1"/>
          <p:nvPr/>
        </p:nvSpPr>
        <p:spPr>
          <a:xfrm>
            <a:off x="1093304" y="2613392"/>
            <a:ext cx="1033669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spc="300">
                <a:solidFill>
                  <a:srgbClr val="C1862E"/>
                </a:solidFill>
                <a:latin typeface="HelveticaNeueLT Std Thin" panose="020B0403020202020204" pitchFamily="34" charset="0"/>
              </a:rPr>
              <a:t>QUESTIONS?</a:t>
            </a:r>
          </a:p>
          <a:p>
            <a:r>
              <a:rPr lang="en-US" sz="2000" b="1" spc="300">
                <a:solidFill>
                  <a:schemeClr val="bg1"/>
                </a:solidFill>
                <a:latin typeface="HelveticaNeueLT Std Blk" panose="020B0604020202020204" pitchFamily="34" charset="0"/>
              </a:rPr>
              <a:t>PORT HOUSTON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BF91746-2E26-4FF7-BF70-77E68830F28B}"/>
              </a:ext>
            </a:extLst>
          </p:cNvPr>
          <p:cNvSpPr txBox="1"/>
          <p:nvPr/>
        </p:nvSpPr>
        <p:spPr>
          <a:xfrm>
            <a:off x="1324947" y="634482"/>
            <a:ext cx="4133461" cy="175432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>
                <a:solidFill>
                  <a:schemeClr val="bg1"/>
                </a:solidFill>
                <a:cs typeface="Calibri"/>
              </a:rPr>
              <a:t>Procurement Services</a:t>
            </a:r>
          </a:p>
          <a:p>
            <a:r>
              <a:rPr lang="en-US">
                <a:solidFill>
                  <a:schemeClr val="bg1"/>
                </a:solidFill>
              </a:rPr>
              <a:t>Email: </a:t>
            </a:r>
            <a:r>
              <a:rPr lang="en-US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procurement@porthouston.com</a:t>
            </a:r>
            <a:r>
              <a:rPr lang="en-US">
                <a:solidFill>
                  <a:schemeClr val="bg1"/>
                </a:solidFill>
              </a:rPr>
              <a:t> </a:t>
            </a:r>
            <a:endParaRPr lang="en-US">
              <a:solidFill>
                <a:schemeClr val="bg1"/>
              </a:solidFill>
              <a:cs typeface="Calibri"/>
            </a:endParaRPr>
          </a:p>
          <a:p>
            <a:r>
              <a:rPr lang="en-US">
                <a:solidFill>
                  <a:schemeClr val="bg1"/>
                </a:solidFill>
              </a:rPr>
              <a:t>Phone: (713) 670- 2464</a:t>
            </a:r>
          </a:p>
          <a:p>
            <a:endParaRPr lang="en-US">
              <a:solidFill>
                <a:schemeClr val="bg1"/>
              </a:solidFill>
              <a:cs typeface="Calibri"/>
            </a:endParaRPr>
          </a:p>
          <a:p>
            <a:r>
              <a:rPr lang="en-US">
                <a:solidFill>
                  <a:schemeClr val="bg1"/>
                </a:solidFill>
                <a:cs typeface="Calibri"/>
              </a:rPr>
              <a:t>New BuySpeed URL: </a:t>
            </a:r>
            <a:r>
              <a:rPr lang="en-US">
                <a:solidFill>
                  <a:schemeClr val="bg1"/>
                </a:solidFill>
                <a:cs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https://buyspeed.porthouston.com</a:t>
            </a:r>
            <a:r>
              <a:rPr lang="en-US">
                <a:solidFill>
                  <a:schemeClr val="bg1"/>
                </a:solidFill>
                <a:cs typeface="Calibri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319128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0B3ABA72-790E-9240-8A3D-993BC98D75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BBBD024-9461-FC49-A104-4872BEA57D46}"/>
              </a:ext>
            </a:extLst>
          </p:cNvPr>
          <p:cNvSpPr txBox="1"/>
          <p:nvPr/>
        </p:nvSpPr>
        <p:spPr>
          <a:xfrm>
            <a:off x="815903" y="0"/>
            <a:ext cx="11026776" cy="61247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endParaRPr lang="en-US" sz="4000" spc="200">
              <a:solidFill>
                <a:srgbClr val="011E44"/>
              </a:solidFill>
              <a:latin typeface="HelveticaNeueLT Std Thin" panose="020B0403020202020204" pitchFamily="34" charset="0"/>
            </a:endParaRPr>
          </a:p>
          <a:p>
            <a:r>
              <a:rPr lang="en-US" sz="3200" b="1" u="sng">
                <a:solidFill>
                  <a:srgbClr val="011E44"/>
                </a:solidFill>
                <a:latin typeface="HelveticaNeueLT Std Lt"/>
              </a:rPr>
              <a:t>AGENDA</a:t>
            </a:r>
          </a:p>
          <a:p>
            <a:pPr marL="342900" indent="-342900">
              <a:buFont typeface="+mj-lt"/>
              <a:buAutoNum type="arabicPeriod"/>
            </a:pPr>
            <a:endParaRPr lang="en-US" sz="2800">
              <a:solidFill>
                <a:srgbClr val="011E44"/>
              </a:solidFill>
              <a:latin typeface="HelveticaNeueLT Std Lt"/>
            </a:endParaRPr>
          </a:p>
          <a:p>
            <a:pPr marL="342900" indent="-342900">
              <a:buAutoNum type="arabicPeriod"/>
            </a:pPr>
            <a:r>
              <a:rPr lang="en-US" sz="2800">
                <a:solidFill>
                  <a:srgbClr val="011E44"/>
                </a:solidFill>
                <a:latin typeface="HelveticaNeueLT Std Lt"/>
              </a:rPr>
              <a:t>Pre-Proposal Meeting House Rules</a:t>
            </a:r>
            <a:endParaRPr lang="en-US">
              <a:solidFill>
                <a:srgbClr val="000000"/>
              </a:solidFill>
              <a:latin typeface="HelveticaNeueLT Std Lt"/>
            </a:endParaRPr>
          </a:p>
          <a:p>
            <a:pPr marL="342900" indent="-342900">
              <a:buAutoNum type="arabicPeriod"/>
            </a:pPr>
            <a:r>
              <a:rPr lang="en-US" sz="2800">
                <a:solidFill>
                  <a:srgbClr val="011E44"/>
                </a:solidFill>
                <a:latin typeface="HelveticaNeueLT Std Lt"/>
              </a:rPr>
              <a:t>Introductions</a:t>
            </a:r>
            <a:endParaRPr lang="en-US">
              <a:latin typeface="HelveticaNeueLT Std Lt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2800">
                <a:solidFill>
                  <a:srgbClr val="011E44"/>
                </a:solidFill>
                <a:latin typeface="HelveticaNeueLT Std Lt"/>
              </a:rPr>
              <a:t>Business Equity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800">
                <a:solidFill>
                  <a:srgbClr val="011E44"/>
                </a:solidFill>
                <a:latin typeface="HelveticaNeueLT Std Lt"/>
              </a:rPr>
              <a:t>Procurement Services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800">
                <a:solidFill>
                  <a:srgbClr val="011E44"/>
                </a:solidFill>
                <a:latin typeface="HelveticaNeueLT Std Lt"/>
              </a:rPr>
              <a:t>Selection Criteria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800">
                <a:solidFill>
                  <a:srgbClr val="011E44"/>
                </a:solidFill>
                <a:latin typeface="HelveticaNeueLT Std Lt"/>
              </a:rPr>
              <a:t>Project Scope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800">
                <a:solidFill>
                  <a:srgbClr val="011E44"/>
                </a:solidFill>
                <a:latin typeface="HelveticaNeueLT Std Lt"/>
              </a:rPr>
              <a:t>Questions</a:t>
            </a:r>
          </a:p>
          <a:p>
            <a:endParaRPr lang="en-US" sz="1600">
              <a:solidFill>
                <a:srgbClr val="011E44"/>
              </a:solidFill>
              <a:latin typeface="HelveticaNeueLT Std Lt" panose="020B0403020202020204" pitchFamily="34" charset="0"/>
            </a:endParaRPr>
          </a:p>
          <a:p>
            <a:endParaRPr lang="en-US" sz="4000">
              <a:solidFill>
                <a:srgbClr val="011E44"/>
              </a:solidFill>
              <a:latin typeface="HelveticaNeueLT Std Lt" panose="020B0403020202020204" pitchFamily="34" charset="0"/>
            </a:endParaRPr>
          </a:p>
          <a:p>
            <a:endParaRPr lang="en-US" sz="4000" spc="200">
              <a:solidFill>
                <a:srgbClr val="011E44"/>
              </a:solidFill>
              <a:latin typeface="HelveticaNeueLT Std Thin" panose="020B04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06634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0B3ABA72-790E-9240-8A3D-993BC98D75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BBBD024-9461-FC49-A104-4872BEA57D46}"/>
              </a:ext>
            </a:extLst>
          </p:cNvPr>
          <p:cNvSpPr txBox="1"/>
          <p:nvPr/>
        </p:nvSpPr>
        <p:spPr>
          <a:xfrm>
            <a:off x="815903" y="0"/>
            <a:ext cx="11026776" cy="704808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endParaRPr lang="en-US" sz="4000" spc="200">
              <a:solidFill>
                <a:srgbClr val="011E44"/>
              </a:solidFill>
              <a:latin typeface="HelveticaNeueLT Std Thin" panose="020B0403020202020204" pitchFamily="34" charset="0"/>
            </a:endParaRPr>
          </a:p>
          <a:p>
            <a:r>
              <a:rPr lang="en-US" sz="3200" b="1" u="sng">
                <a:solidFill>
                  <a:srgbClr val="011E44"/>
                </a:solidFill>
                <a:latin typeface="HelveticaNeueLT Std Lt"/>
              </a:rPr>
              <a:t>PRE-PROPOSAL MEETING HOUSE RULES</a:t>
            </a:r>
          </a:p>
          <a:p>
            <a:endParaRPr lang="en-US" sz="3200" b="1" u="sng">
              <a:solidFill>
                <a:srgbClr val="011E44"/>
              </a:solidFill>
              <a:latin typeface="HelveticaNeueLT Std Lt" panose="020B0403020202020204" pitchFamily="34" charset="0"/>
            </a:endParaRPr>
          </a:p>
          <a:p>
            <a:pPr marL="457200" indent="-457200">
              <a:buFont typeface="Arial"/>
              <a:buChar char="•"/>
            </a:pPr>
            <a:r>
              <a:rPr lang="en-US" sz="2800">
                <a:latin typeface="HelveticaNeueLT Std Lt"/>
                <a:cs typeface="Calibri"/>
              </a:rPr>
              <a:t>Attendees will begin the meeting in listen-only mode.</a:t>
            </a:r>
          </a:p>
          <a:p>
            <a:pPr marL="457200" indent="-457200">
              <a:buFont typeface="Arial"/>
              <a:buChar char="•"/>
            </a:pPr>
            <a:r>
              <a:rPr lang="en-US" sz="2800">
                <a:latin typeface="HelveticaNeueLT Std Lt"/>
                <a:cs typeface="Calibri"/>
              </a:rPr>
              <a:t>There will be a Q&amp;A session at the end of today’s presentation.</a:t>
            </a:r>
            <a:endParaRPr lang="en-US" sz="2800">
              <a:latin typeface="HelveticaNeueLT Std Lt"/>
              <a:ea typeface="+mn-lt"/>
              <a:cs typeface="+mn-lt"/>
            </a:endParaRPr>
          </a:p>
          <a:p>
            <a:pPr marL="457200" indent="-457200">
              <a:buFont typeface="Arial"/>
              <a:buChar char="•"/>
            </a:pPr>
            <a:r>
              <a:rPr lang="en-US" sz="2800">
                <a:latin typeface="HelveticaNeueLT Std Lt"/>
                <a:cs typeface="Calibri"/>
              </a:rPr>
              <a:t>If you have any questions during the presentation, you may submit your Questions through the Teams Chat feature and they will be addressed at the end of the presentation.</a:t>
            </a:r>
            <a:endParaRPr lang="en-US" sz="2800">
              <a:latin typeface="HelveticaNeueLT Std Lt"/>
              <a:ea typeface="+mn-lt"/>
              <a:cs typeface="+mn-lt"/>
            </a:endParaRPr>
          </a:p>
          <a:p>
            <a:pPr marL="457200" indent="-457200">
              <a:buFont typeface="Arial"/>
              <a:buChar char="•"/>
            </a:pPr>
            <a:r>
              <a:rPr lang="en-US" sz="2800">
                <a:latin typeface="HelveticaNeueLT Std Lt"/>
                <a:cs typeface="Calibri"/>
              </a:rPr>
              <a:t>This presentation recording will be  posted  on  the  BuySpeed  homepage under “Pre-Bid/Proposal Conference Information.”</a:t>
            </a:r>
            <a:endParaRPr lang="en-US">
              <a:latin typeface="HelveticaNeueLT Std Lt"/>
              <a:cs typeface="Calibri" panose="020F0502020204030204"/>
            </a:endParaRPr>
          </a:p>
          <a:p>
            <a:pPr marL="342900" indent="-342900">
              <a:buAutoNum type="arabicPeriod"/>
            </a:pPr>
            <a:endParaRPr lang="en-US" sz="2800">
              <a:solidFill>
                <a:srgbClr val="011E44"/>
              </a:solidFill>
              <a:latin typeface="HelveticaNeueLT Std Lt" panose="020B0403020202020204" pitchFamily="34" charset="0"/>
            </a:endParaRPr>
          </a:p>
          <a:p>
            <a:endParaRPr lang="en-US" sz="1600">
              <a:solidFill>
                <a:srgbClr val="011E44"/>
              </a:solidFill>
              <a:latin typeface="HelveticaNeueLT Std Lt" panose="020B0403020202020204" pitchFamily="34" charset="0"/>
            </a:endParaRPr>
          </a:p>
          <a:p>
            <a:endParaRPr lang="en-US" sz="4000">
              <a:solidFill>
                <a:srgbClr val="011E44"/>
              </a:solidFill>
              <a:latin typeface="HelveticaNeueLT Std Lt" panose="020B0403020202020204" pitchFamily="34" charset="0"/>
            </a:endParaRPr>
          </a:p>
          <a:p>
            <a:endParaRPr lang="en-US" sz="4000" spc="200">
              <a:solidFill>
                <a:srgbClr val="011E44"/>
              </a:solidFill>
              <a:latin typeface="HelveticaNeueLT Std Thin" panose="020B04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80569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0B3ABA72-790E-9240-8A3D-993BC98D75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BBBD024-9461-FC49-A104-4872BEA57D46}"/>
              </a:ext>
            </a:extLst>
          </p:cNvPr>
          <p:cNvSpPr txBox="1"/>
          <p:nvPr/>
        </p:nvSpPr>
        <p:spPr>
          <a:xfrm>
            <a:off x="1000836" y="226031"/>
            <a:ext cx="10975141" cy="58785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endParaRPr lang="en-US" sz="4000" spc="200">
              <a:solidFill>
                <a:srgbClr val="011E44"/>
              </a:solidFill>
              <a:latin typeface="HelveticaNeueLT Std Thin" panose="020B0403020202020204" pitchFamily="34" charset="0"/>
            </a:endParaRPr>
          </a:p>
          <a:p>
            <a:r>
              <a:rPr lang="en-US" sz="2800" u="sng">
                <a:solidFill>
                  <a:srgbClr val="011E44"/>
                </a:solidFill>
                <a:latin typeface="HelveticaNeueLT Std Blk"/>
              </a:rPr>
              <a:t>PHA Personnel:</a:t>
            </a:r>
          </a:p>
          <a:p>
            <a:endParaRPr lang="en-US" sz="2800" u="sng">
              <a:solidFill>
                <a:srgbClr val="011E44"/>
              </a:solidFill>
              <a:latin typeface="HelveticaNeueLT Std Blk"/>
            </a:endParaRPr>
          </a:p>
          <a:p>
            <a:endParaRPr lang="en-US" sz="2800" u="sng">
              <a:solidFill>
                <a:srgbClr val="011E44"/>
              </a:solidFill>
              <a:latin typeface="HelveticaNeueLT Std Blk"/>
            </a:endParaRPr>
          </a:p>
          <a:p>
            <a:r>
              <a:rPr lang="en-US" sz="2800">
                <a:solidFill>
                  <a:srgbClr val="011E44"/>
                </a:solidFill>
                <a:latin typeface="HelveticaNeueLT Std Lt"/>
              </a:rPr>
              <a:t>Garry McMahan – Director, Channel Operations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800">
                <a:solidFill>
                  <a:srgbClr val="011E44"/>
                </a:solidFill>
                <a:latin typeface="HelveticaNeueLT Std Lt"/>
              </a:rPr>
              <a:t>Amanda Hamrick– HSC Project Manager, Channel Improvement</a:t>
            </a:r>
          </a:p>
          <a:p>
            <a:r>
              <a:rPr lang="en-US" sz="2800">
                <a:solidFill>
                  <a:srgbClr val="011E44"/>
                </a:solidFill>
                <a:latin typeface="HelveticaNeueLT Std Lt"/>
              </a:rPr>
              <a:t>Yvette Camel-Smith – Director, Procurement Services</a:t>
            </a:r>
          </a:p>
          <a:p>
            <a:r>
              <a:rPr lang="en-US" sz="2800">
                <a:solidFill>
                  <a:srgbClr val="011E44"/>
                </a:solidFill>
                <a:latin typeface="HelveticaNeueLT Std Lt"/>
              </a:rPr>
              <a:t>Alberto Foster– Manager Contracts, Procurement Services</a:t>
            </a:r>
          </a:p>
          <a:p>
            <a:r>
              <a:rPr lang="en-US" sz="2800">
                <a:solidFill>
                  <a:srgbClr val="011E44"/>
                </a:solidFill>
                <a:latin typeface="HelveticaNeueLT Std Lt"/>
              </a:rPr>
              <a:t>Sommer Freeman – Contract Administrator, Procurement</a:t>
            </a:r>
          </a:p>
          <a:p>
            <a:r>
              <a:rPr lang="en-US" sz="2800" b="0" i="0" u="none" strike="noStrike">
                <a:solidFill>
                  <a:srgbClr val="011E44"/>
                </a:solidFill>
                <a:effectLst/>
                <a:latin typeface="Arial" panose="020B0604020202020204" pitchFamily="34" charset="0"/>
              </a:rPr>
              <a:t>Dr. Sabeeta Bidasie-Singh - Director, Business Equity</a:t>
            </a:r>
            <a:endParaRPr lang="en-US" sz="2800">
              <a:solidFill>
                <a:srgbClr val="011E44"/>
              </a:solidFill>
              <a:latin typeface="HelveticaNeueLT Std Lt"/>
            </a:endParaRPr>
          </a:p>
          <a:p>
            <a:r>
              <a:rPr lang="en-US" sz="2800">
                <a:solidFill>
                  <a:srgbClr val="011E44"/>
                </a:solidFill>
                <a:latin typeface="HelveticaNeueLT Std Lt"/>
              </a:rPr>
              <a:t>Brenda Ruiz – Manager, Business Equity</a:t>
            </a:r>
          </a:p>
          <a:p>
            <a:r>
              <a:rPr lang="en-US" sz="2800">
                <a:solidFill>
                  <a:srgbClr val="011E44"/>
                </a:solidFill>
                <a:latin typeface="HelveticaNeueLT Std Lt"/>
              </a:rPr>
              <a:t>Nicole Jones – Compliance Analyst, Business Equity</a:t>
            </a:r>
          </a:p>
          <a:p>
            <a:r>
              <a:rPr lang="en-US" sz="2800">
                <a:solidFill>
                  <a:srgbClr val="011E44"/>
                </a:solidFill>
                <a:latin typeface="HelveticaNeueLT Std Lt"/>
              </a:rPr>
              <a:t>Eduardo Mejia – Compliance Analyst, Business Equity</a:t>
            </a:r>
          </a:p>
        </p:txBody>
      </p:sp>
    </p:spTree>
    <p:extLst>
      <p:ext uri="{BB962C8B-B14F-4D97-AF65-F5344CB8AC3E}">
        <p14:creationId xmlns:p14="http://schemas.microsoft.com/office/powerpoint/2010/main" val="17635470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&#10;&#10;Description automatically generated with low confidence">
            <a:extLst>
              <a:ext uri="{FF2B5EF4-FFF2-40B4-BE49-F238E27FC236}">
                <a16:creationId xmlns:a16="http://schemas.microsoft.com/office/drawing/2014/main" id="{FEAB75CB-939F-1C4B-A58E-DFB0C46A45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2DB934F-0A98-1343-875A-DBD741F852F3}"/>
              </a:ext>
            </a:extLst>
          </p:cNvPr>
          <p:cNvSpPr txBox="1"/>
          <p:nvPr/>
        </p:nvSpPr>
        <p:spPr>
          <a:xfrm>
            <a:off x="1093303" y="715018"/>
            <a:ext cx="63212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spc="200">
                <a:solidFill>
                  <a:srgbClr val="011E44"/>
                </a:solidFill>
                <a:latin typeface="HelveticaNeueLT Std Thin" panose="020B0403020202020204" pitchFamily="34" charset="0"/>
              </a:rPr>
              <a:t>PORT COMMISSION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48CF894-8A9C-144F-AA3D-D331AD21B264}"/>
              </a:ext>
            </a:extLst>
          </p:cNvPr>
          <p:cNvSpPr txBox="1"/>
          <p:nvPr/>
        </p:nvSpPr>
        <p:spPr>
          <a:xfrm>
            <a:off x="1065798" y="5724939"/>
            <a:ext cx="36675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011E44"/>
                </a:solidFill>
                <a:latin typeface="HelveticaNeueLT Std Blk" panose="020B0604020202020204" pitchFamily="34" charset="0"/>
              </a:rPr>
              <a:t>Ric Campo</a:t>
            </a:r>
          </a:p>
          <a:p>
            <a:r>
              <a:rPr lang="en-US" sz="1400" i="1">
                <a:solidFill>
                  <a:srgbClr val="011E44"/>
                </a:solidFill>
                <a:latin typeface="HelveticaNeueLT Std Lt" panose="020B0403020202020204" pitchFamily="34" charset="0"/>
              </a:rPr>
              <a:t>Chairman of the Port Commission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77FAF22-BBA7-B643-AB05-6BDA9E38039B}"/>
              </a:ext>
            </a:extLst>
          </p:cNvPr>
          <p:cNvSpPr txBox="1"/>
          <p:nvPr/>
        </p:nvSpPr>
        <p:spPr>
          <a:xfrm>
            <a:off x="5942832" y="3411280"/>
            <a:ext cx="16962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>
                <a:solidFill>
                  <a:srgbClr val="011E44"/>
                </a:solidFill>
                <a:latin typeface="HelveticaNeueLT Std Blk" panose="020B0604020202020204" pitchFamily="34" charset="0"/>
              </a:rPr>
              <a:t>Dean E. Corgey</a:t>
            </a:r>
          </a:p>
          <a:p>
            <a:r>
              <a:rPr lang="en-US" sz="800" i="1">
                <a:solidFill>
                  <a:srgbClr val="011E44"/>
                </a:solidFill>
                <a:latin typeface="HelveticaNeueLT Std Lt" panose="020B0403020202020204" pitchFamily="34" charset="0"/>
              </a:rPr>
              <a:t>Commissioner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7E7D59C-38B0-E242-9C9B-CC419ADB535A}"/>
              </a:ext>
            </a:extLst>
          </p:cNvPr>
          <p:cNvSpPr txBox="1"/>
          <p:nvPr/>
        </p:nvSpPr>
        <p:spPr>
          <a:xfrm>
            <a:off x="7967330" y="3411280"/>
            <a:ext cx="16962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>
                <a:solidFill>
                  <a:srgbClr val="011E44"/>
                </a:solidFill>
                <a:latin typeface="HelveticaNeueLT Std Blk" panose="020B0604020202020204" pitchFamily="34" charset="0"/>
              </a:rPr>
              <a:t>Clyde Fitzgerald</a:t>
            </a:r>
          </a:p>
          <a:p>
            <a:r>
              <a:rPr lang="en-US" sz="800" i="1">
                <a:solidFill>
                  <a:srgbClr val="011E44"/>
                </a:solidFill>
                <a:latin typeface="HelveticaNeueLT Std Lt" panose="020B0403020202020204" pitchFamily="34" charset="0"/>
              </a:rPr>
              <a:t>Commissioner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40BD6ED-EED6-8843-B42A-5738465B6CD2}"/>
              </a:ext>
            </a:extLst>
          </p:cNvPr>
          <p:cNvSpPr txBox="1"/>
          <p:nvPr/>
        </p:nvSpPr>
        <p:spPr>
          <a:xfrm>
            <a:off x="9991827" y="3411280"/>
            <a:ext cx="18315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>
                <a:solidFill>
                  <a:srgbClr val="011E44"/>
                </a:solidFill>
                <a:latin typeface="HelveticaNeueLT Std Blk" panose="020B0604020202020204" pitchFamily="34" charset="0"/>
              </a:rPr>
              <a:t>Stephen H. DonCarlos</a:t>
            </a:r>
          </a:p>
          <a:p>
            <a:r>
              <a:rPr lang="en-US" sz="800" i="1">
                <a:solidFill>
                  <a:srgbClr val="011E44"/>
                </a:solidFill>
                <a:latin typeface="HelveticaNeueLT Std Lt" panose="020B0403020202020204" pitchFamily="34" charset="0"/>
              </a:rPr>
              <a:t>Commissioner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D8CFC38-2ED3-1F48-B7D1-5AE313B661E3}"/>
              </a:ext>
            </a:extLst>
          </p:cNvPr>
          <p:cNvSpPr txBox="1"/>
          <p:nvPr/>
        </p:nvSpPr>
        <p:spPr>
          <a:xfrm>
            <a:off x="5942832" y="5661838"/>
            <a:ext cx="16962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>
                <a:solidFill>
                  <a:srgbClr val="011E44"/>
                </a:solidFill>
                <a:latin typeface="HelveticaNeueLT Std Blk" panose="020B0604020202020204" pitchFamily="34" charset="0"/>
              </a:rPr>
              <a:t>Roy D. Mease</a:t>
            </a:r>
          </a:p>
          <a:p>
            <a:r>
              <a:rPr lang="en-US" sz="800" i="1">
                <a:solidFill>
                  <a:srgbClr val="011E44"/>
                </a:solidFill>
                <a:latin typeface="HelveticaNeueLT Std Lt" panose="020B0403020202020204" pitchFamily="34" charset="0"/>
              </a:rPr>
              <a:t>Commissioner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D2D8D5D-3830-EC49-BDCB-98BA84158690}"/>
              </a:ext>
            </a:extLst>
          </p:cNvPr>
          <p:cNvSpPr txBox="1"/>
          <p:nvPr/>
        </p:nvSpPr>
        <p:spPr>
          <a:xfrm>
            <a:off x="7967330" y="5661838"/>
            <a:ext cx="20244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>
                <a:solidFill>
                  <a:srgbClr val="011E44"/>
                </a:solidFill>
                <a:latin typeface="HelveticaNeueLT Std Blk" panose="020B0604020202020204" pitchFamily="34" charset="0"/>
              </a:rPr>
              <a:t>Wendy Montoya Cloonan</a:t>
            </a:r>
          </a:p>
          <a:p>
            <a:r>
              <a:rPr lang="en-US" sz="800" i="1">
                <a:solidFill>
                  <a:srgbClr val="011E44"/>
                </a:solidFill>
                <a:latin typeface="HelveticaNeueLT Std Lt" panose="020B0403020202020204" pitchFamily="34" charset="0"/>
              </a:rPr>
              <a:t>Commissioner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4154990-A27D-8B41-8190-359859F891ED}"/>
              </a:ext>
            </a:extLst>
          </p:cNvPr>
          <p:cNvSpPr txBox="1"/>
          <p:nvPr/>
        </p:nvSpPr>
        <p:spPr>
          <a:xfrm>
            <a:off x="9991828" y="5661838"/>
            <a:ext cx="16962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>
                <a:solidFill>
                  <a:srgbClr val="011E44"/>
                </a:solidFill>
                <a:latin typeface="HelveticaNeueLT Std Blk" panose="020B0604020202020204" pitchFamily="34" charset="0"/>
              </a:rPr>
              <a:t>Cheryl D. Creuzot</a:t>
            </a:r>
          </a:p>
          <a:p>
            <a:r>
              <a:rPr lang="en-US" sz="800" i="1">
                <a:solidFill>
                  <a:srgbClr val="011E44"/>
                </a:solidFill>
                <a:latin typeface="HelveticaNeueLT Std Lt" panose="020B0403020202020204" pitchFamily="34" charset="0"/>
              </a:rPr>
              <a:t>Commissioner</a:t>
            </a:r>
          </a:p>
        </p:txBody>
      </p:sp>
    </p:spTree>
    <p:extLst>
      <p:ext uri="{BB962C8B-B14F-4D97-AF65-F5344CB8AC3E}">
        <p14:creationId xmlns:p14="http://schemas.microsoft.com/office/powerpoint/2010/main" val="13638887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ridge with a city in the background&#10;&#10;Description automatically generated with low confidence">
            <a:extLst>
              <a:ext uri="{FF2B5EF4-FFF2-40B4-BE49-F238E27FC236}">
                <a16:creationId xmlns:a16="http://schemas.microsoft.com/office/drawing/2014/main" id="{57FBC51E-07C9-104D-B861-F780D9996B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05158A0-0459-39FF-2F83-A82E0D7D1150}"/>
              </a:ext>
            </a:extLst>
          </p:cNvPr>
          <p:cNvSpPr txBox="1"/>
          <p:nvPr/>
        </p:nvSpPr>
        <p:spPr>
          <a:xfrm>
            <a:off x="1935692" y="843439"/>
            <a:ext cx="5674783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6000">
                <a:solidFill>
                  <a:schemeClr val="bg1"/>
                </a:solidFill>
                <a:cs typeface="Calibri"/>
              </a:rPr>
              <a:t>BUSINESS EQUITY</a:t>
            </a:r>
          </a:p>
        </p:txBody>
      </p:sp>
    </p:spTree>
    <p:extLst>
      <p:ext uri="{BB962C8B-B14F-4D97-AF65-F5344CB8AC3E}">
        <p14:creationId xmlns:p14="http://schemas.microsoft.com/office/powerpoint/2010/main" val="6344933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person, person&#10;&#10;Description automatically generated">
            <a:extLst>
              <a:ext uri="{FF2B5EF4-FFF2-40B4-BE49-F238E27FC236}">
                <a16:creationId xmlns:a16="http://schemas.microsoft.com/office/drawing/2014/main" id="{D2AEC4E1-2295-CF43-B4AB-C13B56E293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87B078C-04D2-8540-A0EB-839E0B4BDAEF}"/>
              </a:ext>
            </a:extLst>
          </p:cNvPr>
          <p:cNvSpPr txBox="1"/>
          <p:nvPr/>
        </p:nvSpPr>
        <p:spPr>
          <a:xfrm>
            <a:off x="605433" y="535900"/>
            <a:ext cx="5358816" cy="60324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000" spc="100">
                <a:solidFill>
                  <a:srgbClr val="011E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BUSINESS EQUITY</a:t>
            </a:r>
          </a:p>
          <a:p>
            <a:r>
              <a:rPr lang="en-US" sz="4000" spc="100">
                <a:solidFill>
                  <a:srgbClr val="011E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S/MWBE INITIATIVE</a:t>
            </a:r>
          </a:p>
          <a:p>
            <a:endParaRPr lang="en-US" sz="4000" spc="100">
              <a:solidFill>
                <a:srgbClr val="011E4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solidFill>
                  <a:srgbClr val="011E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Business Equity Division provides </a:t>
            </a:r>
            <a:br>
              <a:rPr lang="en-US" sz="1600">
                <a:solidFill>
                  <a:srgbClr val="011E4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>
                <a:solidFill>
                  <a:srgbClr val="011E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resources to small, minority- and woman-owned businesses (S/MWBE) seeking to participate in Port Houston procurements and contracts.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>
              <a:solidFill>
                <a:srgbClr val="011E4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solidFill>
                  <a:srgbClr val="011E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 Houston promotes business opportunities for all sectors of the community and recognizes the importance of vendor and suppler diversity in its contracts.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>
              <a:solidFill>
                <a:srgbClr val="011E4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solidFill>
                  <a:srgbClr val="011E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 Houston has established an organizational ​35% Small Business participation goal and a​ 30% Minority-and Woman Business Enterprise (MWBE) aspirational goal.</a:t>
            </a:r>
          </a:p>
          <a:p>
            <a:endParaRPr lang="en-US" sz="1600">
              <a:solidFill>
                <a:srgbClr val="011E4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600">
              <a:solidFill>
                <a:srgbClr val="011E4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000" b="1" spc="200">
              <a:solidFill>
                <a:srgbClr val="C1862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B96081DC-0E48-AD4D-8E75-2CB91E417E4A}"/>
              </a:ext>
            </a:extLst>
          </p:cNvPr>
          <p:cNvSpPr/>
          <p:nvPr/>
        </p:nvSpPr>
        <p:spPr>
          <a:xfrm>
            <a:off x="5828304" y="816134"/>
            <a:ext cx="2520563" cy="2520563"/>
          </a:xfrm>
          <a:prstGeom prst="ellipse">
            <a:avLst/>
          </a:prstGeom>
          <a:solidFill>
            <a:srgbClr val="C186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C08FA1D-C412-E54F-AD18-12C72947152B}"/>
              </a:ext>
            </a:extLst>
          </p:cNvPr>
          <p:cNvSpPr txBox="1"/>
          <p:nvPr/>
        </p:nvSpPr>
        <p:spPr>
          <a:xfrm>
            <a:off x="6100194" y="946361"/>
            <a:ext cx="1976781" cy="206210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 b="1">
                <a:solidFill>
                  <a:schemeClr val="bg1"/>
                </a:solidFill>
                <a:latin typeface="HelveticaNeueLT Std Blk" panose="020B0604020202020204" pitchFamily="34" charset="0"/>
              </a:rPr>
              <a:t>35%</a:t>
            </a:r>
          </a:p>
          <a:p>
            <a:pPr algn="ctr"/>
            <a:r>
              <a:rPr lang="en-US" sz="1600">
                <a:solidFill>
                  <a:schemeClr val="bg1"/>
                </a:solidFill>
                <a:latin typeface="HelveticaNeueLT Std Lt"/>
              </a:rPr>
              <a:t>SBE participation goal</a:t>
            </a:r>
          </a:p>
          <a:p>
            <a:pPr algn="ctr"/>
            <a:endParaRPr lang="en-US" sz="1600">
              <a:solidFill>
                <a:schemeClr val="bg1"/>
              </a:solidFill>
              <a:latin typeface="HelveticaNeueLT Std Lt" panose="020B0403020202020204" pitchFamily="34" charset="0"/>
            </a:endParaRPr>
          </a:p>
          <a:p>
            <a:pPr algn="ctr"/>
            <a:r>
              <a:rPr lang="en-US" sz="2400" b="1">
                <a:solidFill>
                  <a:schemeClr val="bg1"/>
                </a:solidFill>
                <a:latin typeface="HelveticaNeueLT Std Blk" panose="020B0604020202020204" pitchFamily="34" charset="0"/>
              </a:rPr>
              <a:t>30%</a:t>
            </a:r>
          </a:p>
          <a:p>
            <a:pPr algn="ctr"/>
            <a:r>
              <a:rPr lang="en-US" sz="1600">
                <a:solidFill>
                  <a:schemeClr val="bg1"/>
                </a:solidFill>
                <a:latin typeface="HelveticaNeueLT Std Lt"/>
              </a:rPr>
              <a:t>MWBE aspirational goal </a:t>
            </a:r>
            <a:endParaRPr lang="en-US" sz="1600">
              <a:solidFill>
                <a:schemeClr val="bg1"/>
              </a:solidFill>
              <a:latin typeface="HelveticaNeueLT Std Lt" panose="020B04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15646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0B3ABA72-790E-9240-8A3D-993BC98D75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BBBD024-9461-FC49-A104-4872BEA57D46}"/>
              </a:ext>
            </a:extLst>
          </p:cNvPr>
          <p:cNvSpPr txBox="1"/>
          <p:nvPr/>
        </p:nvSpPr>
        <p:spPr>
          <a:xfrm>
            <a:off x="1093304" y="715018"/>
            <a:ext cx="1000079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>
              <a:solidFill>
                <a:srgbClr val="011E44"/>
              </a:solidFill>
              <a:latin typeface="HelveticaNeueLT Std Lt" panose="020B0403020202020204" pitchFamily="34" charset="0"/>
            </a:endParaRPr>
          </a:p>
          <a:p>
            <a:endParaRPr lang="en-US" sz="4000" spc="200">
              <a:solidFill>
                <a:srgbClr val="011E44"/>
              </a:solidFill>
              <a:latin typeface="HelveticaNeueLT Std Thin" panose="020B0403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6754056-B97D-4035-AF34-33CB315B99D3}"/>
              </a:ext>
            </a:extLst>
          </p:cNvPr>
          <p:cNvSpPr txBox="1"/>
          <p:nvPr/>
        </p:nvSpPr>
        <p:spPr>
          <a:xfrm>
            <a:off x="564204" y="330740"/>
            <a:ext cx="11356450" cy="619400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000" spc="100">
                <a:solidFill>
                  <a:srgbClr val="011E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BUSINESS ENTERPRISE DEFINITIONS</a:t>
            </a:r>
            <a:endParaRPr lang="en-US" sz="4000">
              <a:solidFill>
                <a:srgbClr val="011E4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600">
              <a:solidFill>
                <a:srgbClr val="011E4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0">
              <a:spcBef>
                <a:spcPts val="0"/>
              </a:spcBef>
              <a:spcAft>
                <a:spcPts val="900"/>
              </a:spcAft>
            </a:pPr>
            <a:endParaRPr lang="en-US" sz="1600" b="1">
              <a:solidFill>
                <a:srgbClr val="011E4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0">
              <a:spcBef>
                <a:spcPts val="0"/>
              </a:spcBef>
              <a:spcAft>
                <a:spcPts val="900"/>
              </a:spcAft>
            </a:pPr>
            <a:r>
              <a:rPr lang="en-US" sz="1600" b="1">
                <a:solidFill>
                  <a:srgbClr val="011E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Small Business Enterprise (SBE)</a:t>
            </a:r>
          </a:p>
          <a:p>
            <a:pPr marR="0" indent="-285750"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1600">
                <a:solidFill>
                  <a:srgbClr val="011E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Gross revenues or number of employees, averaged over the past three years does not exceed the size standards defined by SBA.</a:t>
            </a:r>
          </a:p>
          <a:p>
            <a:pPr indent="-28575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1600">
                <a:solidFill>
                  <a:srgbClr val="011E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net worth of the owner must be less than $1.32 million, excluding the owner’s primary residence and assets of the business. </a:t>
            </a:r>
          </a:p>
          <a:p>
            <a:endParaRPr lang="en-US" sz="1600">
              <a:solidFill>
                <a:srgbClr val="011E4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b="1">
                <a:solidFill>
                  <a:srgbClr val="011E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Minority Business Enterprise (MBE)</a:t>
            </a:r>
          </a:p>
          <a:p>
            <a:endParaRPr lang="en-US" sz="1600" b="1">
              <a:solidFill>
                <a:srgbClr val="011E4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-28575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1600">
                <a:solidFill>
                  <a:srgbClr val="011E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least 51% Owned by one or more Minority Individuals, or at least 51% of the equity is Owned by one or more Minority Individuals. </a:t>
            </a:r>
          </a:p>
          <a:p>
            <a:pPr indent="-28575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1600">
                <a:solidFill>
                  <a:srgbClr val="011E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Both the management and daily business operations are carried out and controlled by one or more of the Minority Individuals who own it. </a:t>
            </a:r>
          </a:p>
          <a:p>
            <a:endParaRPr lang="en-US" sz="1600">
              <a:solidFill>
                <a:srgbClr val="011E4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b="1">
                <a:solidFill>
                  <a:srgbClr val="011E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Woman-Owned Business Enterprise (WBE)</a:t>
            </a:r>
          </a:p>
          <a:p>
            <a:pPr indent="-28575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1600">
                <a:solidFill>
                  <a:srgbClr val="011E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least 51% Owned by one or more Women, or at least 51% of the equity is Owned by one or more Women</a:t>
            </a:r>
          </a:p>
          <a:p>
            <a:pPr indent="-28575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1600">
                <a:solidFill>
                  <a:srgbClr val="011E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Both the management and daily business operations are carried out and controlled by one or more of the Women who own it.</a:t>
            </a:r>
          </a:p>
        </p:txBody>
      </p:sp>
    </p:spTree>
    <p:extLst>
      <p:ext uri="{BB962C8B-B14F-4D97-AF65-F5344CB8AC3E}">
        <p14:creationId xmlns:p14="http://schemas.microsoft.com/office/powerpoint/2010/main" val="29844324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6A5ED329-9485-0544-A8AB-D2BDA5B175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752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87B078C-04D2-8540-A0EB-839E0B4BDAEF}"/>
              </a:ext>
            </a:extLst>
          </p:cNvPr>
          <p:cNvSpPr txBox="1"/>
          <p:nvPr/>
        </p:nvSpPr>
        <p:spPr>
          <a:xfrm>
            <a:off x="809954" y="191059"/>
            <a:ext cx="103366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spc="200">
                <a:solidFill>
                  <a:srgbClr val="011E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CERTIFYING PARTNERS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7F7525E-D1F6-47B1-ADAE-18E58DCF59C0}"/>
              </a:ext>
            </a:extLst>
          </p:cNvPr>
          <p:cNvSpPr txBox="1"/>
          <p:nvPr/>
        </p:nvSpPr>
        <p:spPr>
          <a:xfrm>
            <a:off x="996656" y="1514469"/>
            <a:ext cx="5901070" cy="50371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1600">
                <a:solidFill>
                  <a:srgbClr val="011E44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City of Houston *</a:t>
            </a:r>
          </a:p>
          <a:p>
            <a:pPr marL="342900" marR="0" lvl="0" indent="-34290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1600">
                <a:solidFill>
                  <a:srgbClr val="011E44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Houston Minority Supplier Development Council</a:t>
            </a:r>
          </a:p>
          <a:p>
            <a:pPr marL="342900" marR="0" lvl="0" indent="-34290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1600">
                <a:solidFill>
                  <a:srgbClr val="011E44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METRO *</a:t>
            </a:r>
          </a:p>
          <a:p>
            <a:pPr marL="342900" marR="0" lvl="0" indent="-34290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1600">
                <a:solidFill>
                  <a:srgbClr val="011E44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National Minority Supplier Development Council &amp; Affiliates</a:t>
            </a:r>
          </a:p>
          <a:p>
            <a:pPr marL="342900" marR="0" lvl="0" indent="-34290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1600">
                <a:solidFill>
                  <a:srgbClr val="011E44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Small Business Administration 8(a) *</a:t>
            </a:r>
          </a:p>
          <a:p>
            <a:pPr marL="342900" marR="0" lvl="0" indent="-34290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1600">
                <a:solidFill>
                  <a:srgbClr val="011E44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South Central Texas Regional Certification Agency – SCTRCA *</a:t>
            </a:r>
          </a:p>
          <a:p>
            <a:pPr marL="342900" marR="0" lvl="0" indent="-34290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1600">
                <a:solidFill>
                  <a:srgbClr val="011E44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Texas Comptroller of Public Accounts – HUB Certification</a:t>
            </a:r>
          </a:p>
          <a:p>
            <a:pPr marL="342900" marR="0" lvl="0" indent="-34290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1600">
                <a:solidFill>
                  <a:srgbClr val="011E44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Texas Department of Transportation – TxDOT *</a:t>
            </a:r>
          </a:p>
          <a:p>
            <a:pPr marL="342900" marR="0" lvl="0" indent="-34290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1600">
                <a:solidFill>
                  <a:srgbClr val="011E44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Women’s Business Enterprise Alliance</a:t>
            </a:r>
          </a:p>
          <a:p>
            <a:pPr marL="342900" marR="0" lvl="0" indent="-34290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1600">
                <a:solidFill>
                  <a:srgbClr val="011E44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Women’s Business Enterprise National Council &amp; Affiliates – WBENC</a:t>
            </a:r>
          </a:p>
          <a:p>
            <a:pPr marR="0" lvl="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600">
                <a:solidFill>
                  <a:srgbClr val="011E44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* No fee to apply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C4D28B3-C443-4B44-94EC-7D4BBA152E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6647" y="5446946"/>
            <a:ext cx="937213" cy="93721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A7E6E87-C192-41A9-ABEC-4713EADEAC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29017" y="4452749"/>
            <a:ext cx="1510550" cy="44621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6E1F302-6F65-4E9F-9326-C8FF0E7FCF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53697" y="6075476"/>
            <a:ext cx="1328472" cy="39422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DD50BF2-AF41-4FEB-8161-E71FDA52C9A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22152" y="902225"/>
            <a:ext cx="1054735" cy="105473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4CD33B2-5053-42E2-A137-2D2C8E82B59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68787" y="2215064"/>
            <a:ext cx="1721244" cy="50065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9D9A3A0-3405-45C5-A42A-10842777556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00858" y="1214408"/>
            <a:ext cx="1408215" cy="92126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2EC3361-00A6-4FAA-AFE6-10CD2A954E2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725209" y="5058127"/>
            <a:ext cx="1044968" cy="84772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FC8EFD8-089F-455F-AE0C-B1589353B5A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46293" y="3833577"/>
            <a:ext cx="938213" cy="93821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6E6488D-3858-4299-ADD3-E3968CB69DF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690158" y="2528480"/>
            <a:ext cx="1583373" cy="101167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90596CC-662B-4258-B9E4-9FBA50B0FB9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894381" y="3638597"/>
            <a:ext cx="1527474" cy="532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5492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Port Houston 2022">
      <a:dk1>
        <a:srgbClr val="000000"/>
      </a:dk1>
      <a:lt1>
        <a:srgbClr val="FFFFFF"/>
      </a:lt1>
      <a:dk2>
        <a:srgbClr val="031E45"/>
      </a:dk2>
      <a:lt2>
        <a:srgbClr val="E0E1DE"/>
      </a:lt2>
      <a:accent1>
        <a:srgbClr val="C2862E"/>
      </a:accent1>
      <a:accent2>
        <a:srgbClr val="0180AE"/>
      </a:accent2>
      <a:accent3>
        <a:srgbClr val="002F70"/>
      </a:accent3>
      <a:accent4>
        <a:srgbClr val="E0E1DE"/>
      </a:accent4>
      <a:accent5>
        <a:srgbClr val="AC9A83"/>
      </a:accent5>
      <a:accent6>
        <a:srgbClr val="5F6667"/>
      </a:accent6>
      <a:hlink>
        <a:srgbClr val="C2862E"/>
      </a:hlink>
      <a:folHlink>
        <a:srgbClr val="604317"/>
      </a:folHlink>
    </a:clrScheme>
    <a:fontScheme name="HelveticaNeueLT Std">
      <a:majorFont>
        <a:latin typeface="HelveticaNeueLT Std Thin"/>
        <a:ea typeface=""/>
        <a:cs typeface=""/>
      </a:majorFont>
      <a:minorFont>
        <a:latin typeface="HelveticaNeueLT Std L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23 04 26 Commission Meeting b" id="{327CB6AA-2358-40D4-B7F1-A4387B62EC4F}" vid="{53290D78-4382-43CF-B3CE-0E9FFC2BDA53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FD2600DC8E39E49834E996B26DB0B05" ma:contentTypeVersion="5" ma:contentTypeDescription="Create a new document." ma:contentTypeScope="" ma:versionID="3d4e041b9b0c714d91b0d15bfd8ee460">
  <xsd:schema xmlns:xsd="http://www.w3.org/2001/XMLSchema" xmlns:xs="http://www.w3.org/2001/XMLSchema" xmlns:p="http://schemas.microsoft.com/office/2006/metadata/properties" xmlns:ns2="16e0964c-f077-4f36-9738-5e1ff42b0d80" xmlns:ns3="http://schemas.microsoft.com/sharepoint/v4" xmlns:ns4="8f8d17ee-8080-488e-b197-3b7ea11dc3b4" targetNamespace="http://schemas.microsoft.com/office/2006/metadata/properties" ma:root="true" ma:fieldsID="1ed3897b87359ed870ac5518ab5a82cc" ns2:_="" ns3:_="" ns4:_="">
    <xsd:import namespace="16e0964c-f077-4f36-9738-5e1ff42b0d80"/>
    <xsd:import namespace="http://schemas.microsoft.com/sharepoint/v4"/>
    <xsd:import namespace="8f8d17ee-8080-488e-b197-3b7ea11dc3b4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2:SharedWithUsers" minOccurs="0"/>
                <xsd:element ref="ns3:IconOverlay" minOccurs="0"/>
                <xsd:element ref="ns2:GS_MraActionInProgress" minOccurs="0"/>
                <xsd:element ref="ns4:Pillar" minOccurs="0"/>
                <xsd:element ref="ns4:Discussion_x0020_Topic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e0964c-f077-4f36-9738-5e1ff42b0d80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GS_MraActionInProgress" ma:index="13" nillable="true" ma:displayName="GS_MraActionInProgress" ma:hidden="true" ma:internalName="GS_MraActionInProgress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4" elementFormDefault="qualified">
    <xsd:import namespace="http://schemas.microsoft.com/office/2006/documentManagement/types"/>
    <xsd:import namespace="http://schemas.microsoft.com/office/infopath/2007/PartnerControls"/>
    <xsd:element name="IconOverlay" ma:index="12" nillable="true" ma:displayName="IconOverlay" ma:hidden="true" ma:internalName="IconOverlay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f8d17ee-8080-488e-b197-3b7ea11dc3b4" elementFormDefault="qualified">
    <xsd:import namespace="http://schemas.microsoft.com/office/2006/documentManagement/types"/>
    <xsd:import namespace="http://schemas.microsoft.com/office/infopath/2007/PartnerControls"/>
    <xsd:element name="Pillar" ma:index="14" nillable="true" ma:displayName="Pillar" ma:default="All" ma:description="The associated project pillar" ma:format="Dropdown" ma:internalName="Pillar">
      <xsd:simpleType>
        <xsd:restriction base="dms:Choice">
          <xsd:enumeration value="All"/>
          <xsd:enumeration value="Pillar 1"/>
          <xsd:enumeration value="Pillar 2"/>
          <xsd:enumeration value="Pillar 3"/>
        </xsd:restriction>
      </xsd:simpleType>
    </xsd:element>
    <xsd:element name="Discussion_x0020_Topic" ma:index="15" nillable="true" ma:displayName="Discussion Topic" ma:internalName="Discussion_x0020_Topic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16e0964c-f077-4f36-9738-5e1ff42b0d80">DC7Z77VHF4CC-1720208374-1871</_dlc_DocId>
    <_dlc_DocIdUrl xmlns="16e0964c-f077-4f36-9738-5e1ff42b0d80">
      <Url>http://shareport.poha.net/sites/sp/depts/projs/nextgenerp/_layouts/15/DocIdRedir.aspx?ID=DC7Z77VHF4CC-1720208374-1871</Url>
      <Description>DC7Z77VHF4CC-1720208374-1871</Description>
    </_dlc_DocIdUrl>
    <IconOverlay xmlns="http://schemas.microsoft.com/sharepoint/v4" xsi:nil="true"/>
    <GS_MraActionInProgress xmlns="16e0964c-f077-4f36-9738-5e1ff42b0d80" xsi:nil="true"/>
    <SharedWithUsers xmlns="16e0964c-f077-4f36-9738-5e1ff42b0d80">
      <UserInfo>
        <DisplayName>Cam Spencer</DisplayName>
        <AccountId>2085</AccountId>
        <AccountType/>
      </UserInfo>
    </SharedWithUsers>
    <Discussion_x0020_Topic xmlns="8f8d17ee-8080-488e-b197-3b7ea11dc3b4" xsi:nil="true"/>
    <Pillar xmlns="8f8d17ee-8080-488e-b197-3b7ea11dc3b4">All</Pillar>
  </documentManagement>
</p:properties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67269715-C3B1-4F9B-AD07-C1059200AE2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ADC3707-9D92-4F6E-8CA9-CFB63B128E0F}">
  <ds:schemaRefs>
    <ds:schemaRef ds:uri="16e0964c-f077-4f36-9738-5e1ff42b0d80"/>
    <ds:schemaRef ds:uri="8f8d17ee-8080-488e-b197-3b7ea11dc3b4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4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CFC7CF3C-58BA-4F08-A86A-ABCDCCBFDA0F}">
  <ds:schemaRefs>
    <ds:schemaRef ds:uri="16e0964c-f077-4f36-9738-5e1ff42b0d80"/>
    <ds:schemaRef ds:uri="8f8d17ee-8080-488e-b197-3b7ea11dc3b4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microsoft.com/sharepoint/v4"/>
    <ds:schemaRef ds:uri="http://schemas.openxmlformats.org/package/2006/metadata/core-properties"/>
    <ds:schemaRef ds:uri="http://www.w3.org/XML/1998/namespace"/>
  </ds:schemaRefs>
</ds:datastoreItem>
</file>

<file path=customXml/itemProps4.xml><?xml version="1.0" encoding="utf-8"?>
<ds:datastoreItem xmlns:ds="http://schemas.openxmlformats.org/officeDocument/2006/customXml" ds:itemID="{3E82D898-7C32-4529-849C-1F897342E72E}">
  <ds:schemaRefs>
    <ds:schemaRef ds:uri="http://schemas.microsoft.com/sharepoint/event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19</Slides>
  <Notes>7</Notes>
  <HiddenSlides>0</HiddenSlide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1" baseType="lpstr"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Megan Farias</dc:creator>
  <cp:revision>2</cp:revision>
  <dcterms:created xsi:type="dcterms:W3CDTF">2022-01-04T19:18:43Z</dcterms:created>
  <dcterms:modified xsi:type="dcterms:W3CDTF">2023-10-17T22:08:28Z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dlc_DocIdItemGuid">
    <vt:lpwstr>04e46dbe-1596-4972-9f13-9860f1e737f0</vt:lpwstr>
  </property>
  <property fmtid="{D5CDD505-2E9C-101B-9397-08002B2CF9AE}" pid="3" name="ContentTypeId">
    <vt:lpwstr>0x0101007FD2600DC8E39E49834E996B26DB0B05</vt:lpwstr>
  </property>
</Properties>
</file>