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7" r:id="rId4"/>
    <p:sldMasterId id="2147483672" r:id="rId5"/>
    <p:sldMasterId id="2147483684" r:id="rId6"/>
  </p:sldMasterIdLst>
  <p:notesMasterIdLst>
    <p:notesMasterId r:id="rId20"/>
  </p:notesMasterIdLst>
  <p:handoutMasterIdLst>
    <p:handoutMasterId r:id="rId21"/>
  </p:handoutMasterIdLst>
  <p:sldIdLst>
    <p:sldId id="271" r:id="rId7"/>
    <p:sldId id="272" r:id="rId8"/>
    <p:sldId id="273" r:id="rId9"/>
    <p:sldId id="274" r:id="rId10"/>
    <p:sldId id="276" r:id="rId11"/>
    <p:sldId id="277" r:id="rId12"/>
    <p:sldId id="278" r:id="rId13"/>
    <p:sldId id="279" r:id="rId14"/>
    <p:sldId id="280" r:id="rId15"/>
    <p:sldId id="281" r:id="rId16"/>
    <p:sldId id="283" r:id="rId17"/>
    <p:sldId id="282" r:id="rId18"/>
    <p:sldId id="263" r:id="rId19"/>
  </p:sldIdLst>
  <p:sldSz cx="9144000" cy="6858000" type="screen4x3"/>
  <p:notesSz cx="6973888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3469"/>
    <a:srgbClr val="A51C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487" autoAdjust="0"/>
    <p:restoredTop sz="94709"/>
  </p:normalViewPr>
  <p:slideViewPr>
    <p:cSldViewPr snapToGrid="0" snapToObjects="1">
      <p:cViewPr varScale="1">
        <p:scale>
          <a:sx n="60" d="100"/>
          <a:sy n="60" d="100"/>
        </p:scale>
        <p:origin x="1230" y="4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2018" cy="463408"/>
          </a:xfrm>
          <a:prstGeom prst="rect">
            <a:avLst/>
          </a:prstGeom>
        </p:spPr>
        <p:txBody>
          <a:bodyPr vert="horz" lIns="92620" tIns="46310" rIns="92620" bIns="4631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50256" y="0"/>
            <a:ext cx="3022018" cy="463408"/>
          </a:xfrm>
          <a:prstGeom prst="rect">
            <a:avLst/>
          </a:prstGeom>
        </p:spPr>
        <p:txBody>
          <a:bodyPr vert="horz" lIns="92620" tIns="46310" rIns="92620" bIns="46310" rtlCol="0"/>
          <a:lstStyle>
            <a:lvl1pPr algn="r">
              <a:defRPr sz="1200"/>
            </a:lvl1pPr>
          </a:lstStyle>
          <a:p>
            <a:fld id="{52792BFA-B74B-463B-AA3A-42CFB5FC8F5C}" type="datetimeFigureOut">
              <a:rPr lang="en-US" smtClean="0"/>
              <a:t>1/19/2017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72669"/>
            <a:ext cx="3022018" cy="463407"/>
          </a:xfrm>
          <a:prstGeom prst="rect">
            <a:avLst/>
          </a:prstGeom>
        </p:spPr>
        <p:txBody>
          <a:bodyPr vert="horz" lIns="92620" tIns="46310" rIns="92620" bIns="4631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50256" y="8772669"/>
            <a:ext cx="3022018" cy="463407"/>
          </a:xfrm>
          <a:prstGeom prst="rect">
            <a:avLst/>
          </a:prstGeom>
        </p:spPr>
        <p:txBody>
          <a:bodyPr vert="horz" lIns="92620" tIns="46310" rIns="92620" bIns="46310" rtlCol="0" anchor="b"/>
          <a:lstStyle>
            <a:lvl1pPr algn="r">
              <a:defRPr sz="1200"/>
            </a:lvl1pPr>
          </a:lstStyle>
          <a:p>
            <a:fld id="{B61F2799-D21C-493C-B781-1A1B61E20A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203798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2018" cy="463408"/>
          </a:xfrm>
          <a:prstGeom prst="rect">
            <a:avLst/>
          </a:prstGeom>
        </p:spPr>
        <p:txBody>
          <a:bodyPr vert="horz" lIns="92620" tIns="46310" rIns="92620" bIns="4631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50256" y="0"/>
            <a:ext cx="3022018" cy="463408"/>
          </a:xfrm>
          <a:prstGeom prst="rect">
            <a:avLst/>
          </a:prstGeom>
        </p:spPr>
        <p:txBody>
          <a:bodyPr vert="horz" lIns="92620" tIns="46310" rIns="92620" bIns="46310" rtlCol="0"/>
          <a:lstStyle>
            <a:lvl1pPr algn="r">
              <a:defRPr sz="1200"/>
            </a:lvl1pPr>
          </a:lstStyle>
          <a:p>
            <a:fld id="{47974377-948D-4C0B-94B2-FF3F32B127D3}" type="datetimeFigureOut">
              <a:rPr lang="en-US" smtClean="0"/>
              <a:t>1/19/2017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08113" y="1154113"/>
            <a:ext cx="4157662" cy="31178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620" tIns="46310" rIns="92620" bIns="4631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7389" y="4444861"/>
            <a:ext cx="5579110" cy="3636705"/>
          </a:xfrm>
          <a:prstGeom prst="rect">
            <a:avLst/>
          </a:prstGeom>
        </p:spPr>
        <p:txBody>
          <a:bodyPr vert="horz" lIns="92620" tIns="46310" rIns="92620" bIns="4631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9"/>
            <a:ext cx="3022018" cy="463407"/>
          </a:xfrm>
          <a:prstGeom prst="rect">
            <a:avLst/>
          </a:prstGeom>
        </p:spPr>
        <p:txBody>
          <a:bodyPr vert="horz" lIns="92620" tIns="46310" rIns="92620" bIns="4631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50256" y="8772669"/>
            <a:ext cx="3022018" cy="463407"/>
          </a:xfrm>
          <a:prstGeom prst="rect">
            <a:avLst/>
          </a:prstGeom>
        </p:spPr>
        <p:txBody>
          <a:bodyPr vert="horz" lIns="92620" tIns="46310" rIns="92620" bIns="46310" rtlCol="0" anchor="b"/>
          <a:lstStyle>
            <a:lvl1pPr algn="r">
              <a:defRPr sz="1200"/>
            </a:lvl1pPr>
          </a:lstStyle>
          <a:p>
            <a:fld id="{92B0138D-3943-4173-ABD4-EFF93AE2F9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685693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4232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>
            <a:lvl1pPr algn="ctr">
              <a:defRPr sz="32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80428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6193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1175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3794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7044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4753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0925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6812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315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8464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376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>
            <a:lvl1pPr algn="l">
              <a:defRPr sz="36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0673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9780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5912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4086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3446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86088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12324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6678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65584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85743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3451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</p:spPr>
        <p:txBody>
          <a:bodyPr/>
          <a:lstStyle>
            <a:lvl1pPr algn="l">
              <a:defRPr sz="36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56797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3957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085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1094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>
            <a:lvl1pPr>
              <a:defRPr sz="36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7878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343025" cy="5811838"/>
          </a:xfrm>
          <a:prstGeom prst="rect">
            <a:avLst/>
          </a:prstGeom>
        </p:spPr>
        <p:txBody>
          <a:bodyPr vert="eaVert"/>
          <a:lstStyle>
            <a:lvl1pPr>
              <a:defRPr sz="36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1795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6633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9860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8286" y="269999"/>
            <a:ext cx="831874" cy="816591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6492240"/>
            <a:ext cx="9144000" cy="365760"/>
          </a:xfrm>
          <a:prstGeom prst="rect">
            <a:avLst/>
          </a:prstGeom>
          <a:solidFill>
            <a:srgbClr val="A51C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570818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1" r:id="rId2"/>
    <p:sldLayoutId id="2147483702" r:id="rId3"/>
    <p:sldLayoutId id="2147483705" r:id="rId4"/>
    <p:sldLayoutId id="2147483706" r:id="rId5"/>
    <p:sldLayoutId id="2147483707" r:id="rId6"/>
    <p:sldLayoutId id="2147483708" r:id="rId7"/>
    <p:sldLayoutId id="2147483704" r:id="rId8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842882-04B5-E040-9EC8-B755C527F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3829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B78CCC-2F52-48BA-9D82-D1DDC82E33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839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buyspeed.poha.com/bso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Relationship Id="rId9" Type="http://schemas.openxmlformats.org/officeDocument/2006/relationships/image" Target="../media/image10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09" r="9147" b="28838"/>
          <a:stretch/>
        </p:blipFill>
        <p:spPr>
          <a:xfrm>
            <a:off x="0" y="3023856"/>
            <a:ext cx="9144000" cy="389299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98" r="-472" b="-967"/>
          <a:stretch/>
        </p:blipFill>
        <p:spPr>
          <a:xfrm>
            <a:off x="0" y="3384913"/>
            <a:ext cx="9187199" cy="36123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4921" y="385396"/>
            <a:ext cx="2143974" cy="210458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2876190"/>
            <a:ext cx="9144000" cy="742592"/>
          </a:xfrm>
          <a:prstGeom prst="rect">
            <a:avLst/>
          </a:prstGeom>
          <a:solidFill>
            <a:srgbClr val="A51C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TextBox 9"/>
          <p:cNvSpPr txBox="1"/>
          <p:nvPr/>
        </p:nvSpPr>
        <p:spPr>
          <a:xfrm>
            <a:off x="271425" y="2868690"/>
            <a:ext cx="8148917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RFP-#243 Cleaning Service 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the Executive Office Building, Port Coordination Center, Sam Houston Pavilion, and t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Gatehouses 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Turning Basin Terminal</a:t>
            </a:r>
          </a:p>
          <a:p>
            <a:pPr algn="ctr"/>
            <a:endParaRPr lang="en-US" sz="24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2941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1800" dirty="0"/>
              <a:t>RFP </a:t>
            </a:r>
            <a:r>
              <a:rPr lang="en-US" sz="1800" dirty="0" smtClean="0"/>
              <a:t>#243 Cleaning </a:t>
            </a:r>
            <a:r>
              <a:rPr lang="en-US" sz="1800" dirty="0"/>
              <a:t>Services for the Executive Office Building, Port Coordination Center, Sam Houston Pavilion, and ten Gatehouses at Turning Basin Terminal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49" y="1555423"/>
            <a:ext cx="8147706" cy="4621540"/>
          </a:xfrm>
        </p:spPr>
        <p:txBody>
          <a:bodyPr/>
          <a:lstStyle/>
          <a:p>
            <a:pPr marL="0" indent="0">
              <a:buNone/>
            </a:pPr>
            <a:r>
              <a:rPr lang="en-US" u="sng" dirty="0" smtClean="0"/>
              <a:t>General Scope of Services </a:t>
            </a:r>
            <a:r>
              <a:rPr lang="en-US" dirty="0" smtClean="0"/>
              <a:t>(continued):</a:t>
            </a:r>
          </a:p>
          <a:p>
            <a:r>
              <a:rPr lang="en-US" dirty="0"/>
              <a:t>Cleaning windows/doors, </a:t>
            </a:r>
            <a:endParaRPr lang="en-US" dirty="0" smtClean="0"/>
          </a:p>
          <a:p>
            <a:r>
              <a:rPr lang="en-US" dirty="0"/>
              <a:t>S</a:t>
            </a:r>
            <a:r>
              <a:rPr lang="en-US" dirty="0" smtClean="0"/>
              <a:t>weeping </a:t>
            </a:r>
            <a:r>
              <a:rPr lang="en-US" dirty="0"/>
              <a:t>and mopping, </a:t>
            </a:r>
            <a:endParaRPr lang="en-US" dirty="0" smtClean="0"/>
          </a:p>
          <a:p>
            <a:r>
              <a:rPr lang="en-US" dirty="0"/>
              <a:t>V</a:t>
            </a:r>
            <a:r>
              <a:rPr lang="en-US" dirty="0" smtClean="0"/>
              <a:t>acuuming</a:t>
            </a:r>
            <a:r>
              <a:rPr lang="en-US" dirty="0"/>
              <a:t>, </a:t>
            </a:r>
            <a:endParaRPr lang="en-US" dirty="0" smtClean="0"/>
          </a:p>
          <a:p>
            <a:r>
              <a:rPr lang="en-US" dirty="0"/>
              <a:t>C</a:t>
            </a:r>
            <a:r>
              <a:rPr lang="en-US" dirty="0" smtClean="0"/>
              <a:t>arpet </a:t>
            </a:r>
            <a:r>
              <a:rPr lang="en-US" dirty="0"/>
              <a:t>maintenance, </a:t>
            </a:r>
            <a:endParaRPr lang="en-US" dirty="0" smtClean="0"/>
          </a:p>
          <a:p>
            <a:r>
              <a:rPr lang="en-US" dirty="0"/>
              <a:t>T</a:t>
            </a:r>
            <a:r>
              <a:rPr lang="en-US" dirty="0" smtClean="0"/>
              <a:t>rash </a:t>
            </a:r>
            <a:r>
              <a:rPr lang="en-US" dirty="0"/>
              <a:t>disposal, </a:t>
            </a:r>
            <a:endParaRPr lang="en-US" dirty="0" smtClean="0"/>
          </a:p>
          <a:p>
            <a:r>
              <a:rPr lang="en-US" dirty="0"/>
              <a:t>D</a:t>
            </a:r>
            <a:r>
              <a:rPr lang="en-US" dirty="0" smtClean="0"/>
              <a:t>usting</a:t>
            </a:r>
            <a:r>
              <a:rPr lang="en-US" dirty="0"/>
              <a:t>, </a:t>
            </a:r>
            <a:endParaRPr lang="en-US" dirty="0" smtClean="0"/>
          </a:p>
          <a:p>
            <a:r>
              <a:rPr lang="en-US" dirty="0" smtClean="0"/>
              <a:t>Replenishment of paper products,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 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1273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1800" dirty="0"/>
              <a:t>RFP </a:t>
            </a:r>
            <a:r>
              <a:rPr lang="en-US" sz="1800" dirty="0" smtClean="0"/>
              <a:t>#243 Cleaning </a:t>
            </a:r>
            <a:r>
              <a:rPr lang="en-US" sz="1800" dirty="0"/>
              <a:t>Services for the Executive Office Building, Port Coordination Center, Sam Houston Pavilion, and ten Gatehouses at Turning Basin Terminal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49" y="1555423"/>
            <a:ext cx="8147706" cy="4621540"/>
          </a:xfrm>
        </p:spPr>
        <p:txBody>
          <a:bodyPr/>
          <a:lstStyle/>
          <a:p>
            <a:pPr marL="0" indent="0">
              <a:buNone/>
            </a:pPr>
            <a:r>
              <a:rPr lang="en-US" u="sng" dirty="0" smtClean="0"/>
              <a:t>General Scope of Services </a:t>
            </a:r>
            <a:r>
              <a:rPr lang="en-US" dirty="0" smtClean="0"/>
              <a:t>(continued):</a:t>
            </a:r>
          </a:p>
          <a:p>
            <a:r>
              <a:rPr lang="en-US" dirty="0" smtClean="0"/>
              <a:t>Floor maintenance (Executive Office Building)</a:t>
            </a:r>
          </a:p>
          <a:p>
            <a:pPr lvl="1"/>
            <a:r>
              <a:rPr lang="en-US" dirty="0" smtClean="0"/>
              <a:t>Wax &amp; strip floors</a:t>
            </a:r>
          </a:p>
          <a:p>
            <a:pPr lvl="1"/>
            <a:r>
              <a:rPr lang="en-US" dirty="0" smtClean="0"/>
              <a:t>Quarterly basis throughout contract term</a:t>
            </a:r>
          </a:p>
          <a:p>
            <a:pPr lvl="1"/>
            <a:r>
              <a:rPr lang="en-US" dirty="0" smtClean="0"/>
              <a:t>Approved anti-slip wax or synthetic floor dressing</a:t>
            </a:r>
          </a:p>
          <a:p>
            <a:pPr lvl="1"/>
            <a:r>
              <a:rPr lang="en-US" dirty="0" smtClean="0"/>
              <a:t>Approved sealer </a:t>
            </a:r>
          </a:p>
          <a:p>
            <a:pPr lvl="1"/>
            <a:r>
              <a:rPr lang="en-US" dirty="0" smtClean="0"/>
              <a:t>Prior approval required by Management </a:t>
            </a:r>
          </a:p>
          <a:p>
            <a:pPr lvl="1"/>
            <a:r>
              <a:rPr lang="en-US" dirty="0" smtClean="0"/>
              <a:t>Failure to obtain such approval is grounds for contract termination</a:t>
            </a:r>
          </a:p>
          <a:p>
            <a:pPr marL="0" indent="0">
              <a:buNone/>
            </a:pPr>
            <a:r>
              <a:rPr lang="en-US" dirty="0" smtClean="0"/>
              <a:t> 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2845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1800" dirty="0"/>
              <a:t>RFP </a:t>
            </a:r>
            <a:r>
              <a:rPr lang="en-US" sz="1800" dirty="0" smtClean="0"/>
              <a:t>#243 Cleaning </a:t>
            </a:r>
            <a:r>
              <a:rPr lang="en-US" sz="1800" dirty="0"/>
              <a:t>Services for the Executive Office Building, Port Coordination Center, Sam Houston Pavilion, and ten Gatehouses at Turning Basin Terminal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150070"/>
            <a:ext cx="3886200" cy="5026893"/>
          </a:xfrm>
        </p:spPr>
        <p:txBody>
          <a:bodyPr/>
          <a:lstStyle/>
          <a:p>
            <a:r>
              <a:rPr lang="en-US" dirty="0" smtClean="0"/>
              <a:t>No photographs – leave cell phones in your pockets or purses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Stay with group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err="1" smtClean="0"/>
              <a:t>PHA</a:t>
            </a:r>
            <a:r>
              <a:rPr lang="en-US" dirty="0" smtClean="0"/>
              <a:t> certified </a:t>
            </a:r>
            <a:r>
              <a:rPr lang="en-US" dirty="0" err="1" smtClean="0"/>
              <a:t>TWIC</a:t>
            </a:r>
            <a:r>
              <a:rPr lang="en-US" dirty="0" smtClean="0"/>
              <a:t> escorts must accompany individuals without a </a:t>
            </a:r>
            <a:r>
              <a:rPr lang="en-US" dirty="0" err="1" smtClean="0"/>
              <a:t>TWIC</a:t>
            </a:r>
            <a:r>
              <a:rPr lang="en-US" dirty="0" smtClean="0"/>
              <a:t> card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065230"/>
            <a:ext cx="3886200" cy="5111734"/>
          </a:xfrm>
        </p:spPr>
        <p:txBody>
          <a:bodyPr/>
          <a:lstStyle/>
          <a:p>
            <a:r>
              <a:rPr lang="en-US" dirty="0" smtClean="0"/>
              <a:t>Comply with your company’s safety policy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3388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67" b="15968"/>
          <a:stretch/>
        </p:blipFill>
        <p:spPr>
          <a:xfrm>
            <a:off x="0" y="-13447"/>
            <a:ext cx="9144000" cy="687144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8286" y="138728"/>
            <a:ext cx="831874" cy="81659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 flipV="1">
            <a:off x="0" y="6494786"/>
            <a:ext cx="9144000" cy="374123"/>
          </a:xfrm>
          <a:prstGeom prst="rect">
            <a:avLst/>
          </a:prstGeom>
          <a:solidFill>
            <a:srgbClr val="A51C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TextBox 6"/>
          <p:cNvSpPr txBox="1"/>
          <p:nvPr/>
        </p:nvSpPr>
        <p:spPr>
          <a:xfrm>
            <a:off x="7124700" y="6575338"/>
            <a:ext cx="1775459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25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WELCOME MESSAGE  |  </a:t>
            </a:r>
            <a:r>
              <a:rPr lang="en-US" sz="825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4</a:t>
            </a:r>
            <a:endParaRPr lang="en-US" sz="825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339788" y="1040096"/>
            <a:ext cx="4195483" cy="5024527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TextBox 8"/>
          <p:cNvSpPr txBox="1"/>
          <p:nvPr/>
        </p:nvSpPr>
        <p:spPr>
          <a:xfrm>
            <a:off x="2699206" y="1146363"/>
            <a:ext cx="4054499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50" b="1" dirty="0" smtClean="0">
                <a:latin typeface="Helvetica Neue Condensed" charset="0"/>
                <a:ea typeface="Helvetica Neue Condensed" charset="0"/>
                <a:cs typeface="Helvetica Neue Condensed" charset="0"/>
              </a:rPr>
              <a:t>THANK YOU</a:t>
            </a:r>
            <a:endParaRPr lang="en-US" sz="4050" b="1" dirty="0">
              <a:latin typeface="Helvetica Neue Condensed" charset="0"/>
              <a:ea typeface="Helvetica Neue Condensed" charset="0"/>
              <a:cs typeface="Helvetica Neue Condensed" charset="0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2712437" y="2195211"/>
            <a:ext cx="3495675" cy="3556000"/>
          </a:xfrm>
          <a:prstGeom prst="rect">
            <a:avLst/>
          </a:prstGeom>
          <a:noFill/>
        </p:spPr>
        <p:txBody>
          <a:bodyPr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b="1" dirty="0" smtClean="0">
                <a:solidFill>
                  <a:srgbClr val="A51C36"/>
                </a:solidFill>
              </a:rPr>
              <a:t>Adrian Price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300" dirty="0" smtClean="0"/>
              <a:t>Office and Building Services Manager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300" dirty="0" smtClean="0"/>
              <a:t>Port Houston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US" sz="2200" dirty="0" smtClean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b="1" dirty="0" smtClean="0">
                <a:solidFill>
                  <a:srgbClr val="A51C36"/>
                </a:solidFill>
              </a:rPr>
              <a:t>Questions?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200" dirty="0" smtClean="0"/>
              <a:t>713.670.2464</a:t>
            </a:r>
            <a:endParaRPr lang="en-US" sz="2200" dirty="0" smtClean="0"/>
          </a:p>
          <a:p>
            <a:pPr marL="0" indent="0" algn="ctr">
              <a:buNone/>
            </a:pPr>
            <a:r>
              <a:rPr lang="en-US" sz="2200" dirty="0">
                <a:hlinkClick r:id="rId4"/>
              </a:rPr>
              <a:t>https://</a:t>
            </a:r>
            <a:r>
              <a:rPr lang="en-US" sz="2200" dirty="0" smtClean="0">
                <a:hlinkClick r:id="rId4"/>
              </a:rPr>
              <a:t>buyspeed.poha.com/bso</a:t>
            </a:r>
            <a:r>
              <a:rPr lang="en-US" sz="2200" dirty="0" smtClean="0"/>
              <a:t> </a:t>
            </a:r>
            <a:endParaRPr lang="en-US" sz="2100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b="1" dirty="0" smtClean="0">
                <a:solidFill>
                  <a:srgbClr val="A51C36"/>
                </a:solidFill>
              </a:rPr>
              <a:t>www.PortHouston.com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100" dirty="0" smtClean="0"/>
              <a:t>111 East Loop North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100" dirty="0" smtClean="0"/>
              <a:t>Houston, TX 77029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114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482151"/>
            <a:ext cx="9144000" cy="365760"/>
          </a:xfrm>
          <a:prstGeom prst="rect">
            <a:avLst/>
          </a:prstGeom>
          <a:solidFill>
            <a:srgbClr val="A51C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TextBox 4"/>
          <p:cNvSpPr txBox="1"/>
          <p:nvPr/>
        </p:nvSpPr>
        <p:spPr>
          <a:xfrm>
            <a:off x="7124700" y="6566928"/>
            <a:ext cx="1775459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25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WELCOME MESSAGE  |  2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8286" y="269999"/>
            <a:ext cx="831874" cy="816591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3537729" y="3635218"/>
            <a:ext cx="1828212" cy="2089358"/>
            <a:chOff x="2925560" y="793159"/>
            <a:chExt cx="2226896" cy="2544994"/>
          </a:xfrm>
        </p:grpSpPr>
        <p:pic>
          <p:nvPicPr>
            <p:cNvPr id="8" name="Picture 7" descr="Branch_Theldon.jpg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45813" y="793159"/>
              <a:ext cx="1602601" cy="2227615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2925560" y="3075726"/>
              <a:ext cx="2226896" cy="26242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4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Theldon</a:t>
              </a:r>
              <a:r>
                <a:rPr lang="en-US" sz="1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R. Branch, III</a:t>
              </a:r>
              <a:endParaRPr lang="en-US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5483027" y="1388822"/>
            <a:ext cx="1703931" cy="2102259"/>
            <a:chOff x="4683362" y="793161"/>
            <a:chExt cx="2098211" cy="2588712"/>
          </a:xfrm>
        </p:grpSpPr>
        <p:pic>
          <p:nvPicPr>
            <p:cNvPr id="11" name="Picture 10" descr="Corgey_Dean.jpg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48474" y="793161"/>
              <a:ext cx="1620125" cy="2251975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4683362" y="3116576"/>
              <a:ext cx="2098211" cy="26529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Dean E. </a:t>
              </a:r>
              <a:r>
                <a:rPr lang="en-US" sz="14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Corgey</a:t>
              </a:r>
              <a:endParaRPr lang="en-US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5481588" y="3637950"/>
            <a:ext cx="1888796" cy="2077513"/>
            <a:chOff x="6426258" y="793158"/>
            <a:chExt cx="2277387" cy="2504935"/>
          </a:xfrm>
        </p:grpSpPr>
        <p:pic>
          <p:nvPicPr>
            <p:cNvPr id="14" name="Picture 13" descr="DonCarlos_Stephen.jpg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1176"/>
            <a:stretch/>
          </p:blipFill>
          <p:spPr>
            <a:xfrm>
              <a:off x="6661089" y="793158"/>
              <a:ext cx="1588298" cy="2205086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6426258" y="3038324"/>
              <a:ext cx="2277387" cy="25976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Stephen H. </a:t>
              </a:r>
              <a:r>
                <a:rPr lang="en-US" sz="14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DonCarlos</a:t>
              </a:r>
              <a:endParaRPr lang="en-US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7386320" y="1384801"/>
            <a:ext cx="1595120" cy="2094892"/>
            <a:chOff x="1420093" y="3485699"/>
            <a:chExt cx="1920985" cy="2522857"/>
          </a:xfrm>
        </p:grpSpPr>
        <p:pic>
          <p:nvPicPr>
            <p:cNvPr id="17" name="Picture 16" descr="Fitzgerald_Clyde.jpg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35743" y="3485699"/>
              <a:ext cx="1586393" cy="2205086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1420093" y="5749099"/>
              <a:ext cx="1920985" cy="25945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Clyde Fitzgerald</a:t>
              </a:r>
              <a:endParaRPr lang="en-US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3669312" y="1388822"/>
            <a:ext cx="1581535" cy="2083522"/>
            <a:chOff x="3087458" y="3485699"/>
            <a:chExt cx="1906912" cy="2512179"/>
          </a:xfrm>
        </p:grpSpPr>
        <p:pic>
          <p:nvPicPr>
            <p:cNvPr id="20" name="Picture 19" descr="Kennedy_JohnD.jpg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45812" y="3485699"/>
              <a:ext cx="1588298" cy="2205086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3087458" y="5738109"/>
              <a:ext cx="1906912" cy="25976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John D. Kennedy</a:t>
              </a:r>
              <a:endParaRPr lang="en-US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7482352" y="3635221"/>
            <a:ext cx="1313216" cy="2080242"/>
            <a:chOff x="4957125" y="3485392"/>
            <a:chExt cx="1586393" cy="2512979"/>
          </a:xfrm>
        </p:grpSpPr>
        <p:pic>
          <p:nvPicPr>
            <p:cNvPr id="23" name="Picture 22" descr="Mease_Roy.jpg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57125" y="3485392"/>
              <a:ext cx="1583111" cy="2200526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4957125" y="5738110"/>
              <a:ext cx="1586393" cy="26026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Roy D. </a:t>
              </a:r>
              <a:r>
                <a:rPr lang="en-US" sz="14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Mease</a:t>
              </a:r>
              <a:endParaRPr lang="en-US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001" t="19755" r="26222" b="28147"/>
          <a:stretch/>
        </p:blipFill>
        <p:spPr>
          <a:xfrm>
            <a:off x="894080" y="1513079"/>
            <a:ext cx="2265680" cy="3027292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814574" y="4596391"/>
            <a:ext cx="2435658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Janiece</a:t>
            </a:r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M. Longoria</a:t>
            </a:r>
          </a:p>
          <a:p>
            <a:pPr algn="ctr"/>
            <a:r>
              <a:rPr lang="en-US" sz="1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Chairman</a:t>
            </a:r>
            <a:endParaRPr lang="en-US" sz="1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6977" y="432338"/>
            <a:ext cx="61890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Port Commission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4092748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1800" dirty="0" smtClean="0"/>
              <a:t>RFP #243 Cleaning Services for the Executive Office Building, Port Coordination Center, Sam Houston Pavilion, and ten Gatehouses at Turning Basin Terminal   </a:t>
            </a:r>
            <a:endParaRPr lang="en-US" sz="18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48033"/>
            <a:ext cx="8025156" cy="482893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AGENDA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Introductions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Small </a:t>
            </a:r>
            <a:r>
              <a:rPr lang="en-US" dirty="0" smtClean="0"/>
              <a:t>Business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Procurement Services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Selection Criteria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General Scope of Work</a:t>
            </a: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Questions</a:t>
            </a:r>
          </a:p>
          <a:p>
            <a:pPr marL="0" indent="0">
              <a:buNone/>
            </a:pPr>
            <a:r>
              <a:rPr lang="en-US" dirty="0" smtClean="0"/>
              <a:t>All attendees must sign-in and indicate attendance for site visit and </a:t>
            </a:r>
            <a:r>
              <a:rPr lang="en-US" dirty="0" err="1" smtClean="0"/>
              <a:t>TWIC</a:t>
            </a:r>
            <a:r>
              <a:rPr lang="en-US" dirty="0" smtClean="0"/>
              <a:t> cardholders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3004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1800" dirty="0" smtClean="0"/>
              <a:t>RFP #243 </a:t>
            </a:r>
            <a:r>
              <a:rPr lang="en-US" sz="1800" dirty="0"/>
              <a:t>Cleaning Services for the Executive Office Building, Port Coordination Center, Sam Houston Pavilion, and ten Gatehouses at Turning Basin Terminal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121790"/>
            <a:ext cx="8091144" cy="5055173"/>
          </a:xfrm>
        </p:spPr>
        <p:txBody>
          <a:bodyPr/>
          <a:lstStyle/>
          <a:p>
            <a:pPr marL="0" indent="0">
              <a:buNone/>
            </a:pPr>
            <a:endParaRPr lang="en-US" u="sng" dirty="0" smtClean="0"/>
          </a:p>
          <a:p>
            <a:pPr marL="0" indent="0">
              <a:buNone/>
            </a:pPr>
            <a:r>
              <a:rPr lang="en-US" u="sng" dirty="0" smtClean="0"/>
              <a:t>PHA Personnel:</a:t>
            </a:r>
          </a:p>
          <a:p>
            <a:pPr marL="0" indent="0">
              <a:buNone/>
            </a:pPr>
            <a:r>
              <a:rPr lang="en-US" dirty="0" smtClean="0"/>
              <a:t>R.D. Tanner – Director, Real Estate </a:t>
            </a:r>
          </a:p>
          <a:p>
            <a:pPr marL="0" indent="0">
              <a:buNone/>
            </a:pPr>
            <a:r>
              <a:rPr lang="en-US" dirty="0" smtClean="0"/>
              <a:t>Adrian Price – Office &amp; Building Services Manager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Pedro Gonzales – Small Business Development</a:t>
            </a:r>
          </a:p>
          <a:p>
            <a:pPr marL="0" indent="0">
              <a:buNone/>
            </a:pPr>
            <a:r>
              <a:rPr lang="en-US" dirty="0" smtClean="0"/>
              <a:t>Yvette Camel-Smith – Director of Procurement </a:t>
            </a:r>
          </a:p>
        </p:txBody>
      </p:sp>
    </p:spTree>
    <p:extLst>
      <p:ext uri="{BB962C8B-B14F-4D97-AF65-F5344CB8AC3E}">
        <p14:creationId xmlns:p14="http://schemas.microsoft.com/office/powerpoint/2010/main" val="628197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1800" dirty="0"/>
              <a:t>RFP </a:t>
            </a:r>
            <a:r>
              <a:rPr lang="en-US" sz="1800" dirty="0" smtClean="0"/>
              <a:t>#243 Cleaning </a:t>
            </a:r>
            <a:r>
              <a:rPr lang="en-US" sz="1800" dirty="0"/>
              <a:t>Services for the Executive Office Building, Port Coordination Center, Sam Houston Pavilion, and ten Gatehouses at Turning Basin Terminal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49" y="1178351"/>
            <a:ext cx="4933165" cy="4998612"/>
          </a:xfrm>
        </p:spPr>
        <p:txBody>
          <a:bodyPr/>
          <a:lstStyle/>
          <a:p>
            <a:pPr marL="0" indent="0">
              <a:buNone/>
            </a:pPr>
            <a:endParaRPr lang="en-US" u="sng" dirty="0" smtClean="0"/>
          </a:p>
          <a:p>
            <a:pPr marL="0" indent="0">
              <a:buNone/>
            </a:pPr>
            <a:r>
              <a:rPr lang="en-US" u="sng" dirty="0" smtClean="0"/>
              <a:t>Small Business Requirement:</a:t>
            </a:r>
          </a:p>
          <a:p>
            <a:r>
              <a:rPr lang="en-US" dirty="0" smtClean="0"/>
              <a:t>This project has a PHA Small Business goal</a:t>
            </a:r>
          </a:p>
          <a:p>
            <a:r>
              <a:rPr lang="en-US" dirty="0" smtClean="0"/>
              <a:t>Participation Goal Small Business Participation Goal for this Project = 35% of the Purchase Price, 15% weight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1385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1800" dirty="0"/>
              <a:t>RFP </a:t>
            </a:r>
            <a:r>
              <a:rPr lang="en-US" sz="1800" dirty="0" smtClean="0"/>
              <a:t>#243 Cleaning </a:t>
            </a:r>
            <a:r>
              <a:rPr lang="en-US" sz="1800" dirty="0"/>
              <a:t>Services for the Executive Office Building, Port Coordination Center, Sam Houston Pavilion, and ten Gatehouses at Turning Basin Terminal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8185412" cy="4351338"/>
          </a:xfrm>
        </p:spPr>
        <p:txBody>
          <a:bodyPr/>
          <a:lstStyle/>
          <a:p>
            <a:pPr marL="0" indent="0">
              <a:buNone/>
            </a:pPr>
            <a:r>
              <a:rPr lang="en-US" u="sng" dirty="0" smtClean="0"/>
              <a:t>Procurement:</a:t>
            </a:r>
          </a:p>
          <a:p>
            <a:r>
              <a:rPr lang="en-US" dirty="0" smtClean="0"/>
              <a:t>Request for Proposal (RFP) is due on FEBRUARY 1, 2017, no later than 11:00 A.M.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One original and five copies, packaged in one sealed envelope</a:t>
            </a:r>
          </a:p>
        </p:txBody>
      </p:sp>
    </p:spTree>
    <p:extLst>
      <p:ext uri="{BB962C8B-B14F-4D97-AF65-F5344CB8AC3E}">
        <p14:creationId xmlns:p14="http://schemas.microsoft.com/office/powerpoint/2010/main" val="3163631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800" dirty="0"/>
              <a:t>RFP </a:t>
            </a:r>
            <a:r>
              <a:rPr lang="en-US" sz="1800" dirty="0" smtClean="0"/>
              <a:t>#243 Cleaning </a:t>
            </a:r>
            <a:r>
              <a:rPr lang="en-US" sz="1800" dirty="0"/>
              <a:t>Services for the Executive Office Building, Port Coordination Center, Sam Houston Pavilion, and ten Gatehouses at Turning Basin Terminal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168924"/>
            <a:ext cx="8515350" cy="5008039"/>
          </a:xfrm>
        </p:spPr>
        <p:txBody>
          <a:bodyPr/>
          <a:lstStyle/>
          <a:p>
            <a:pPr marL="0" indent="0">
              <a:buNone/>
            </a:pPr>
            <a:r>
              <a:rPr lang="en-US" u="sng" dirty="0" smtClean="0"/>
              <a:t>Selection Criteria</a:t>
            </a:r>
          </a:p>
          <a:p>
            <a:pPr marL="0" indent="0">
              <a:buNone/>
            </a:pPr>
            <a:r>
              <a:rPr lang="en-US" sz="2000" dirty="0" smtClean="0"/>
              <a:t>The </a:t>
            </a:r>
            <a:r>
              <a:rPr lang="en-US" sz="2000" dirty="0"/>
              <a:t>Port Commission, as the governing body of PHA, has determined that a Request for Proposals is the procurement method that will provide the </a:t>
            </a:r>
            <a:r>
              <a:rPr lang="en-US" sz="2000" b="1" u="sng" dirty="0"/>
              <a:t>best value</a:t>
            </a:r>
            <a:r>
              <a:rPr lang="en-US" sz="2000" dirty="0"/>
              <a:t> to PHA for this Project. </a:t>
            </a:r>
            <a:endParaRPr lang="en-US" sz="2000" dirty="0" smtClean="0"/>
          </a:p>
          <a:p>
            <a:pPr marL="0" indent="0">
              <a:buNone/>
            </a:pPr>
            <a:endParaRPr lang="en-US" u="sng" dirty="0" smtClean="0"/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/>
              <a:t>Price 	20%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/>
              <a:t>Respondent		35%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/>
              <a:t>Benefit to Port Authority	22%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/>
              <a:t>Small Business Participation and Local Business Participation   15%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Overall </a:t>
            </a:r>
            <a:r>
              <a:rPr lang="en-US" sz="2000" dirty="0" smtClean="0"/>
              <a:t>Compliance	15%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648516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800" dirty="0"/>
              <a:t>RFP </a:t>
            </a:r>
            <a:r>
              <a:rPr lang="en-US" sz="1800" dirty="0" smtClean="0"/>
              <a:t>#243 Cleaning </a:t>
            </a:r>
            <a:r>
              <a:rPr lang="en-US" sz="1800" dirty="0"/>
              <a:t>Services for the Executive Office Building, Port Coordination Center, Sam Houston Pavilion, and ten Gatehouses at Turning Basin Terminal </a:t>
            </a:r>
          </a:p>
        </p:txBody>
      </p:sp>
      <p:pic>
        <p:nvPicPr>
          <p:cNvPr id="15" name="Content Placeholder 1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0257" y="1540042"/>
            <a:ext cx="8436543" cy="5101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053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1800" dirty="0"/>
              <a:t>RFP </a:t>
            </a:r>
            <a:r>
              <a:rPr lang="en-US" sz="1800" dirty="0" smtClean="0"/>
              <a:t>#243 Cleaning </a:t>
            </a:r>
            <a:r>
              <a:rPr lang="en-US" sz="1800" dirty="0"/>
              <a:t>Services for the Executive Office Building, Port Coordination Center, Sam Houston Pavilion, and ten Gatehouses at Turning Basin Terminal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49" y="1825625"/>
            <a:ext cx="8006303" cy="4351338"/>
          </a:xfrm>
        </p:spPr>
        <p:txBody>
          <a:bodyPr/>
          <a:lstStyle/>
          <a:p>
            <a:pPr marL="0" indent="0">
              <a:buNone/>
            </a:pPr>
            <a:r>
              <a:rPr lang="en-US" u="sng" dirty="0" smtClean="0"/>
              <a:t>General Scope of Services</a:t>
            </a:r>
            <a:r>
              <a:rPr lang="en-US" dirty="0" smtClean="0"/>
              <a:t>:</a:t>
            </a:r>
          </a:p>
          <a:p>
            <a:r>
              <a:rPr lang="en-US" dirty="0" smtClean="0"/>
              <a:t>2-year </a:t>
            </a:r>
            <a:r>
              <a:rPr lang="en-US" dirty="0"/>
              <a:t>contract to provide cleaning </a:t>
            </a:r>
            <a:r>
              <a:rPr lang="en-US" dirty="0" smtClean="0"/>
              <a:t>services</a:t>
            </a:r>
          </a:p>
          <a:p>
            <a:r>
              <a:rPr lang="en-US" dirty="0" smtClean="0"/>
              <a:t>Beginning </a:t>
            </a:r>
            <a:r>
              <a:rPr lang="en-US" dirty="0"/>
              <a:t>April 1, </a:t>
            </a:r>
            <a:r>
              <a:rPr lang="en-US" dirty="0" smtClean="0"/>
              <a:t>2017 through March 31, 2019</a:t>
            </a:r>
          </a:p>
          <a:p>
            <a:r>
              <a:rPr lang="en-US" dirty="0" smtClean="0"/>
              <a:t>Facilities include: Executive </a:t>
            </a:r>
            <a:r>
              <a:rPr lang="en-US" dirty="0"/>
              <a:t>Office Building, Port Coordination Center, Sam Houston Pavilion and </a:t>
            </a:r>
            <a:r>
              <a:rPr lang="en-US" dirty="0"/>
              <a:t>t</a:t>
            </a:r>
            <a:r>
              <a:rPr lang="en-US" dirty="0" smtClean="0"/>
              <a:t>en </a:t>
            </a:r>
            <a:r>
              <a:rPr lang="en-US" dirty="0"/>
              <a:t>Gatehouses. 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925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7E754A497B9BD41AC2523E827D10014" ma:contentTypeVersion="0" ma:contentTypeDescription="Create a new document." ma:contentTypeScope="" ma:versionID="f4b3bb479b7273dca3b65cfc9a564bfd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c64490b4aec6201516c3a874156f37b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887B976-D5B5-40FB-9546-C0974EB0B46F}">
  <ds:schemaRefs>
    <ds:schemaRef ds:uri="http://purl.org/dc/terms/"/>
    <ds:schemaRef ds:uri="http://www.w3.org/XML/1998/namespace"/>
    <ds:schemaRef ds:uri="http://schemas.microsoft.com/office/2006/metadata/properties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9FAFDAA1-9DC0-46DE-ADC9-FD04BC970BF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BA1ED13-83AF-49C8-A7EE-70120E3B5CD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3874</TotalTime>
  <Words>659</Words>
  <Application>Microsoft Office PowerPoint</Application>
  <PresentationFormat>On-screen Show (4:3)</PresentationFormat>
  <Paragraphs>95</Paragraphs>
  <Slides>13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Arial</vt:lpstr>
      <vt:lpstr>Calibri</vt:lpstr>
      <vt:lpstr>Calibri Light</vt:lpstr>
      <vt:lpstr>Helvetica Neue</vt:lpstr>
      <vt:lpstr>Helvetica Neue Condensed</vt:lpstr>
      <vt:lpstr>2_Office Theme</vt:lpstr>
      <vt:lpstr>1_Office Theme</vt:lpstr>
      <vt:lpstr>Custom Design</vt:lpstr>
      <vt:lpstr>PowerPoint Presentation</vt:lpstr>
      <vt:lpstr>PowerPoint Presentation</vt:lpstr>
      <vt:lpstr>RFP #243 Cleaning Services for the Executive Office Building, Port Coordination Center, Sam Houston Pavilion, and ten Gatehouses at Turning Basin Terminal   </vt:lpstr>
      <vt:lpstr>RFP #243 Cleaning Services for the Executive Office Building, Port Coordination Center, Sam Houston Pavilion, and ten Gatehouses at Turning Basin Terminal </vt:lpstr>
      <vt:lpstr>RFP #243 Cleaning Services for the Executive Office Building, Port Coordination Center, Sam Houston Pavilion, and ten Gatehouses at Turning Basin Terminal </vt:lpstr>
      <vt:lpstr>RFP #243 Cleaning Services for the Executive Office Building, Port Coordination Center, Sam Houston Pavilion, and ten Gatehouses at Turning Basin Terminal </vt:lpstr>
      <vt:lpstr>RFP #243 Cleaning Services for the Executive Office Building, Port Coordination Center, Sam Houston Pavilion, and ten Gatehouses at Turning Basin Terminal </vt:lpstr>
      <vt:lpstr>RFP #243 Cleaning Services for the Executive Office Building, Port Coordination Center, Sam Houston Pavilion, and ten Gatehouses at Turning Basin Terminal </vt:lpstr>
      <vt:lpstr>RFP #243 Cleaning Services for the Executive Office Building, Port Coordination Center, Sam Houston Pavilion, and ten Gatehouses at Turning Basin Terminal </vt:lpstr>
      <vt:lpstr>RFP #243 Cleaning Services for the Executive Office Building, Port Coordination Center, Sam Houston Pavilion, and ten Gatehouses at Turning Basin Terminal </vt:lpstr>
      <vt:lpstr>RFP #243 Cleaning Services for the Executive Office Building, Port Coordination Center, Sam Houston Pavilion, and ten Gatehouses at Turning Basin Terminal </vt:lpstr>
      <vt:lpstr>RFP #243 Cleaning Services for the Executive Office Building, Port Coordination Center, Sam Houston Pavilion, and ten Gatehouses at Turning Basin Terminal 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Gina Manlove</dc:creator>
  <cp:lastModifiedBy>Tanika Chukwumerije</cp:lastModifiedBy>
  <cp:revision>63</cp:revision>
  <cp:lastPrinted>2017-01-19T14:36:45Z</cp:lastPrinted>
  <dcterms:created xsi:type="dcterms:W3CDTF">2016-11-28T16:12:23Z</dcterms:created>
  <dcterms:modified xsi:type="dcterms:W3CDTF">2017-01-19T17:47:24Z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0x01010067E754A497B9BD41AC2523E827D10014</vt:lpwstr>
  </property>
  <property fmtid="{D5CDD505-2E9C-101B-9397-08002B2CF9AE}" pid="3" name="GS_AddingInProgress">
    <vt:lpwstr>True</vt:lpwstr>
  </property>
</Properties>
</file>