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0"/>
  </p:notesMasterIdLst>
  <p:sldIdLst>
    <p:sldId id="378" r:id="rId6"/>
    <p:sldId id="411" r:id="rId7"/>
    <p:sldId id="396" r:id="rId8"/>
    <p:sldId id="395" r:id="rId9"/>
    <p:sldId id="340" r:id="rId10"/>
    <p:sldId id="421" r:id="rId11"/>
    <p:sldId id="420" r:id="rId12"/>
    <p:sldId id="419" r:id="rId13"/>
    <p:sldId id="433" r:id="rId14"/>
    <p:sldId id="417" r:id="rId15"/>
    <p:sldId id="428" r:id="rId16"/>
    <p:sldId id="426" r:id="rId17"/>
    <p:sldId id="427" r:id="rId18"/>
    <p:sldId id="431" r:id="rId19"/>
    <p:sldId id="430" r:id="rId20"/>
    <p:sldId id="429" r:id="rId21"/>
    <p:sldId id="412" r:id="rId22"/>
    <p:sldId id="399" r:id="rId23"/>
    <p:sldId id="413" r:id="rId24"/>
    <p:sldId id="403" r:id="rId25"/>
    <p:sldId id="422" r:id="rId26"/>
    <p:sldId id="424" r:id="rId27"/>
    <p:sldId id="425" r:id="rId28"/>
    <p:sldId id="42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werPoint Style Guide" id="{17CF0682-B772-C340-A4EE-9D42C2599CB5}">
          <p14:sldIdLst>
            <p14:sldId id="378"/>
            <p14:sldId id="411"/>
            <p14:sldId id="396"/>
          </p14:sldIdLst>
        </p14:section>
        <p14:section name="Port Houston" id="{E1F4577E-5576-4BB5-BD45-A84F68973B07}">
          <p14:sldIdLst>
            <p14:sldId id="395"/>
            <p14:sldId id="340"/>
            <p14:sldId id="421"/>
            <p14:sldId id="420"/>
            <p14:sldId id="419"/>
            <p14:sldId id="433"/>
            <p14:sldId id="417"/>
            <p14:sldId id="428"/>
            <p14:sldId id="426"/>
            <p14:sldId id="427"/>
            <p14:sldId id="431"/>
            <p14:sldId id="430"/>
            <p14:sldId id="429"/>
            <p14:sldId id="412"/>
            <p14:sldId id="399"/>
            <p14:sldId id="413"/>
            <p14:sldId id="403"/>
            <p14:sldId id="422"/>
            <p14:sldId id="424"/>
            <p14:sldId id="425"/>
            <p14:sldId id="423"/>
          </p14:sldIdLst>
        </p14:section>
        <p14:section name="Templates" id="{37A28CD8-89DA-FB48-AF86-E02D8AA0A29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C552C1-E872-052C-40D5-1ED4B442FEB9}" name="Fatima De Leon" initials="FDL" userId="S::fdeleon@porthouston.com::23b84064-dcef-46c0-829b-fb08e39a4033" providerId="AD"/>
  <p188:author id="{80C60CCB-FA4D-6DBC-77EF-DBB3E91766E8}" name="Megan Farias" initials="MF" userId="S::mfarias@porthouston.com::1a15fa84-2d2d-4d8d-92a9-ef08bd6b328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9A83"/>
    <a:srgbClr val="E0E0DE"/>
    <a:srgbClr val="0180AE"/>
    <a:srgbClr val="44474A"/>
    <a:srgbClr val="C1862E"/>
    <a:srgbClr val="011E44"/>
    <a:srgbClr val="DFE3DF"/>
    <a:srgbClr val="5B95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DE1A7C-AA09-0F16-37B9-15F824BAD5E8}" v="150" dt="2022-05-23T15:54:31.886"/>
    <p1510:client id="{7AA7A93A-30C5-B966-3CC8-3569C7223883}" v="38" dt="2022-05-23T13:52:00.971"/>
    <p1510:client id="{A5EB7B23-8FAE-2DFF-A06A-4D349895A37A}" v="1" dt="2022-05-23T15:44:20.650"/>
    <p1510:client id="{AA1030C8-CDAA-4E94-B70F-548649DC2F2D}" v="7" dt="2022-05-22T19:16:07.8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96A154-7E0B-FE46-AEB4-FF63F7FFD21D}" type="datetimeFigureOut">
              <a:rPr lang="en-US" smtClean="0"/>
              <a:t>5/23/2022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4ADD89-0520-0740-87A6-E293098F0A9E}" type="slidenum">
              <a:rPr lang="en-US" smtClean="0"/>
              <a:t>‹#›</a:t>
            </a:fld>
            <a:endParaRPr lang="en-US"/>
          </a:p>
        </p:txBody>
      </p:sp>
    </p:spTree>
    <p:extLst>
      <p:ext uri="{BB962C8B-B14F-4D97-AF65-F5344CB8AC3E}">
        <p14:creationId xmlns:p14="http://schemas.microsoft.com/office/powerpoint/2010/main" val="3486909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talk about Port Houston.  First, we are governed by a seven-member Commission, led by Chairman Ric Campo.</a:t>
            </a:r>
          </a:p>
        </p:txBody>
      </p:sp>
      <p:sp>
        <p:nvSpPr>
          <p:cNvPr id="4" name="Slide Number Placeholder 3"/>
          <p:cNvSpPr>
            <a:spLocks noGrp="1"/>
          </p:cNvSpPr>
          <p:nvPr>
            <p:ph type="sldNum" sz="quarter" idx="5"/>
          </p:nvPr>
        </p:nvSpPr>
        <p:spPr/>
        <p:txBody>
          <a:bodyPr/>
          <a:lstStyle/>
          <a:p>
            <a:fld id="{254ADD89-0520-0740-87A6-E293098F0A9E}" type="slidenum">
              <a:rPr lang="en-US" smtClean="0"/>
              <a:t>5</a:t>
            </a:fld>
            <a:endParaRPr lang="en-US"/>
          </a:p>
        </p:txBody>
      </p:sp>
    </p:spTree>
    <p:extLst>
      <p:ext uri="{BB962C8B-B14F-4D97-AF65-F5344CB8AC3E}">
        <p14:creationId xmlns:p14="http://schemas.microsoft.com/office/powerpoint/2010/main" val="949627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565" marR="0" eaLnBrk="0" hangingPunct="0">
              <a:spcBef>
                <a:spcPts val="0"/>
              </a:spcBef>
              <a:spcAft>
                <a:spcPts val="900"/>
              </a:spcAft>
            </a:pPr>
            <a:r>
              <a:rPr lang="en-US" sz="4000"/>
              <a:t>Women Contractors Association • Hispanic Contractor’s Association • National Association of Minority Contractors • Chambers of Commerce • Houston Minority Supplier Development Council • Women’s Business Enterprise Alliance</a:t>
            </a:r>
            <a:endParaRPr lang="en-US"/>
          </a:p>
        </p:txBody>
      </p:sp>
      <p:sp>
        <p:nvSpPr>
          <p:cNvPr id="4" name="Slide Number Placeholder 3"/>
          <p:cNvSpPr>
            <a:spLocks noGrp="1"/>
          </p:cNvSpPr>
          <p:nvPr>
            <p:ph type="sldNum" sz="quarter" idx="5"/>
          </p:nvPr>
        </p:nvSpPr>
        <p:spPr/>
        <p:txBody>
          <a:bodyPr/>
          <a:lstStyle/>
          <a:p>
            <a:fld id="{B45B5C5B-A9CA-45A7-992C-557FB349BA5A}" type="slidenum">
              <a:rPr lang="en-US" smtClean="0"/>
              <a:t>15</a:t>
            </a:fld>
            <a:endParaRPr lang="en-US"/>
          </a:p>
        </p:txBody>
      </p:sp>
    </p:spTree>
    <p:extLst>
      <p:ext uri="{BB962C8B-B14F-4D97-AF65-F5344CB8AC3E}">
        <p14:creationId xmlns:p14="http://schemas.microsoft.com/office/powerpoint/2010/main" val="1809451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565" marR="0" eaLnBrk="0" hangingPunct="0">
              <a:spcBef>
                <a:spcPts val="0"/>
              </a:spcBef>
              <a:spcAft>
                <a:spcPts val="900"/>
              </a:spcAft>
            </a:pPr>
            <a:r>
              <a:rPr lang="en-US" sz="2800"/>
              <a:t>In other words, EVIDENCE of a genuine attempt to meet the contract goal. </a:t>
            </a:r>
            <a:endParaRPr lang="en-US"/>
          </a:p>
          <a:p>
            <a:endParaRPr lang="en-US"/>
          </a:p>
        </p:txBody>
      </p:sp>
      <p:sp>
        <p:nvSpPr>
          <p:cNvPr id="4" name="Slide Number Placeholder 3"/>
          <p:cNvSpPr>
            <a:spLocks noGrp="1"/>
          </p:cNvSpPr>
          <p:nvPr>
            <p:ph type="sldNum" sz="quarter" idx="5"/>
          </p:nvPr>
        </p:nvSpPr>
        <p:spPr/>
        <p:txBody>
          <a:bodyPr/>
          <a:lstStyle/>
          <a:p>
            <a:fld id="{B45B5C5B-A9CA-45A7-992C-557FB349BA5A}" type="slidenum">
              <a:rPr lang="en-US" smtClean="0"/>
              <a:t>16</a:t>
            </a:fld>
            <a:endParaRPr lang="en-US"/>
          </a:p>
        </p:txBody>
      </p:sp>
    </p:spTree>
    <p:extLst>
      <p:ext uri="{BB962C8B-B14F-4D97-AF65-F5344CB8AC3E}">
        <p14:creationId xmlns:p14="http://schemas.microsoft.com/office/powerpoint/2010/main" val="3243652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4ADD89-0520-0740-87A6-E293098F0A9E}" type="slidenum">
              <a:rPr lang="en-US" smtClean="0"/>
              <a:t>7</a:t>
            </a:fld>
            <a:endParaRPr lang="en-US"/>
          </a:p>
        </p:txBody>
      </p:sp>
    </p:spTree>
    <p:extLst>
      <p:ext uri="{BB962C8B-B14F-4D97-AF65-F5344CB8AC3E}">
        <p14:creationId xmlns:p14="http://schemas.microsoft.com/office/powerpoint/2010/main" val="652723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solidFill>
                <a:srgbClr val="00366E"/>
              </a:solidFill>
            </a:endParaRPr>
          </a:p>
          <a:p>
            <a:pPr marL="171450" indent="-171450">
              <a:buFont typeface="Arial" panose="020B0604020202020204" pitchFamily="34" charset="0"/>
              <a:buChar char="•"/>
            </a:pPr>
            <a:r>
              <a:rPr lang="en-US" sz="1200">
                <a:solidFill>
                  <a:srgbClr val="00366E"/>
                </a:solidFill>
              </a:rPr>
              <a:t>Initiative will reduce barriers to MBEs and WBEs who want to engage in business with Port Houston</a:t>
            </a:r>
          </a:p>
          <a:p>
            <a:pPr marL="171450" indent="-171450">
              <a:buFont typeface="Arial" panose="020B0604020202020204" pitchFamily="34" charset="0"/>
              <a:buChar char="•"/>
            </a:pPr>
            <a:r>
              <a:rPr lang="en-US" sz="1200">
                <a:solidFill>
                  <a:srgbClr val="00366E"/>
                </a:solidFill>
              </a:rPr>
              <a:t>Port Houston is working to identify and contact qualified S/MWBEs to meet our participation goals  </a:t>
            </a:r>
          </a:p>
          <a:p>
            <a:pPr marL="171450" indent="-171450">
              <a:buFont typeface="Arial" panose="020B0604020202020204" pitchFamily="34" charset="0"/>
              <a:buChar char="•"/>
            </a:pPr>
            <a:r>
              <a:rPr lang="en-US" sz="1200">
                <a:solidFill>
                  <a:srgbClr val="00366E"/>
                </a:solidFill>
              </a:rPr>
              <a:t>Implemented race- and gender-neutral measures to ensure equal opportunities for all contractors and subcontractors</a:t>
            </a:r>
          </a:p>
          <a:p>
            <a:pPr marL="171450" indent="-171450">
              <a:buFont typeface="Arial" panose="020B0604020202020204" pitchFamily="34" charset="0"/>
              <a:buChar char="•"/>
            </a:pPr>
            <a:r>
              <a:rPr lang="en-US" sz="1200">
                <a:solidFill>
                  <a:srgbClr val="00366E"/>
                </a:solidFill>
              </a:rPr>
              <a:t>Port Houston is continuing to provide training, mentorship, networking and development assistance to all S/MWBEs </a:t>
            </a:r>
          </a:p>
          <a:p>
            <a:endParaRPr lang="en-US"/>
          </a:p>
        </p:txBody>
      </p:sp>
      <p:sp>
        <p:nvSpPr>
          <p:cNvPr id="4" name="Slide Number Placeholder 3"/>
          <p:cNvSpPr>
            <a:spLocks noGrp="1"/>
          </p:cNvSpPr>
          <p:nvPr>
            <p:ph type="sldNum" sz="quarter" idx="5"/>
          </p:nvPr>
        </p:nvSpPr>
        <p:spPr/>
        <p:txBody>
          <a:bodyPr/>
          <a:lstStyle/>
          <a:p>
            <a:fld id="{254ADD89-0520-0740-87A6-E293098F0A9E}" type="slidenum">
              <a:rPr lang="en-US" smtClean="0"/>
              <a:t>8</a:t>
            </a:fld>
            <a:endParaRPr lang="en-US"/>
          </a:p>
        </p:txBody>
      </p:sp>
    </p:spTree>
    <p:extLst>
      <p:ext uri="{BB962C8B-B14F-4D97-AF65-F5344CB8AC3E}">
        <p14:creationId xmlns:p14="http://schemas.microsoft.com/office/powerpoint/2010/main" val="158756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11E44"/>
                </a:solidFill>
                <a:latin typeface="+mn-lt"/>
                <a:cs typeface="Helvetica"/>
              </a:rPr>
              <a:t>As a contractor </a:t>
            </a:r>
            <a:r>
              <a:rPr lang="en-US" sz="1200" b="1" i="0" u="none" strike="noStrike" err="1">
                <a:solidFill>
                  <a:srgbClr val="031D42"/>
                </a:solidFill>
                <a:effectLst/>
                <a:latin typeface="Helvetica" panose="020B0604020202020204" pitchFamily="34" charset="0"/>
              </a:rPr>
              <a:t>Contractor</a:t>
            </a:r>
            <a:r>
              <a:rPr lang="en-US" sz="1200" b="1" i="0" u="none" strike="noStrike">
                <a:solidFill>
                  <a:srgbClr val="031D42"/>
                </a:solidFill>
                <a:effectLst/>
                <a:latin typeface="Helvetica" panose="020B0604020202020204" pitchFamily="34" charset="0"/>
              </a:rPr>
              <a:t>  you are agrees to</a:t>
            </a:r>
            <a:r>
              <a:rPr lang="en-US" sz="1200" b="0" i="0" u="none" strike="noStrike">
                <a:solidFill>
                  <a:srgbClr val="031D42"/>
                </a:solidFill>
                <a:effectLst/>
                <a:latin typeface="Helvetica"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11E44"/>
              </a:solidFill>
              <a:latin typeface="+mn-lt"/>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11E44"/>
                </a:solidFill>
                <a:latin typeface="+mn-lt"/>
                <a:cs typeface="Helvetica"/>
              </a:rPr>
              <a:t>• Placing qualified S/MWBEs on solicitation lists; S/MWBEs must perform a Commercially Useful Function (CFU) to be counted towards goals. CANNOT BE A PASS THROUGH </a:t>
            </a:r>
            <a:endParaRPr lang="en-US" sz="1200">
              <a:solidFill>
                <a:srgbClr val="011E44"/>
              </a:solidFill>
              <a:cs typeface="Helvetica"/>
            </a:endParaRPr>
          </a:p>
        </p:txBody>
      </p:sp>
      <p:sp>
        <p:nvSpPr>
          <p:cNvPr id="4" name="Slide Number Placeholder 3"/>
          <p:cNvSpPr>
            <a:spLocks noGrp="1"/>
          </p:cNvSpPr>
          <p:nvPr>
            <p:ph type="sldNum" sz="quarter" idx="5"/>
          </p:nvPr>
        </p:nvSpPr>
        <p:spPr/>
        <p:txBody>
          <a:bodyPr/>
          <a:lstStyle/>
          <a:p>
            <a:fld id="{B45B5C5B-A9CA-45A7-992C-557FB349BA5A}" type="slidenum">
              <a:rPr lang="en-US" smtClean="0"/>
              <a:t>9</a:t>
            </a:fld>
            <a:endParaRPr lang="en-US"/>
          </a:p>
        </p:txBody>
      </p:sp>
    </p:spTree>
    <p:extLst>
      <p:ext uri="{BB962C8B-B14F-4D97-AF65-F5344CB8AC3E}">
        <p14:creationId xmlns:p14="http://schemas.microsoft.com/office/powerpoint/2010/main" val="2091262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600"/>
              </a:spcBef>
              <a:spcAft>
                <a:spcPts val="6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Port Houston is not a certifying entity but we accept the certifications from our certifying partners .  Meeting the certification requirements for any of the listed partners is a requirement to be part of the Port of Houston S/MWBE Program. After certification has been verified, interested business must complete an enrollment process to be inducted into the S/MWBE Program.</a:t>
            </a:r>
          </a:p>
          <a:p>
            <a:endParaRPr lang="en-US"/>
          </a:p>
        </p:txBody>
      </p:sp>
      <p:sp>
        <p:nvSpPr>
          <p:cNvPr id="4" name="Slide Number Placeholder 3"/>
          <p:cNvSpPr>
            <a:spLocks noGrp="1"/>
          </p:cNvSpPr>
          <p:nvPr>
            <p:ph type="sldNum" sz="quarter" idx="5"/>
          </p:nvPr>
        </p:nvSpPr>
        <p:spPr/>
        <p:txBody>
          <a:bodyPr/>
          <a:lstStyle/>
          <a:p>
            <a:fld id="{254ADD89-0520-0740-87A6-E293098F0A9E}" type="slidenum">
              <a:rPr lang="en-US" smtClean="0"/>
              <a:t>10</a:t>
            </a:fld>
            <a:endParaRPr lang="en-US"/>
          </a:p>
        </p:txBody>
      </p:sp>
    </p:spTree>
    <p:extLst>
      <p:ext uri="{BB962C8B-B14F-4D97-AF65-F5344CB8AC3E}">
        <p14:creationId xmlns:p14="http://schemas.microsoft.com/office/powerpoint/2010/main" val="2371399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11E44"/>
                </a:solidFill>
                <a:latin typeface="+mn-lt"/>
                <a:cs typeface="Helvetica"/>
              </a:rPr>
              <a:t>As a contractor </a:t>
            </a:r>
            <a:r>
              <a:rPr lang="en-US" sz="1200" b="1" i="0" u="none" strike="noStrike" err="1">
                <a:solidFill>
                  <a:srgbClr val="031D42"/>
                </a:solidFill>
                <a:effectLst/>
                <a:latin typeface="Helvetica" panose="020B0604020202020204" pitchFamily="34" charset="0"/>
              </a:rPr>
              <a:t>Contractor</a:t>
            </a:r>
            <a:r>
              <a:rPr lang="en-US" sz="1200" b="1" i="0" u="none" strike="noStrike">
                <a:solidFill>
                  <a:srgbClr val="031D42"/>
                </a:solidFill>
                <a:effectLst/>
                <a:latin typeface="Helvetica" panose="020B0604020202020204" pitchFamily="34" charset="0"/>
              </a:rPr>
              <a:t>  you are agrees to</a:t>
            </a:r>
            <a:r>
              <a:rPr lang="en-US" sz="1200" b="0" i="0" u="none" strike="noStrike">
                <a:solidFill>
                  <a:srgbClr val="031D42"/>
                </a:solidFill>
                <a:effectLst/>
                <a:latin typeface="Helvetica"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11E44"/>
              </a:solidFill>
              <a:latin typeface="+mn-lt"/>
              <a:cs typeface="Helvetica"/>
            </a:endParaRPr>
          </a:p>
          <a:p>
            <a:pPr>
              <a:defRPr/>
            </a:pPr>
            <a:r>
              <a:rPr lang="en-US" sz="1200">
                <a:solidFill>
                  <a:srgbClr val="011E44"/>
                </a:solidFill>
                <a:latin typeface="+mn-lt"/>
                <a:cs typeface="Calibri"/>
              </a:rPr>
              <a:t>• Placing qualified S/MWBEs on solicitation lists; S/MWBEs must perform a Commercially Useful Function (CFU) to be counted towards goals. CANNOT BE A PASS THROUGH</a:t>
            </a:r>
            <a:r>
              <a:rPr lang="en-US">
                <a:solidFill>
                  <a:srgbClr val="011E44"/>
                </a:solidFill>
                <a:cs typeface="Calibri"/>
              </a:rPr>
              <a:t> </a:t>
            </a:r>
            <a:endParaRPr lang="en-US">
              <a:solidFill>
                <a:srgbClr val="011E44"/>
              </a:solidFill>
            </a:endParaRPr>
          </a:p>
          <a:p>
            <a:pPr>
              <a:defRPr/>
            </a:pPr>
            <a:r>
              <a:rPr lang="en-US"/>
              <a:t>“</a:t>
            </a:r>
            <a:r>
              <a:rPr lang="en-US" b="1"/>
              <a:t>Commercially Useful Function</a:t>
            </a:r>
            <a:r>
              <a:rPr lang="en-US"/>
              <a:t>” means Contract work that a Business controls and executes or for which it is directly responsible for executing by actually performing, managing, and supervising the work, including negotiating price, determining quality and quantity, ordering, installing, and paying for materials, supplies, and services as applicable. </a:t>
            </a:r>
          </a:p>
        </p:txBody>
      </p:sp>
      <p:sp>
        <p:nvSpPr>
          <p:cNvPr id="4" name="Slide Number Placeholder 3"/>
          <p:cNvSpPr>
            <a:spLocks noGrp="1"/>
          </p:cNvSpPr>
          <p:nvPr>
            <p:ph type="sldNum" sz="quarter" idx="5"/>
          </p:nvPr>
        </p:nvSpPr>
        <p:spPr/>
        <p:txBody>
          <a:bodyPr/>
          <a:lstStyle/>
          <a:p>
            <a:fld id="{B45B5C5B-A9CA-45A7-992C-557FB349BA5A}" type="slidenum">
              <a:rPr lang="en-US" smtClean="0"/>
              <a:t>11</a:t>
            </a:fld>
            <a:endParaRPr lang="en-US"/>
          </a:p>
        </p:txBody>
      </p:sp>
    </p:spTree>
    <p:extLst>
      <p:ext uri="{BB962C8B-B14F-4D97-AF65-F5344CB8AC3E}">
        <p14:creationId xmlns:p14="http://schemas.microsoft.com/office/powerpoint/2010/main" val="2641170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project has a Small Business target/goal of 20% with 5 points. You must meet the 20% or demonstrate adequate Good Faith Efforts.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B45B5C5B-A9CA-45A7-992C-557FB349BA5A}" type="slidenum">
              <a:rPr lang="en-US" smtClean="0"/>
              <a:t>12</a:t>
            </a:fld>
            <a:endParaRPr lang="en-US"/>
          </a:p>
        </p:txBody>
      </p:sp>
    </p:spTree>
    <p:extLst>
      <p:ext uri="{BB962C8B-B14F-4D97-AF65-F5344CB8AC3E}">
        <p14:creationId xmlns:p14="http://schemas.microsoft.com/office/powerpoint/2010/main" val="5308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B45B5C5B-A9CA-45A7-992C-557FB349BA5A}" type="slidenum">
              <a:rPr lang="en-US" smtClean="0"/>
              <a:t>13</a:t>
            </a:fld>
            <a:endParaRPr lang="en-US"/>
          </a:p>
        </p:txBody>
      </p:sp>
    </p:spTree>
    <p:extLst>
      <p:ext uri="{BB962C8B-B14F-4D97-AF65-F5344CB8AC3E}">
        <p14:creationId xmlns:p14="http://schemas.microsoft.com/office/powerpoint/2010/main" val="2434951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565" marR="0" eaLnBrk="0" hangingPunct="0">
              <a:spcBef>
                <a:spcPts val="0"/>
              </a:spcBef>
              <a:spcAft>
                <a:spcPts val="900"/>
              </a:spcAft>
            </a:pPr>
            <a:endParaRPr lang="en-US" sz="2800">
              <a:cs typeface="Calibri"/>
            </a:endParaRPr>
          </a:p>
          <a:p>
            <a:endParaRPr lang="en-US"/>
          </a:p>
        </p:txBody>
      </p:sp>
      <p:sp>
        <p:nvSpPr>
          <p:cNvPr id="4" name="Slide Number Placeholder 3"/>
          <p:cNvSpPr>
            <a:spLocks noGrp="1"/>
          </p:cNvSpPr>
          <p:nvPr>
            <p:ph type="sldNum" sz="quarter" idx="5"/>
          </p:nvPr>
        </p:nvSpPr>
        <p:spPr/>
        <p:txBody>
          <a:bodyPr/>
          <a:lstStyle/>
          <a:p>
            <a:fld id="{B45B5C5B-A9CA-45A7-992C-557FB349BA5A}" type="slidenum">
              <a:rPr lang="en-US" smtClean="0"/>
              <a:t>14</a:t>
            </a:fld>
            <a:endParaRPr lang="en-US"/>
          </a:p>
        </p:txBody>
      </p:sp>
    </p:spTree>
    <p:extLst>
      <p:ext uri="{BB962C8B-B14F-4D97-AF65-F5344CB8AC3E}">
        <p14:creationId xmlns:p14="http://schemas.microsoft.com/office/powerpoint/2010/main" val="3316282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31F18-B0C2-5B4B-9C0C-C661BAADD1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F8E95E-2A73-2B4C-84B9-4B132D760B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F937CC-4451-A348-8CD7-F4BCCC9EFE10}"/>
              </a:ext>
            </a:extLst>
          </p:cNvPr>
          <p:cNvSpPr>
            <a:spLocks noGrp="1"/>
          </p:cNvSpPr>
          <p:nvPr>
            <p:ph type="dt" sz="half" idx="10"/>
          </p:nvPr>
        </p:nvSpPr>
        <p:spPr/>
        <p:txBody>
          <a:bodyPr/>
          <a:lstStyle/>
          <a:p>
            <a:fld id="{84C2794E-E162-8A4A-AC27-6E09F58A7997}" type="datetimeFigureOut">
              <a:rPr lang="en-US" smtClean="0"/>
              <a:t>5/23/2022</a:t>
            </a:fld>
            <a:endParaRPr lang="en-US"/>
          </a:p>
        </p:txBody>
      </p:sp>
      <p:sp>
        <p:nvSpPr>
          <p:cNvPr id="5" name="Footer Placeholder 4">
            <a:extLst>
              <a:ext uri="{FF2B5EF4-FFF2-40B4-BE49-F238E27FC236}">
                <a16:creationId xmlns:a16="http://schemas.microsoft.com/office/drawing/2014/main" id="{0A6B4E63-5A3F-C04A-97A1-C717D10F4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C0338-BB64-D846-9A6D-C769E5AC6542}"/>
              </a:ext>
            </a:extLst>
          </p:cNvPr>
          <p:cNvSpPr>
            <a:spLocks noGrp="1"/>
          </p:cNvSpPr>
          <p:nvPr>
            <p:ph type="sldNum" sz="quarter" idx="12"/>
          </p:nvPr>
        </p:nvSpPr>
        <p:spPr/>
        <p:txBody>
          <a:bodyPr/>
          <a:lstStyle/>
          <a:p>
            <a:fld id="{6EB2CB88-9637-3545-BB3E-1EAC172DB130}" type="slidenum">
              <a:rPr lang="en-US" smtClean="0"/>
              <a:t>‹#›</a:t>
            </a:fld>
            <a:endParaRPr lang="en-US"/>
          </a:p>
        </p:txBody>
      </p:sp>
    </p:spTree>
    <p:extLst>
      <p:ext uri="{BB962C8B-B14F-4D97-AF65-F5344CB8AC3E}">
        <p14:creationId xmlns:p14="http://schemas.microsoft.com/office/powerpoint/2010/main" val="1312424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EEF1-EEB8-B347-A4A3-2B5BBA8869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2929C1-43EB-E34A-8155-215F561A97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C5C1C6-B567-384C-8C24-778D8AB4B669}"/>
              </a:ext>
            </a:extLst>
          </p:cNvPr>
          <p:cNvSpPr>
            <a:spLocks noGrp="1"/>
          </p:cNvSpPr>
          <p:nvPr>
            <p:ph type="dt" sz="half" idx="10"/>
          </p:nvPr>
        </p:nvSpPr>
        <p:spPr/>
        <p:txBody>
          <a:bodyPr/>
          <a:lstStyle/>
          <a:p>
            <a:fld id="{84C2794E-E162-8A4A-AC27-6E09F58A7997}" type="datetimeFigureOut">
              <a:rPr lang="en-US" smtClean="0"/>
              <a:t>5/23/2022</a:t>
            </a:fld>
            <a:endParaRPr lang="en-US"/>
          </a:p>
        </p:txBody>
      </p:sp>
      <p:sp>
        <p:nvSpPr>
          <p:cNvPr id="5" name="Footer Placeholder 4">
            <a:extLst>
              <a:ext uri="{FF2B5EF4-FFF2-40B4-BE49-F238E27FC236}">
                <a16:creationId xmlns:a16="http://schemas.microsoft.com/office/drawing/2014/main" id="{F3D6192B-C7C0-2A4E-8D22-81FF3D2E6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0EF6C-E2B0-8C4F-A537-54CFECB11E5E}"/>
              </a:ext>
            </a:extLst>
          </p:cNvPr>
          <p:cNvSpPr>
            <a:spLocks noGrp="1"/>
          </p:cNvSpPr>
          <p:nvPr>
            <p:ph type="sldNum" sz="quarter" idx="12"/>
          </p:nvPr>
        </p:nvSpPr>
        <p:spPr/>
        <p:txBody>
          <a:bodyPr/>
          <a:lstStyle/>
          <a:p>
            <a:fld id="{6EB2CB88-9637-3545-BB3E-1EAC172DB130}" type="slidenum">
              <a:rPr lang="en-US" smtClean="0"/>
              <a:t>‹#›</a:t>
            </a:fld>
            <a:endParaRPr lang="en-US"/>
          </a:p>
        </p:txBody>
      </p:sp>
    </p:spTree>
    <p:extLst>
      <p:ext uri="{BB962C8B-B14F-4D97-AF65-F5344CB8AC3E}">
        <p14:creationId xmlns:p14="http://schemas.microsoft.com/office/powerpoint/2010/main" val="2693093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521491-ACB7-9941-9CC1-A5A2CFEA5A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6A91A-C63E-7746-B92E-5EE0C04B26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964436-0FF9-584D-9137-5703D7E4F390}"/>
              </a:ext>
            </a:extLst>
          </p:cNvPr>
          <p:cNvSpPr>
            <a:spLocks noGrp="1"/>
          </p:cNvSpPr>
          <p:nvPr>
            <p:ph type="dt" sz="half" idx="10"/>
          </p:nvPr>
        </p:nvSpPr>
        <p:spPr/>
        <p:txBody>
          <a:bodyPr/>
          <a:lstStyle/>
          <a:p>
            <a:fld id="{84C2794E-E162-8A4A-AC27-6E09F58A7997}" type="datetimeFigureOut">
              <a:rPr lang="en-US" smtClean="0"/>
              <a:t>5/23/2022</a:t>
            </a:fld>
            <a:endParaRPr lang="en-US"/>
          </a:p>
        </p:txBody>
      </p:sp>
      <p:sp>
        <p:nvSpPr>
          <p:cNvPr id="5" name="Footer Placeholder 4">
            <a:extLst>
              <a:ext uri="{FF2B5EF4-FFF2-40B4-BE49-F238E27FC236}">
                <a16:creationId xmlns:a16="http://schemas.microsoft.com/office/drawing/2014/main" id="{D1A82CC9-F0FC-F54A-9C5C-09162D3E98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DD278-4AEF-DB43-AAAC-0A877BCB2CF4}"/>
              </a:ext>
            </a:extLst>
          </p:cNvPr>
          <p:cNvSpPr>
            <a:spLocks noGrp="1"/>
          </p:cNvSpPr>
          <p:nvPr>
            <p:ph type="sldNum" sz="quarter" idx="12"/>
          </p:nvPr>
        </p:nvSpPr>
        <p:spPr/>
        <p:txBody>
          <a:bodyPr/>
          <a:lstStyle/>
          <a:p>
            <a:fld id="{6EB2CB88-9637-3545-BB3E-1EAC172DB130}" type="slidenum">
              <a:rPr lang="en-US" smtClean="0"/>
              <a:t>‹#›</a:t>
            </a:fld>
            <a:endParaRPr lang="en-US"/>
          </a:p>
        </p:txBody>
      </p:sp>
    </p:spTree>
    <p:extLst>
      <p:ext uri="{BB962C8B-B14F-4D97-AF65-F5344CB8AC3E}">
        <p14:creationId xmlns:p14="http://schemas.microsoft.com/office/powerpoint/2010/main" val="2540669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CAF5-A81F-8D4A-9AE8-ACB0D317E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63D26A-E243-8649-B80C-DDF51E466D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C3224-9985-4142-AC77-F1A04586DD3A}"/>
              </a:ext>
            </a:extLst>
          </p:cNvPr>
          <p:cNvSpPr>
            <a:spLocks noGrp="1"/>
          </p:cNvSpPr>
          <p:nvPr>
            <p:ph type="dt" sz="half" idx="10"/>
          </p:nvPr>
        </p:nvSpPr>
        <p:spPr/>
        <p:txBody>
          <a:bodyPr/>
          <a:lstStyle/>
          <a:p>
            <a:fld id="{84C2794E-E162-8A4A-AC27-6E09F58A7997}" type="datetimeFigureOut">
              <a:rPr lang="en-US" smtClean="0"/>
              <a:t>5/23/2022</a:t>
            </a:fld>
            <a:endParaRPr lang="en-US"/>
          </a:p>
        </p:txBody>
      </p:sp>
      <p:sp>
        <p:nvSpPr>
          <p:cNvPr id="5" name="Footer Placeholder 4">
            <a:extLst>
              <a:ext uri="{FF2B5EF4-FFF2-40B4-BE49-F238E27FC236}">
                <a16:creationId xmlns:a16="http://schemas.microsoft.com/office/drawing/2014/main" id="{434DFA67-D6F5-364D-B19A-CB0C1DFE58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4A7D6-0620-3F48-90D2-44E5B4737AC5}"/>
              </a:ext>
            </a:extLst>
          </p:cNvPr>
          <p:cNvSpPr>
            <a:spLocks noGrp="1"/>
          </p:cNvSpPr>
          <p:nvPr>
            <p:ph type="sldNum" sz="quarter" idx="12"/>
          </p:nvPr>
        </p:nvSpPr>
        <p:spPr/>
        <p:txBody>
          <a:bodyPr/>
          <a:lstStyle/>
          <a:p>
            <a:fld id="{6EB2CB88-9637-3545-BB3E-1EAC172DB130}" type="slidenum">
              <a:rPr lang="en-US" smtClean="0"/>
              <a:t>‹#›</a:t>
            </a:fld>
            <a:endParaRPr lang="en-US"/>
          </a:p>
        </p:txBody>
      </p:sp>
    </p:spTree>
    <p:extLst>
      <p:ext uri="{BB962C8B-B14F-4D97-AF65-F5344CB8AC3E}">
        <p14:creationId xmlns:p14="http://schemas.microsoft.com/office/powerpoint/2010/main" val="2023416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E7244-645F-B143-AE09-62004BBEA8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281079-1E34-0D4C-BD80-28037BC4EB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4120C-4A5F-E549-88E1-56439EC03351}"/>
              </a:ext>
            </a:extLst>
          </p:cNvPr>
          <p:cNvSpPr>
            <a:spLocks noGrp="1"/>
          </p:cNvSpPr>
          <p:nvPr>
            <p:ph type="dt" sz="half" idx="10"/>
          </p:nvPr>
        </p:nvSpPr>
        <p:spPr/>
        <p:txBody>
          <a:bodyPr/>
          <a:lstStyle/>
          <a:p>
            <a:fld id="{84C2794E-E162-8A4A-AC27-6E09F58A7997}" type="datetimeFigureOut">
              <a:rPr lang="en-US" smtClean="0"/>
              <a:t>5/23/2022</a:t>
            </a:fld>
            <a:endParaRPr lang="en-US"/>
          </a:p>
        </p:txBody>
      </p:sp>
      <p:sp>
        <p:nvSpPr>
          <p:cNvPr id="5" name="Footer Placeholder 4">
            <a:extLst>
              <a:ext uri="{FF2B5EF4-FFF2-40B4-BE49-F238E27FC236}">
                <a16:creationId xmlns:a16="http://schemas.microsoft.com/office/drawing/2014/main" id="{07838F26-D98C-0748-96BC-219095322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EB1092-CBA8-7541-8F41-B9C1941F0A9B}"/>
              </a:ext>
            </a:extLst>
          </p:cNvPr>
          <p:cNvSpPr>
            <a:spLocks noGrp="1"/>
          </p:cNvSpPr>
          <p:nvPr>
            <p:ph type="sldNum" sz="quarter" idx="12"/>
          </p:nvPr>
        </p:nvSpPr>
        <p:spPr/>
        <p:txBody>
          <a:bodyPr/>
          <a:lstStyle/>
          <a:p>
            <a:fld id="{6EB2CB88-9637-3545-BB3E-1EAC172DB130}" type="slidenum">
              <a:rPr lang="en-US" smtClean="0"/>
              <a:t>‹#›</a:t>
            </a:fld>
            <a:endParaRPr lang="en-US"/>
          </a:p>
        </p:txBody>
      </p:sp>
    </p:spTree>
    <p:extLst>
      <p:ext uri="{BB962C8B-B14F-4D97-AF65-F5344CB8AC3E}">
        <p14:creationId xmlns:p14="http://schemas.microsoft.com/office/powerpoint/2010/main" val="4138821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3265-8937-BB46-B361-7BDA35CCB6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0107D7-CF30-E846-B554-0B0549C456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54C2B7-5C92-334D-B0EB-6301CEFA48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6BA674-C1FF-B74A-A753-57D51EAAF7A0}"/>
              </a:ext>
            </a:extLst>
          </p:cNvPr>
          <p:cNvSpPr>
            <a:spLocks noGrp="1"/>
          </p:cNvSpPr>
          <p:nvPr>
            <p:ph type="dt" sz="half" idx="10"/>
          </p:nvPr>
        </p:nvSpPr>
        <p:spPr/>
        <p:txBody>
          <a:bodyPr/>
          <a:lstStyle/>
          <a:p>
            <a:fld id="{84C2794E-E162-8A4A-AC27-6E09F58A7997}" type="datetimeFigureOut">
              <a:rPr lang="en-US" smtClean="0"/>
              <a:t>5/23/2022</a:t>
            </a:fld>
            <a:endParaRPr lang="en-US"/>
          </a:p>
        </p:txBody>
      </p:sp>
      <p:sp>
        <p:nvSpPr>
          <p:cNvPr id="6" name="Footer Placeholder 5">
            <a:extLst>
              <a:ext uri="{FF2B5EF4-FFF2-40B4-BE49-F238E27FC236}">
                <a16:creationId xmlns:a16="http://schemas.microsoft.com/office/drawing/2014/main" id="{D3BAB277-F434-6448-9A47-F52B90A736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1A7D57-64C1-8345-A2D9-69AFAACF494C}"/>
              </a:ext>
            </a:extLst>
          </p:cNvPr>
          <p:cNvSpPr>
            <a:spLocks noGrp="1"/>
          </p:cNvSpPr>
          <p:nvPr>
            <p:ph type="sldNum" sz="quarter" idx="12"/>
          </p:nvPr>
        </p:nvSpPr>
        <p:spPr/>
        <p:txBody>
          <a:bodyPr/>
          <a:lstStyle/>
          <a:p>
            <a:fld id="{6EB2CB88-9637-3545-BB3E-1EAC172DB130}" type="slidenum">
              <a:rPr lang="en-US" smtClean="0"/>
              <a:t>‹#›</a:t>
            </a:fld>
            <a:endParaRPr lang="en-US"/>
          </a:p>
        </p:txBody>
      </p:sp>
    </p:spTree>
    <p:extLst>
      <p:ext uri="{BB962C8B-B14F-4D97-AF65-F5344CB8AC3E}">
        <p14:creationId xmlns:p14="http://schemas.microsoft.com/office/powerpoint/2010/main" val="2488710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09C0E-92DC-ED46-854E-17809AB940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585DFB-7FE4-E34F-95C8-DF2DCDE0C7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AC1300-1683-244C-9F89-39A610ACDA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029F2E-201A-8D44-9B53-89FC77A0E3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D1AD65-04C1-BA42-8A6B-B4E9677652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5C7122-E78B-C24A-B5EC-3EBF95D8E8DA}"/>
              </a:ext>
            </a:extLst>
          </p:cNvPr>
          <p:cNvSpPr>
            <a:spLocks noGrp="1"/>
          </p:cNvSpPr>
          <p:nvPr>
            <p:ph type="dt" sz="half" idx="10"/>
          </p:nvPr>
        </p:nvSpPr>
        <p:spPr/>
        <p:txBody>
          <a:bodyPr/>
          <a:lstStyle/>
          <a:p>
            <a:fld id="{84C2794E-E162-8A4A-AC27-6E09F58A7997}" type="datetimeFigureOut">
              <a:rPr lang="en-US" smtClean="0"/>
              <a:t>5/23/2022</a:t>
            </a:fld>
            <a:endParaRPr lang="en-US"/>
          </a:p>
        </p:txBody>
      </p:sp>
      <p:sp>
        <p:nvSpPr>
          <p:cNvPr id="8" name="Footer Placeholder 7">
            <a:extLst>
              <a:ext uri="{FF2B5EF4-FFF2-40B4-BE49-F238E27FC236}">
                <a16:creationId xmlns:a16="http://schemas.microsoft.com/office/drawing/2014/main" id="{A8FF9167-9FF8-1140-ADB8-A5AE97E6BF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3E4D02-D102-C84A-BE4E-1D28F99BEFD7}"/>
              </a:ext>
            </a:extLst>
          </p:cNvPr>
          <p:cNvSpPr>
            <a:spLocks noGrp="1"/>
          </p:cNvSpPr>
          <p:nvPr>
            <p:ph type="sldNum" sz="quarter" idx="12"/>
          </p:nvPr>
        </p:nvSpPr>
        <p:spPr/>
        <p:txBody>
          <a:bodyPr/>
          <a:lstStyle/>
          <a:p>
            <a:fld id="{6EB2CB88-9637-3545-BB3E-1EAC172DB130}" type="slidenum">
              <a:rPr lang="en-US" smtClean="0"/>
              <a:t>‹#›</a:t>
            </a:fld>
            <a:endParaRPr lang="en-US"/>
          </a:p>
        </p:txBody>
      </p:sp>
    </p:spTree>
    <p:extLst>
      <p:ext uri="{BB962C8B-B14F-4D97-AF65-F5344CB8AC3E}">
        <p14:creationId xmlns:p14="http://schemas.microsoft.com/office/powerpoint/2010/main" val="4008164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F4EFB-A343-9B46-8CEC-0498AE35EF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53BC05-9C6D-1E40-948C-85609B2896DF}"/>
              </a:ext>
            </a:extLst>
          </p:cNvPr>
          <p:cNvSpPr>
            <a:spLocks noGrp="1"/>
          </p:cNvSpPr>
          <p:nvPr>
            <p:ph type="dt" sz="half" idx="10"/>
          </p:nvPr>
        </p:nvSpPr>
        <p:spPr/>
        <p:txBody>
          <a:bodyPr/>
          <a:lstStyle/>
          <a:p>
            <a:fld id="{84C2794E-E162-8A4A-AC27-6E09F58A7997}" type="datetimeFigureOut">
              <a:rPr lang="en-US" smtClean="0"/>
              <a:t>5/23/2022</a:t>
            </a:fld>
            <a:endParaRPr lang="en-US"/>
          </a:p>
        </p:txBody>
      </p:sp>
      <p:sp>
        <p:nvSpPr>
          <p:cNvPr id="4" name="Footer Placeholder 3">
            <a:extLst>
              <a:ext uri="{FF2B5EF4-FFF2-40B4-BE49-F238E27FC236}">
                <a16:creationId xmlns:a16="http://schemas.microsoft.com/office/drawing/2014/main" id="{31C3160F-7791-084B-A60F-53037E9E0B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3FB244-BA2A-8642-8C5C-0ABDF047CE20}"/>
              </a:ext>
            </a:extLst>
          </p:cNvPr>
          <p:cNvSpPr>
            <a:spLocks noGrp="1"/>
          </p:cNvSpPr>
          <p:nvPr>
            <p:ph type="sldNum" sz="quarter" idx="12"/>
          </p:nvPr>
        </p:nvSpPr>
        <p:spPr/>
        <p:txBody>
          <a:bodyPr/>
          <a:lstStyle/>
          <a:p>
            <a:fld id="{6EB2CB88-9637-3545-BB3E-1EAC172DB130}" type="slidenum">
              <a:rPr lang="en-US" smtClean="0"/>
              <a:t>‹#›</a:t>
            </a:fld>
            <a:endParaRPr lang="en-US"/>
          </a:p>
        </p:txBody>
      </p:sp>
    </p:spTree>
    <p:extLst>
      <p:ext uri="{BB962C8B-B14F-4D97-AF65-F5344CB8AC3E}">
        <p14:creationId xmlns:p14="http://schemas.microsoft.com/office/powerpoint/2010/main" val="2454983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B64434-5AAC-4D4E-880F-BC8A18B4A2D5}"/>
              </a:ext>
            </a:extLst>
          </p:cNvPr>
          <p:cNvSpPr>
            <a:spLocks noGrp="1"/>
          </p:cNvSpPr>
          <p:nvPr>
            <p:ph type="dt" sz="half" idx="10"/>
          </p:nvPr>
        </p:nvSpPr>
        <p:spPr/>
        <p:txBody>
          <a:bodyPr/>
          <a:lstStyle/>
          <a:p>
            <a:fld id="{84C2794E-E162-8A4A-AC27-6E09F58A7997}" type="datetimeFigureOut">
              <a:rPr lang="en-US" smtClean="0"/>
              <a:t>5/23/2022</a:t>
            </a:fld>
            <a:endParaRPr lang="en-US"/>
          </a:p>
        </p:txBody>
      </p:sp>
      <p:sp>
        <p:nvSpPr>
          <p:cNvPr id="3" name="Footer Placeholder 2">
            <a:extLst>
              <a:ext uri="{FF2B5EF4-FFF2-40B4-BE49-F238E27FC236}">
                <a16:creationId xmlns:a16="http://schemas.microsoft.com/office/drawing/2014/main" id="{5AD552DC-9F34-634A-9B46-BF8AD3D220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493B0F-5C6B-194A-BABE-69076A30D585}"/>
              </a:ext>
            </a:extLst>
          </p:cNvPr>
          <p:cNvSpPr>
            <a:spLocks noGrp="1"/>
          </p:cNvSpPr>
          <p:nvPr>
            <p:ph type="sldNum" sz="quarter" idx="12"/>
          </p:nvPr>
        </p:nvSpPr>
        <p:spPr/>
        <p:txBody>
          <a:bodyPr/>
          <a:lstStyle/>
          <a:p>
            <a:fld id="{6EB2CB88-9637-3545-BB3E-1EAC172DB130}" type="slidenum">
              <a:rPr lang="en-US" smtClean="0"/>
              <a:t>‹#›</a:t>
            </a:fld>
            <a:endParaRPr lang="en-US"/>
          </a:p>
        </p:txBody>
      </p:sp>
    </p:spTree>
    <p:extLst>
      <p:ext uri="{BB962C8B-B14F-4D97-AF65-F5344CB8AC3E}">
        <p14:creationId xmlns:p14="http://schemas.microsoft.com/office/powerpoint/2010/main" val="175811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ABE8D-D6CD-2F44-B5B3-C1E4A070F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3838E1-61CF-024A-89E8-F05775E35A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1BF1FB-7118-A846-BF87-650DC8C5E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F99E54-970F-1142-9FB3-C350188B291D}"/>
              </a:ext>
            </a:extLst>
          </p:cNvPr>
          <p:cNvSpPr>
            <a:spLocks noGrp="1"/>
          </p:cNvSpPr>
          <p:nvPr>
            <p:ph type="dt" sz="half" idx="10"/>
          </p:nvPr>
        </p:nvSpPr>
        <p:spPr/>
        <p:txBody>
          <a:bodyPr/>
          <a:lstStyle/>
          <a:p>
            <a:fld id="{84C2794E-E162-8A4A-AC27-6E09F58A7997}" type="datetimeFigureOut">
              <a:rPr lang="en-US" smtClean="0"/>
              <a:t>5/23/2022</a:t>
            </a:fld>
            <a:endParaRPr lang="en-US"/>
          </a:p>
        </p:txBody>
      </p:sp>
      <p:sp>
        <p:nvSpPr>
          <p:cNvPr id="6" name="Footer Placeholder 5">
            <a:extLst>
              <a:ext uri="{FF2B5EF4-FFF2-40B4-BE49-F238E27FC236}">
                <a16:creationId xmlns:a16="http://schemas.microsoft.com/office/drawing/2014/main" id="{66D22488-2689-C34F-B191-22BAE271B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4BFB6-C65C-E742-AC60-A562CAE6ECE0}"/>
              </a:ext>
            </a:extLst>
          </p:cNvPr>
          <p:cNvSpPr>
            <a:spLocks noGrp="1"/>
          </p:cNvSpPr>
          <p:nvPr>
            <p:ph type="sldNum" sz="quarter" idx="12"/>
          </p:nvPr>
        </p:nvSpPr>
        <p:spPr/>
        <p:txBody>
          <a:bodyPr/>
          <a:lstStyle/>
          <a:p>
            <a:fld id="{6EB2CB88-9637-3545-BB3E-1EAC172DB130}" type="slidenum">
              <a:rPr lang="en-US" smtClean="0"/>
              <a:t>‹#›</a:t>
            </a:fld>
            <a:endParaRPr lang="en-US"/>
          </a:p>
        </p:txBody>
      </p:sp>
    </p:spTree>
    <p:extLst>
      <p:ext uri="{BB962C8B-B14F-4D97-AF65-F5344CB8AC3E}">
        <p14:creationId xmlns:p14="http://schemas.microsoft.com/office/powerpoint/2010/main" val="3976688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F1689-56D8-8745-9AF1-C8696FBC36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47A9AA-C917-F944-B8CF-E39290F805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8C7DD2-DF20-4E4B-A1E3-5D53CD3A16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0E83D2-9AF6-D543-A908-1514D16B614B}"/>
              </a:ext>
            </a:extLst>
          </p:cNvPr>
          <p:cNvSpPr>
            <a:spLocks noGrp="1"/>
          </p:cNvSpPr>
          <p:nvPr>
            <p:ph type="dt" sz="half" idx="10"/>
          </p:nvPr>
        </p:nvSpPr>
        <p:spPr/>
        <p:txBody>
          <a:bodyPr/>
          <a:lstStyle/>
          <a:p>
            <a:fld id="{84C2794E-E162-8A4A-AC27-6E09F58A7997}" type="datetimeFigureOut">
              <a:rPr lang="en-US" smtClean="0"/>
              <a:t>5/23/2022</a:t>
            </a:fld>
            <a:endParaRPr lang="en-US"/>
          </a:p>
        </p:txBody>
      </p:sp>
      <p:sp>
        <p:nvSpPr>
          <p:cNvPr id="6" name="Footer Placeholder 5">
            <a:extLst>
              <a:ext uri="{FF2B5EF4-FFF2-40B4-BE49-F238E27FC236}">
                <a16:creationId xmlns:a16="http://schemas.microsoft.com/office/drawing/2014/main" id="{DB3402A5-1B74-374B-9887-38F41B95E3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BD2AA5-60AA-AF4B-AE6D-61F8FF0099A8}"/>
              </a:ext>
            </a:extLst>
          </p:cNvPr>
          <p:cNvSpPr>
            <a:spLocks noGrp="1"/>
          </p:cNvSpPr>
          <p:nvPr>
            <p:ph type="sldNum" sz="quarter" idx="12"/>
          </p:nvPr>
        </p:nvSpPr>
        <p:spPr/>
        <p:txBody>
          <a:bodyPr/>
          <a:lstStyle/>
          <a:p>
            <a:fld id="{6EB2CB88-9637-3545-BB3E-1EAC172DB130}" type="slidenum">
              <a:rPr lang="en-US" smtClean="0"/>
              <a:t>‹#›</a:t>
            </a:fld>
            <a:endParaRPr lang="en-US"/>
          </a:p>
        </p:txBody>
      </p:sp>
    </p:spTree>
    <p:extLst>
      <p:ext uri="{BB962C8B-B14F-4D97-AF65-F5344CB8AC3E}">
        <p14:creationId xmlns:p14="http://schemas.microsoft.com/office/powerpoint/2010/main" val="927369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4C67B4-D147-394D-8F98-0442C3C02E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400D99-CD83-984E-8B89-BB43A6457D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58D3DF-6951-1945-A76D-7FDB0BAF54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C2794E-E162-8A4A-AC27-6E09F58A7997}" type="datetimeFigureOut">
              <a:rPr lang="en-US" smtClean="0"/>
              <a:t>5/23/2022</a:t>
            </a:fld>
            <a:endParaRPr lang="en-US"/>
          </a:p>
        </p:txBody>
      </p:sp>
      <p:sp>
        <p:nvSpPr>
          <p:cNvPr id="5" name="Footer Placeholder 4">
            <a:extLst>
              <a:ext uri="{FF2B5EF4-FFF2-40B4-BE49-F238E27FC236}">
                <a16:creationId xmlns:a16="http://schemas.microsoft.com/office/drawing/2014/main" id="{43134118-F578-A74B-B6F1-A0535CBF92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B623EF-31A0-0D46-BB26-BF7E862310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B2CB88-9637-3545-BB3E-1EAC172DB130}" type="slidenum">
              <a:rPr lang="en-US" smtClean="0"/>
              <a:t>‹#›</a:t>
            </a:fld>
            <a:endParaRPr lang="en-US"/>
          </a:p>
        </p:txBody>
      </p:sp>
    </p:spTree>
    <p:extLst>
      <p:ext uri="{BB962C8B-B14F-4D97-AF65-F5344CB8AC3E}">
        <p14:creationId xmlns:p14="http://schemas.microsoft.com/office/powerpoint/2010/main" val="1888342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2.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procurementproposals@porthouston.com"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procurement@porthouston.com"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DC985EAF-17B0-104F-BCAA-A6C64F0CD2B6}"/>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060CD69-DE60-794F-AE96-0DDC5C4DB5D1}"/>
              </a:ext>
            </a:extLst>
          </p:cNvPr>
          <p:cNvSpPr txBox="1"/>
          <p:nvPr/>
        </p:nvSpPr>
        <p:spPr>
          <a:xfrm>
            <a:off x="1216594" y="486642"/>
            <a:ext cx="10336696" cy="4031873"/>
          </a:xfrm>
          <a:prstGeom prst="rect">
            <a:avLst/>
          </a:prstGeom>
          <a:noFill/>
        </p:spPr>
        <p:txBody>
          <a:bodyPr wrap="square" lIns="91440" tIns="45720" rIns="91440" bIns="45720" rtlCol="0" anchor="t">
            <a:spAutoFit/>
          </a:bodyPr>
          <a:lstStyle/>
          <a:p>
            <a:r>
              <a:rPr lang="en-US" sz="4000" u="sng" spc="300">
                <a:solidFill>
                  <a:srgbClr val="C1862E"/>
                </a:solidFill>
                <a:latin typeface="HelveticaNeueLT Std Thin"/>
              </a:rPr>
              <a:t>Pre-Proposal Conference</a:t>
            </a:r>
            <a:r>
              <a:rPr lang="en-US" sz="4000" spc="300">
                <a:solidFill>
                  <a:srgbClr val="C1862E"/>
                </a:solidFill>
                <a:latin typeface="HelveticaNeueLT Std Thin"/>
              </a:rPr>
              <a:t>: </a:t>
            </a:r>
            <a:endParaRPr lang="en-US"/>
          </a:p>
          <a:p>
            <a:endParaRPr lang="en-US" sz="4000" spc="300">
              <a:solidFill>
                <a:srgbClr val="C1862E"/>
              </a:solidFill>
              <a:latin typeface="HelveticaNeueLT Std Thin"/>
            </a:endParaRPr>
          </a:p>
          <a:p>
            <a:r>
              <a:rPr lang="en-US" sz="4000" spc="300">
                <a:solidFill>
                  <a:srgbClr val="C1862E"/>
                </a:solidFill>
                <a:latin typeface="HelveticaNeueLT Std Thin"/>
              </a:rPr>
              <a:t>RFP-2243 Terminal 3 Site Selection Study</a:t>
            </a:r>
            <a:endParaRPr lang="en-US">
              <a:cs typeface="Calibri"/>
            </a:endParaRPr>
          </a:p>
          <a:p>
            <a:endParaRPr lang="en-US" sz="4000" spc="300">
              <a:solidFill>
                <a:srgbClr val="C1862E"/>
              </a:solidFill>
              <a:latin typeface="HelveticaNeueLT Std Thin"/>
            </a:endParaRPr>
          </a:p>
          <a:p>
            <a:r>
              <a:rPr lang="en-US" spc="300">
                <a:solidFill>
                  <a:srgbClr val="C1862E"/>
                </a:solidFill>
                <a:latin typeface="HelveticaNeueLT Std Thin"/>
              </a:rPr>
              <a:t>May 23, 2022</a:t>
            </a:r>
          </a:p>
          <a:p>
            <a:r>
              <a:rPr lang="en-US" spc="300">
                <a:solidFill>
                  <a:srgbClr val="C1862E"/>
                </a:solidFill>
                <a:latin typeface="HelveticaNeueLT Std Thin"/>
              </a:rPr>
              <a:t>11 a.m.</a:t>
            </a:r>
          </a:p>
          <a:p>
            <a:r>
              <a:rPr lang="en-US" sz="2000" b="1" spc="300">
                <a:solidFill>
                  <a:schemeClr val="bg1"/>
                </a:solidFill>
                <a:latin typeface="HelveticaNeueLT Std Blk"/>
              </a:rPr>
              <a:t>PORT HOUSTON</a:t>
            </a:r>
          </a:p>
        </p:txBody>
      </p:sp>
    </p:spTree>
    <p:extLst>
      <p:ext uri="{BB962C8B-B14F-4D97-AF65-F5344CB8AC3E}">
        <p14:creationId xmlns:p14="http://schemas.microsoft.com/office/powerpoint/2010/main" val="76648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6A5ED329-9485-0544-A8AB-D2BDA5B1750D}"/>
              </a:ext>
            </a:extLst>
          </p:cNvPr>
          <p:cNvPicPr>
            <a:picLocks noChangeAspect="1"/>
          </p:cNvPicPr>
          <p:nvPr/>
        </p:nvPicPr>
        <p:blipFill>
          <a:blip r:embed="rId3"/>
          <a:stretch>
            <a:fillRect/>
          </a:stretch>
        </p:blipFill>
        <p:spPr>
          <a:xfrm>
            <a:off x="0" y="6752"/>
            <a:ext cx="12192000" cy="6858000"/>
          </a:xfrm>
          <a:prstGeom prst="rect">
            <a:avLst/>
          </a:prstGeom>
        </p:spPr>
      </p:pic>
      <p:sp>
        <p:nvSpPr>
          <p:cNvPr id="8" name="TextBox 7">
            <a:extLst>
              <a:ext uri="{FF2B5EF4-FFF2-40B4-BE49-F238E27FC236}">
                <a16:creationId xmlns:a16="http://schemas.microsoft.com/office/drawing/2014/main" id="{B87B078C-04D2-8540-A0EB-839E0B4BDAEF}"/>
              </a:ext>
            </a:extLst>
          </p:cNvPr>
          <p:cNvSpPr txBox="1"/>
          <p:nvPr/>
        </p:nvSpPr>
        <p:spPr>
          <a:xfrm>
            <a:off x="1093304" y="231604"/>
            <a:ext cx="10336696" cy="707886"/>
          </a:xfrm>
          <a:prstGeom prst="rect">
            <a:avLst/>
          </a:prstGeom>
          <a:noFill/>
        </p:spPr>
        <p:txBody>
          <a:bodyPr wrap="square" rtlCol="0">
            <a:spAutoFit/>
          </a:bodyPr>
          <a:lstStyle/>
          <a:p>
            <a:r>
              <a:rPr lang="en-US" sz="4000" spc="200">
                <a:solidFill>
                  <a:srgbClr val="011E44"/>
                </a:solidFill>
                <a:latin typeface="HelveticaNeueLT Std Thin" panose="020B0403020202020204" pitchFamily="34" charset="0"/>
              </a:rPr>
              <a:t>CERTIFYING PARTNERS</a:t>
            </a:r>
          </a:p>
        </p:txBody>
      </p:sp>
      <p:cxnSp>
        <p:nvCxnSpPr>
          <p:cNvPr id="15" name="Straight Connector 14">
            <a:extLst>
              <a:ext uri="{FF2B5EF4-FFF2-40B4-BE49-F238E27FC236}">
                <a16:creationId xmlns:a16="http://schemas.microsoft.com/office/drawing/2014/main" id="{B3110F5A-7346-474F-9390-64F829F1B047}"/>
              </a:ext>
            </a:extLst>
          </p:cNvPr>
          <p:cNvCxnSpPr>
            <a:cxnSpLocks/>
          </p:cNvCxnSpPr>
          <p:nvPr/>
        </p:nvCxnSpPr>
        <p:spPr>
          <a:xfrm>
            <a:off x="8207009" y="848778"/>
            <a:ext cx="0" cy="5522131"/>
          </a:xfrm>
          <a:prstGeom prst="line">
            <a:avLst/>
          </a:prstGeom>
          <a:ln>
            <a:solidFill>
              <a:srgbClr val="E0E0DE"/>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5E4DC6C-E251-4D2B-B34B-AB65F8895B50}"/>
              </a:ext>
            </a:extLst>
          </p:cNvPr>
          <p:cNvSpPr txBox="1"/>
          <p:nvPr/>
        </p:nvSpPr>
        <p:spPr>
          <a:xfrm>
            <a:off x="1008192" y="960967"/>
            <a:ext cx="4556029" cy="738664"/>
          </a:xfrm>
          <a:prstGeom prst="rect">
            <a:avLst/>
          </a:prstGeom>
          <a:noFill/>
        </p:spPr>
        <p:txBody>
          <a:bodyPr wrap="square" rtlCol="0">
            <a:spAutoFit/>
          </a:bodyPr>
          <a:lstStyle/>
          <a:p>
            <a:r>
              <a:rPr lang="en-US" sz="1400" b="1">
                <a:solidFill>
                  <a:srgbClr val="011E44"/>
                </a:solidFill>
                <a:latin typeface="Helvetica" panose="020B0604020202020204" pitchFamily="34" charset="0"/>
                <a:cs typeface="Helvetica" panose="020B0604020202020204" pitchFamily="34" charset="0"/>
              </a:rPr>
              <a:t>Small and M/WBEs must meet certain criteria and be certified with one of the following partner agencies:</a:t>
            </a:r>
          </a:p>
        </p:txBody>
      </p:sp>
      <p:sp>
        <p:nvSpPr>
          <p:cNvPr id="19" name="TextBox 18">
            <a:extLst>
              <a:ext uri="{FF2B5EF4-FFF2-40B4-BE49-F238E27FC236}">
                <a16:creationId xmlns:a16="http://schemas.microsoft.com/office/drawing/2014/main" id="{17F7525E-D1F6-47B1-ADAE-18E58DCF59C0}"/>
              </a:ext>
            </a:extLst>
          </p:cNvPr>
          <p:cNvSpPr txBox="1"/>
          <p:nvPr/>
        </p:nvSpPr>
        <p:spPr>
          <a:xfrm>
            <a:off x="1168625" y="1916349"/>
            <a:ext cx="4649500" cy="4185954"/>
          </a:xfrm>
          <a:prstGeom prst="rect">
            <a:avLst/>
          </a:prstGeom>
          <a:noFill/>
        </p:spPr>
        <p:txBody>
          <a:bodyPr wrap="square">
            <a:spAutoFit/>
          </a:bodyPr>
          <a:lstStyle/>
          <a:p>
            <a:pPr marL="342900" marR="0" lvl="0" indent="-342900">
              <a:lnSpc>
                <a:spcPct val="107000"/>
              </a:lnSpc>
              <a:spcBef>
                <a:spcPts val="600"/>
              </a:spcBef>
              <a:spcAft>
                <a:spcPts val="600"/>
              </a:spcAft>
              <a:buFont typeface="Symbol" panose="05050102010706020507" pitchFamily="18" charset="2"/>
              <a:buChar char=""/>
            </a:pPr>
            <a:r>
              <a:rPr lang="en-US" sz="1200">
                <a:effectLst/>
                <a:latin typeface="Helvetica" panose="020B0604020202020204" pitchFamily="34" charset="0"/>
                <a:ea typeface="Times New Roman" panose="02020603050405020304" pitchFamily="18" charset="0"/>
                <a:cs typeface="Helvetica" panose="020B0604020202020204" pitchFamily="34" charset="0"/>
              </a:rPr>
              <a:t>City of Houston *</a:t>
            </a:r>
          </a:p>
          <a:p>
            <a:pPr marL="342900" marR="0" lvl="0" indent="-342900">
              <a:lnSpc>
                <a:spcPct val="107000"/>
              </a:lnSpc>
              <a:spcBef>
                <a:spcPts val="600"/>
              </a:spcBef>
              <a:spcAft>
                <a:spcPts val="600"/>
              </a:spcAft>
              <a:buFont typeface="Symbol" panose="05050102010706020507" pitchFamily="18" charset="2"/>
              <a:buChar char=""/>
            </a:pPr>
            <a:r>
              <a:rPr lang="en-US" sz="1200">
                <a:effectLst/>
                <a:latin typeface="Helvetica" panose="020B0604020202020204" pitchFamily="34" charset="0"/>
                <a:ea typeface="Times New Roman" panose="02020603050405020304" pitchFamily="18" charset="0"/>
                <a:cs typeface="Helvetica" panose="020B0604020202020204" pitchFamily="34" charset="0"/>
              </a:rPr>
              <a:t>Houston Minority Supplier Development Council</a:t>
            </a:r>
          </a:p>
          <a:p>
            <a:pPr marL="342900" marR="0" lvl="0" indent="-342900">
              <a:lnSpc>
                <a:spcPct val="107000"/>
              </a:lnSpc>
              <a:spcBef>
                <a:spcPts val="600"/>
              </a:spcBef>
              <a:spcAft>
                <a:spcPts val="600"/>
              </a:spcAft>
              <a:buFont typeface="Symbol" panose="05050102010706020507" pitchFamily="18" charset="2"/>
              <a:buChar char=""/>
            </a:pPr>
            <a:r>
              <a:rPr lang="en-US" sz="1200">
                <a:effectLst/>
                <a:latin typeface="Helvetica" panose="020B0604020202020204" pitchFamily="34" charset="0"/>
                <a:ea typeface="Times New Roman" panose="02020603050405020304" pitchFamily="18" charset="0"/>
                <a:cs typeface="Helvetica" panose="020B0604020202020204" pitchFamily="34" charset="0"/>
              </a:rPr>
              <a:t>METRO *</a:t>
            </a:r>
          </a:p>
          <a:p>
            <a:pPr marL="342900" marR="0" lvl="0" indent="-342900">
              <a:lnSpc>
                <a:spcPct val="107000"/>
              </a:lnSpc>
              <a:spcBef>
                <a:spcPts val="600"/>
              </a:spcBef>
              <a:spcAft>
                <a:spcPts val="600"/>
              </a:spcAft>
              <a:buFont typeface="Symbol" panose="05050102010706020507" pitchFamily="18" charset="2"/>
              <a:buChar char=""/>
            </a:pPr>
            <a:r>
              <a:rPr lang="en-US" sz="1200">
                <a:effectLst/>
                <a:latin typeface="Helvetica" panose="020B0604020202020204" pitchFamily="34" charset="0"/>
                <a:ea typeface="Times New Roman" panose="02020603050405020304" pitchFamily="18" charset="0"/>
                <a:cs typeface="Helvetica" panose="020B0604020202020204" pitchFamily="34" charset="0"/>
              </a:rPr>
              <a:t>National Minority Supplier Development Council &amp; Affiliates</a:t>
            </a:r>
          </a:p>
          <a:p>
            <a:pPr marL="342900" marR="0" lvl="0" indent="-342900">
              <a:lnSpc>
                <a:spcPct val="107000"/>
              </a:lnSpc>
              <a:spcBef>
                <a:spcPts val="600"/>
              </a:spcBef>
              <a:spcAft>
                <a:spcPts val="600"/>
              </a:spcAft>
              <a:buFont typeface="Symbol" panose="05050102010706020507" pitchFamily="18" charset="2"/>
              <a:buChar char=""/>
            </a:pPr>
            <a:r>
              <a:rPr lang="en-US" sz="1200">
                <a:effectLst/>
                <a:latin typeface="Helvetica" panose="020B0604020202020204" pitchFamily="34" charset="0"/>
                <a:ea typeface="Times New Roman" panose="02020603050405020304" pitchFamily="18" charset="0"/>
                <a:cs typeface="Helvetica" panose="020B0604020202020204" pitchFamily="34" charset="0"/>
              </a:rPr>
              <a:t>Small Business Administration 8(a) *</a:t>
            </a:r>
          </a:p>
          <a:p>
            <a:pPr marL="342900" marR="0" lvl="0" indent="-342900">
              <a:lnSpc>
                <a:spcPct val="107000"/>
              </a:lnSpc>
              <a:spcBef>
                <a:spcPts val="600"/>
              </a:spcBef>
              <a:spcAft>
                <a:spcPts val="600"/>
              </a:spcAft>
              <a:buFont typeface="Symbol" panose="05050102010706020507" pitchFamily="18" charset="2"/>
              <a:buChar char=""/>
            </a:pPr>
            <a:r>
              <a:rPr lang="en-US" sz="1200">
                <a:effectLst/>
                <a:latin typeface="Helvetica" panose="020B0604020202020204" pitchFamily="34" charset="0"/>
                <a:ea typeface="Times New Roman" panose="02020603050405020304" pitchFamily="18" charset="0"/>
                <a:cs typeface="Helvetica" panose="020B0604020202020204" pitchFamily="34" charset="0"/>
              </a:rPr>
              <a:t>South Central Texas Regional Certification Agency – SCTRCA *</a:t>
            </a:r>
          </a:p>
          <a:p>
            <a:pPr marL="342900" marR="0" lvl="0" indent="-342900">
              <a:lnSpc>
                <a:spcPct val="107000"/>
              </a:lnSpc>
              <a:spcBef>
                <a:spcPts val="600"/>
              </a:spcBef>
              <a:spcAft>
                <a:spcPts val="600"/>
              </a:spcAft>
              <a:buFont typeface="Symbol" panose="05050102010706020507" pitchFamily="18" charset="2"/>
              <a:buChar char=""/>
            </a:pPr>
            <a:r>
              <a:rPr lang="en-US" sz="1200">
                <a:effectLst/>
                <a:latin typeface="Helvetica" panose="020B0604020202020204" pitchFamily="34" charset="0"/>
                <a:ea typeface="Times New Roman" panose="02020603050405020304" pitchFamily="18" charset="0"/>
                <a:cs typeface="Helvetica" panose="020B0604020202020204" pitchFamily="34" charset="0"/>
              </a:rPr>
              <a:t>Texas Comptroller of Public Accounts – HUB Certification</a:t>
            </a:r>
          </a:p>
          <a:p>
            <a:pPr marL="342900" marR="0" lvl="0" indent="-342900">
              <a:lnSpc>
                <a:spcPct val="107000"/>
              </a:lnSpc>
              <a:spcBef>
                <a:spcPts val="600"/>
              </a:spcBef>
              <a:spcAft>
                <a:spcPts val="600"/>
              </a:spcAft>
              <a:buFont typeface="Symbol" panose="05050102010706020507" pitchFamily="18" charset="2"/>
              <a:buChar char=""/>
            </a:pPr>
            <a:r>
              <a:rPr lang="en-US" sz="1200">
                <a:effectLst/>
                <a:latin typeface="Helvetica" panose="020B0604020202020204" pitchFamily="34" charset="0"/>
                <a:ea typeface="Times New Roman" panose="02020603050405020304" pitchFamily="18" charset="0"/>
                <a:cs typeface="Helvetica" panose="020B0604020202020204" pitchFamily="34" charset="0"/>
              </a:rPr>
              <a:t>Texas Department of Transportation – TxDOT *</a:t>
            </a:r>
          </a:p>
          <a:p>
            <a:pPr marL="342900" marR="0" lvl="0" indent="-342900">
              <a:lnSpc>
                <a:spcPct val="107000"/>
              </a:lnSpc>
              <a:spcBef>
                <a:spcPts val="600"/>
              </a:spcBef>
              <a:spcAft>
                <a:spcPts val="600"/>
              </a:spcAft>
              <a:buFont typeface="Symbol" panose="05050102010706020507" pitchFamily="18" charset="2"/>
              <a:buChar char=""/>
            </a:pPr>
            <a:r>
              <a:rPr lang="en-US" sz="1200">
                <a:effectLst/>
                <a:latin typeface="Helvetica" panose="020B0604020202020204" pitchFamily="34" charset="0"/>
                <a:ea typeface="Times New Roman" panose="02020603050405020304" pitchFamily="18" charset="0"/>
                <a:cs typeface="Helvetica" panose="020B0604020202020204" pitchFamily="34" charset="0"/>
              </a:rPr>
              <a:t>Women’s Business Enterprise Alliance</a:t>
            </a:r>
          </a:p>
          <a:p>
            <a:pPr marL="342900" marR="0" lvl="0" indent="-342900">
              <a:lnSpc>
                <a:spcPct val="107000"/>
              </a:lnSpc>
              <a:spcBef>
                <a:spcPts val="600"/>
              </a:spcBef>
              <a:spcAft>
                <a:spcPts val="600"/>
              </a:spcAft>
              <a:buFont typeface="Symbol" panose="05050102010706020507" pitchFamily="18" charset="2"/>
              <a:buChar char=""/>
            </a:pPr>
            <a:r>
              <a:rPr lang="en-US" sz="1200">
                <a:effectLst/>
                <a:latin typeface="Helvetica" panose="020B0604020202020204" pitchFamily="34" charset="0"/>
                <a:ea typeface="Times New Roman" panose="02020603050405020304" pitchFamily="18" charset="0"/>
                <a:cs typeface="Helvetica" panose="020B0604020202020204" pitchFamily="34" charset="0"/>
              </a:rPr>
              <a:t>Women’s Business Enterprise National Council &amp; Affiliates – WBENC</a:t>
            </a:r>
          </a:p>
          <a:p>
            <a:pPr marR="0" lvl="0">
              <a:lnSpc>
                <a:spcPct val="107000"/>
              </a:lnSpc>
              <a:spcBef>
                <a:spcPts val="600"/>
              </a:spcBef>
              <a:spcAft>
                <a:spcPts val="600"/>
              </a:spcAft>
            </a:pPr>
            <a:r>
              <a:rPr lang="en-US" sz="1200">
                <a:effectLst/>
                <a:latin typeface="Helvetica" panose="020B0604020202020204" pitchFamily="34" charset="0"/>
                <a:ea typeface="Times New Roman" panose="02020603050405020304" pitchFamily="18" charset="0"/>
                <a:cs typeface="Helvetica" panose="020B0604020202020204" pitchFamily="34" charset="0"/>
              </a:rPr>
              <a:t>* No fee to apply</a:t>
            </a:r>
          </a:p>
        </p:txBody>
      </p:sp>
      <p:sp>
        <p:nvSpPr>
          <p:cNvPr id="14" name="TextBox 13">
            <a:extLst>
              <a:ext uri="{FF2B5EF4-FFF2-40B4-BE49-F238E27FC236}">
                <a16:creationId xmlns:a16="http://schemas.microsoft.com/office/drawing/2014/main" id="{C8551825-4DE8-4264-BF62-15FF30E62849}"/>
              </a:ext>
            </a:extLst>
          </p:cNvPr>
          <p:cNvSpPr txBox="1"/>
          <p:nvPr/>
        </p:nvSpPr>
        <p:spPr>
          <a:xfrm>
            <a:off x="8322146" y="1647377"/>
            <a:ext cx="3107853" cy="3034442"/>
          </a:xfrm>
          <a:prstGeom prst="rect">
            <a:avLst/>
          </a:prstGeom>
          <a:noFill/>
        </p:spPr>
        <p:txBody>
          <a:bodyPr wrap="square" rtlCol="0">
            <a:spAutoFit/>
          </a:bodyPr>
          <a:lstStyle/>
          <a:p>
            <a:pPr marL="342900" indent="-342900">
              <a:lnSpc>
                <a:spcPct val="107000"/>
              </a:lnSpc>
              <a:spcBef>
                <a:spcPts val="600"/>
              </a:spcBef>
              <a:spcAft>
                <a:spcPts val="600"/>
              </a:spcAft>
              <a:buFont typeface="Symbol" panose="05050102010706020507" pitchFamily="18" charset="2"/>
              <a:buChar char=""/>
            </a:pPr>
            <a:r>
              <a:rPr lang="en-US" sz="1400">
                <a:latin typeface="Helvetica" panose="020B0604020202020204" pitchFamily="34" charset="0"/>
                <a:cs typeface="Helvetica" panose="020B0604020202020204" pitchFamily="34" charset="0"/>
              </a:rPr>
              <a:t>Harris</a:t>
            </a:r>
          </a:p>
          <a:p>
            <a:pPr marL="342900" indent="-342900">
              <a:lnSpc>
                <a:spcPct val="107000"/>
              </a:lnSpc>
              <a:spcBef>
                <a:spcPts val="600"/>
              </a:spcBef>
              <a:spcAft>
                <a:spcPts val="600"/>
              </a:spcAft>
              <a:buFont typeface="Symbol" panose="05050102010706020507" pitchFamily="18" charset="2"/>
              <a:buChar char=""/>
            </a:pPr>
            <a:r>
              <a:rPr lang="en-US" sz="1400">
                <a:latin typeface="Helvetica" panose="020B0604020202020204" pitchFamily="34" charset="0"/>
                <a:cs typeface="Helvetica" panose="020B0604020202020204" pitchFamily="34" charset="0"/>
              </a:rPr>
              <a:t>Montgomery</a:t>
            </a:r>
          </a:p>
          <a:p>
            <a:pPr marL="342900" indent="-342900">
              <a:lnSpc>
                <a:spcPct val="107000"/>
              </a:lnSpc>
              <a:spcBef>
                <a:spcPts val="600"/>
              </a:spcBef>
              <a:spcAft>
                <a:spcPts val="600"/>
              </a:spcAft>
              <a:buFont typeface="Symbol" panose="05050102010706020507" pitchFamily="18" charset="2"/>
              <a:buChar char=""/>
            </a:pPr>
            <a:r>
              <a:rPr lang="en-US" sz="1400">
                <a:latin typeface="Helvetica" panose="020B0604020202020204" pitchFamily="34" charset="0"/>
                <a:cs typeface="Helvetica" panose="020B0604020202020204" pitchFamily="34" charset="0"/>
              </a:rPr>
              <a:t>Waller</a:t>
            </a:r>
          </a:p>
          <a:p>
            <a:pPr marL="342900" indent="-342900">
              <a:lnSpc>
                <a:spcPct val="107000"/>
              </a:lnSpc>
              <a:spcBef>
                <a:spcPts val="600"/>
              </a:spcBef>
              <a:spcAft>
                <a:spcPts val="600"/>
              </a:spcAft>
              <a:buFont typeface="Symbol" panose="05050102010706020507" pitchFamily="18" charset="2"/>
              <a:buChar char=""/>
            </a:pPr>
            <a:r>
              <a:rPr lang="en-US" sz="1400">
                <a:latin typeface="Helvetica" panose="020B0604020202020204" pitchFamily="34" charset="0"/>
                <a:cs typeface="Helvetica" panose="020B0604020202020204" pitchFamily="34" charset="0"/>
              </a:rPr>
              <a:t>Ft. Bend</a:t>
            </a:r>
          </a:p>
          <a:p>
            <a:pPr marL="342900" indent="-342900">
              <a:lnSpc>
                <a:spcPct val="107000"/>
              </a:lnSpc>
              <a:spcBef>
                <a:spcPts val="600"/>
              </a:spcBef>
              <a:spcAft>
                <a:spcPts val="600"/>
              </a:spcAft>
              <a:buFont typeface="Symbol" panose="05050102010706020507" pitchFamily="18" charset="2"/>
              <a:buChar char=""/>
            </a:pPr>
            <a:r>
              <a:rPr lang="en-US" sz="1400">
                <a:latin typeface="Helvetica" panose="020B0604020202020204" pitchFamily="34" charset="0"/>
                <a:cs typeface="Helvetica" panose="020B0604020202020204" pitchFamily="34" charset="0"/>
              </a:rPr>
              <a:t>Brazoria</a:t>
            </a:r>
          </a:p>
          <a:p>
            <a:pPr marL="342900" indent="-342900">
              <a:lnSpc>
                <a:spcPct val="107000"/>
              </a:lnSpc>
              <a:spcBef>
                <a:spcPts val="600"/>
              </a:spcBef>
              <a:spcAft>
                <a:spcPts val="600"/>
              </a:spcAft>
              <a:buFont typeface="Symbol" panose="05050102010706020507" pitchFamily="18" charset="2"/>
              <a:buChar char=""/>
            </a:pPr>
            <a:r>
              <a:rPr lang="en-US" sz="1400">
                <a:latin typeface="Helvetica" panose="020B0604020202020204" pitchFamily="34" charset="0"/>
                <a:cs typeface="Helvetica" panose="020B0604020202020204" pitchFamily="34" charset="0"/>
              </a:rPr>
              <a:t>Galveston</a:t>
            </a:r>
          </a:p>
          <a:p>
            <a:pPr marL="342900" indent="-342900">
              <a:lnSpc>
                <a:spcPct val="107000"/>
              </a:lnSpc>
              <a:spcBef>
                <a:spcPts val="600"/>
              </a:spcBef>
              <a:spcAft>
                <a:spcPts val="600"/>
              </a:spcAft>
              <a:buFont typeface="Symbol" panose="05050102010706020507" pitchFamily="18" charset="2"/>
              <a:buChar char=""/>
            </a:pPr>
            <a:r>
              <a:rPr lang="en-US" sz="1400">
                <a:latin typeface="Helvetica" panose="020B0604020202020204" pitchFamily="34" charset="0"/>
                <a:cs typeface="Helvetica" panose="020B0604020202020204" pitchFamily="34" charset="0"/>
              </a:rPr>
              <a:t>Chambers</a:t>
            </a:r>
          </a:p>
          <a:p>
            <a:pPr marL="342900" indent="-342900">
              <a:lnSpc>
                <a:spcPct val="107000"/>
              </a:lnSpc>
              <a:spcBef>
                <a:spcPts val="600"/>
              </a:spcBef>
              <a:spcAft>
                <a:spcPts val="600"/>
              </a:spcAft>
              <a:buFont typeface="Symbol" panose="05050102010706020507" pitchFamily="18" charset="2"/>
              <a:buChar char=""/>
            </a:pPr>
            <a:r>
              <a:rPr lang="en-US" sz="1400">
                <a:latin typeface="Helvetica" panose="020B0604020202020204" pitchFamily="34" charset="0"/>
                <a:cs typeface="Helvetica" panose="020B0604020202020204" pitchFamily="34" charset="0"/>
              </a:rPr>
              <a:t>Liberty</a:t>
            </a:r>
          </a:p>
        </p:txBody>
      </p:sp>
      <p:sp>
        <p:nvSpPr>
          <p:cNvPr id="20" name="TextBox 19">
            <a:extLst>
              <a:ext uri="{FF2B5EF4-FFF2-40B4-BE49-F238E27FC236}">
                <a16:creationId xmlns:a16="http://schemas.microsoft.com/office/drawing/2014/main" id="{2E9EB14C-5F90-4119-881F-A1E28CEE250B}"/>
              </a:ext>
            </a:extLst>
          </p:cNvPr>
          <p:cNvSpPr txBox="1"/>
          <p:nvPr/>
        </p:nvSpPr>
        <p:spPr>
          <a:xfrm>
            <a:off x="8416544" y="939491"/>
            <a:ext cx="2307005" cy="307777"/>
          </a:xfrm>
          <a:prstGeom prst="rect">
            <a:avLst/>
          </a:prstGeom>
          <a:noFill/>
        </p:spPr>
        <p:txBody>
          <a:bodyPr wrap="square" rtlCol="0">
            <a:spAutoFit/>
          </a:bodyPr>
          <a:lstStyle/>
          <a:p>
            <a:r>
              <a:rPr lang="en-US" sz="1400" b="1">
                <a:solidFill>
                  <a:srgbClr val="011E44"/>
                </a:solidFill>
                <a:latin typeface="Helvetica" panose="020B0604020202020204" pitchFamily="34" charset="0"/>
                <a:cs typeface="Helvetica" panose="020B0604020202020204" pitchFamily="34" charset="0"/>
              </a:rPr>
              <a:t>Local Presence </a:t>
            </a:r>
          </a:p>
        </p:txBody>
      </p:sp>
      <p:pic>
        <p:nvPicPr>
          <p:cNvPr id="9" name="Picture 8">
            <a:extLst>
              <a:ext uri="{FF2B5EF4-FFF2-40B4-BE49-F238E27FC236}">
                <a16:creationId xmlns:a16="http://schemas.microsoft.com/office/drawing/2014/main" id="{7C4D28B3-C443-4B44-94EC-7D4BBA152EA5}"/>
              </a:ext>
            </a:extLst>
          </p:cNvPr>
          <p:cNvPicPr>
            <a:picLocks noChangeAspect="1"/>
          </p:cNvPicPr>
          <p:nvPr/>
        </p:nvPicPr>
        <p:blipFill>
          <a:blip r:embed="rId4"/>
          <a:stretch>
            <a:fillRect/>
          </a:stretch>
        </p:blipFill>
        <p:spPr>
          <a:xfrm>
            <a:off x="5564221" y="5545269"/>
            <a:ext cx="937213" cy="937213"/>
          </a:xfrm>
          <a:prstGeom prst="rect">
            <a:avLst/>
          </a:prstGeom>
        </p:spPr>
      </p:pic>
      <p:pic>
        <p:nvPicPr>
          <p:cNvPr id="10" name="Picture 9">
            <a:extLst>
              <a:ext uri="{FF2B5EF4-FFF2-40B4-BE49-F238E27FC236}">
                <a16:creationId xmlns:a16="http://schemas.microsoft.com/office/drawing/2014/main" id="{AA7E6E87-C192-41A9-ABEC-4713EADEACDF}"/>
              </a:ext>
            </a:extLst>
          </p:cNvPr>
          <p:cNvPicPr>
            <a:picLocks noChangeAspect="1"/>
          </p:cNvPicPr>
          <p:nvPr/>
        </p:nvPicPr>
        <p:blipFill>
          <a:blip r:embed="rId5"/>
          <a:stretch>
            <a:fillRect/>
          </a:stretch>
        </p:blipFill>
        <p:spPr>
          <a:xfrm>
            <a:off x="5626591" y="4551072"/>
            <a:ext cx="1510550" cy="446216"/>
          </a:xfrm>
          <a:prstGeom prst="rect">
            <a:avLst/>
          </a:prstGeom>
        </p:spPr>
      </p:pic>
      <p:pic>
        <p:nvPicPr>
          <p:cNvPr id="11" name="Picture 10">
            <a:extLst>
              <a:ext uri="{FF2B5EF4-FFF2-40B4-BE49-F238E27FC236}">
                <a16:creationId xmlns:a16="http://schemas.microsoft.com/office/drawing/2014/main" id="{26E1F302-6F65-4E9F-9326-C8FF0E7FCF32}"/>
              </a:ext>
            </a:extLst>
          </p:cNvPr>
          <p:cNvPicPr>
            <a:picLocks noChangeAspect="1"/>
          </p:cNvPicPr>
          <p:nvPr/>
        </p:nvPicPr>
        <p:blipFill>
          <a:blip r:embed="rId6"/>
          <a:stretch>
            <a:fillRect/>
          </a:stretch>
        </p:blipFill>
        <p:spPr>
          <a:xfrm>
            <a:off x="6651271" y="6173799"/>
            <a:ext cx="1328472" cy="394221"/>
          </a:xfrm>
          <a:prstGeom prst="rect">
            <a:avLst/>
          </a:prstGeom>
        </p:spPr>
      </p:pic>
      <p:pic>
        <p:nvPicPr>
          <p:cNvPr id="12" name="Picture 11">
            <a:extLst>
              <a:ext uri="{FF2B5EF4-FFF2-40B4-BE49-F238E27FC236}">
                <a16:creationId xmlns:a16="http://schemas.microsoft.com/office/drawing/2014/main" id="{BDD50BF2-AF41-4FEB-8161-E71FDA52C9AB}"/>
              </a:ext>
            </a:extLst>
          </p:cNvPr>
          <p:cNvPicPr>
            <a:picLocks noChangeAspect="1"/>
          </p:cNvPicPr>
          <p:nvPr/>
        </p:nvPicPr>
        <p:blipFill>
          <a:blip r:embed="rId7"/>
          <a:stretch>
            <a:fillRect/>
          </a:stretch>
        </p:blipFill>
        <p:spPr>
          <a:xfrm>
            <a:off x="5319726" y="1000548"/>
            <a:ext cx="1054735" cy="1054735"/>
          </a:xfrm>
          <a:prstGeom prst="rect">
            <a:avLst/>
          </a:prstGeom>
        </p:spPr>
      </p:pic>
      <p:pic>
        <p:nvPicPr>
          <p:cNvPr id="13" name="Picture 12">
            <a:extLst>
              <a:ext uri="{FF2B5EF4-FFF2-40B4-BE49-F238E27FC236}">
                <a16:creationId xmlns:a16="http://schemas.microsoft.com/office/drawing/2014/main" id="{C4CD33B2-5053-42E2-A137-2D2C8E82B595}"/>
              </a:ext>
            </a:extLst>
          </p:cNvPr>
          <p:cNvPicPr>
            <a:picLocks noChangeAspect="1"/>
          </p:cNvPicPr>
          <p:nvPr/>
        </p:nvPicPr>
        <p:blipFill>
          <a:blip r:embed="rId8"/>
          <a:stretch>
            <a:fillRect/>
          </a:stretch>
        </p:blipFill>
        <p:spPr>
          <a:xfrm>
            <a:off x="5666361" y="2313387"/>
            <a:ext cx="1721244" cy="500650"/>
          </a:xfrm>
          <a:prstGeom prst="rect">
            <a:avLst/>
          </a:prstGeom>
        </p:spPr>
      </p:pic>
      <p:pic>
        <p:nvPicPr>
          <p:cNvPr id="16" name="Picture 15">
            <a:extLst>
              <a:ext uri="{FF2B5EF4-FFF2-40B4-BE49-F238E27FC236}">
                <a16:creationId xmlns:a16="http://schemas.microsoft.com/office/drawing/2014/main" id="{E9D9A3A0-3405-45C5-A42A-108427775569}"/>
              </a:ext>
            </a:extLst>
          </p:cNvPr>
          <p:cNvPicPr>
            <a:picLocks noChangeAspect="1"/>
          </p:cNvPicPr>
          <p:nvPr/>
        </p:nvPicPr>
        <p:blipFill>
          <a:blip r:embed="rId9"/>
          <a:stretch>
            <a:fillRect/>
          </a:stretch>
        </p:blipFill>
        <p:spPr>
          <a:xfrm>
            <a:off x="6398432" y="1312731"/>
            <a:ext cx="1408215" cy="921262"/>
          </a:xfrm>
          <a:prstGeom prst="rect">
            <a:avLst/>
          </a:prstGeom>
        </p:spPr>
      </p:pic>
      <p:pic>
        <p:nvPicPr>
          <p:cNvPr id="17" name="Picture 16">
            <a:extLst>
              <a:ext uri="{FF2B5EF4-FFF2-40B4-BE49-F238E27FC236}">
                <a16:creationId xmlns:a16="http://schemas.microsoft.com/office/drawing/2014/main" id="{82EC3361-00A6-4FAA-AFE6-10CD2A954E21}"/>
              </a:ext>
            </a:extLst>
          </p:cNvPr>
          <p:cNvPicPr>
            <a:picLocks noChangeAspect="1"/>
          </p:cNvPicPr>
          <p:nvPr/>
        </p:nvPicPr>
        <p:blipFill>
          <a:blip r:embed="rId10"/>
          <a:stretch>
            <a:fillRect/>
          </a:stretch>
        </p:blipFill>
        <p:spPr>
          <a:xfrm>
            <a:off x="6522783" y="5156450"/>
            <a:ext cx="1044968" cy="847725"/>
          </a:xfrm>
          <a:prstGeom prst="rect">
            <a:avLst/>
          </a:prstGeom>
        </p:spPr>
      </p:pic>
      <p:pic>
        <p:nvPicPr>
          <p:cNvPr id="18" name="Picture 17">
            <a:extLst>
              <a:ext uri="{FF2B5EF4-FFF2-40B4-BE49-F238E27FC236}">
                <a16:creationId xmlns:a16="http://schemas.microsoft.com/office/drawing/2014/main" id="{1FC8EFD8-089F-455F-AE0C-B1589353B5A9}"/>
              </a:ext>
            </a:extLst>
          </p:cNvPr>
          <p:cNvPicPr>
            <a:picLocks noChangeAspect="1"/>
          </p:cNvPicPr>
          <p:nvPr/>
        </p:nvPicPr>
        <p:blipFill>
          <a:blip r:embed="rId11"/>
          <a:stretch>
            <a:fillRect/>
          </a:stretch>
        </p:blipFill>
        <p:spPr>
          <a:xfrm>
            <a:off x="7143867" y="3931900"/>
            <a:ext cx="938213" cy="938213"/>
          </a:xfrm>
          <a:prstGeom prst="rect">
            <a:avLst/>
          </a:prstGeom>
        </p:spPr>
      </p:pic>
      <p:pic>
        <p:nvPicPr>
          <p:cNvPr id="21" name="Picture 20">
            <a:extLst>
              <a:ext uri="{FF2B5EF4-FFF2-40B4-BE49-F238E27FC236}">
                <a16:creationId xmlns:a16="http://schemas.microsoft.com/office/drawing/2014/main" id="{A6E6488D-3858-4299-ADD3-E3968CB69DF2}"/>
              </a:ext>
            </a:extLst>
          </p:cNvPr>
          <p:cNvPicPr>
            <a:picLocks noChangeAspect="1"/>
          </p:cNvPicPr>
          <p:nvPr/>
        </p:nvPicPr>
        <p:blipFill>
          <a:blip r:embed="rId12"/>
          <a:stretch>
            <a:fillRect/>
          </a:stretch>
        </p:blipFill>
        <p:spPr>
          <a:xfrm>
            <a:off x="5487732" y="2626803"/>
            <a:ext cx="1583373" cy="1011677"/>
          </a:xfrm>
          <a:prstGeom prst="rect">
            <a:avLst/>
          </a:prstGeom>
        </p:spPr>
      </p:pic>
      <p:pic>
        <p:nvPicPr>
          <p:cNvPr id="22" name="Picture 21">
            <a:extLst>
              <a:ext uri="{FF2B5EF4-FFF2-40B4-BE49-F238E27FC236}">
                <a16:creationId xmlns:a16="http://schemas.microsoft.com/office/drawing/2014/main" id="{A90596CC-662B-4258-B9E4-9FBA50B0FB90}"/>
              </a:ext>
            </a:extLst>
          </p:cNvPr>
          <p:cNvPicPr>
            <a:picLocks noChangeAspect="1"/>
          </p:cNvPicPr>
          <p:nvPr/>
        </p:nvPicPr>
        <p:blipFill>
          <a:blip r:embed="rId13"/>
          <a:stretch>
            <a:fillRect/>
          </a:stretch>
        </p:blipFill>
        <p:spPr>
          <a:xfrm>
            <a:off x="5691955" y="3736920"/>
            <a:ext cx="1527474" cy="532342"/>
          </a:xfrm>
          <a:prstGeom prst="rect">
            <a:avLst/>
          </a:prstGeom>
        </p:spPr>
      </p:pic>
    </p:spTree>
    <p:extLst>
      <p:ext uri="{BB962C8B-B14F-4D97-AF65-F5344CB8AC3E}">
        <p14:creationId xmlns:p14="http://schemas.microsoft.com/office/powerpoint/2010/main" val="3681749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BBBD024-9461-FC49-A104-4872BEA57D46}"/>
              </a:ext>
            </a:extLst>
          </p:cNvPr>
          <p:cNvSpPr txBox="1"/>
          <p:nvPr/>
        </p:nvSpPr>
        <p:spPr>
          <a:xfrm>
            <a:off x="1093304" y="715018"/>
            <a:ext cx="10000794" cy="1323439"/>
          </a:xfrm>
          <a:prstGeom prst="rect">
            <a:avLst/>
          </a:prstGeom>
          <a:noFill/>
        </p:spPr>
        <p:txBody>
          <a:bodyPr wrap="square" rtlCol="0">
            <a:spAutoFit/>
          </a:bodyPr>
          <a:lstStyle/>
          <a:p>
            <a:endParaRPr lang="en-US" sz="4000">
              <a:solidFill>
                <a:srgbClr val="011E44"/>
              </a:solidFill>
              <a:latin typeface="HelveticaNeueLT Std Lt" panose="020B0403020202020204" pitchFamily="34" charset="0"/>
            </a:endParaRPr>
          </a:p>
          <a:p>
            <a:endParaRPr lang="en-US" sz="4000" spc="200">
              <a:solidFill>
                <a:srgbClr val="011E44"/>
              </a:solidFill>
              <a:latin typeface="HelveticaNeueLT Std Thin" panose="020B0403020202020204" pitchFamily="34" charset="0"/>
            </a:endParaRPr>
          </a:p>
        </p:txBody>
      </p:sp>
      <p:sp>
        <p:nvSpPr>
          <p:cNvPr id="8" name="TextBox 7">
            <a:extLst>
              <a:ext uri="{FF2B5EF4-FFF2-40B4-BE49-F238E27FC236}">
                <a16:creationId xmlns:a16="http://schemas.microsoft.com/office/drawing/2014/main" id="{36EB282F-0619-4B29-BECA-CEFF42CF710E}"/>
              </a:ext>
            </a:extLst>
          </p:cNvPr>
          <p:cNvSpPr txBox="1"/>
          <p:nvPr/>
        </p:nvSpPr>
        <p:spPr>
          <a:xfrm>
            <a:off x="597192" y="306455"/>
            <a:ext cx="11065890" cy="5109091"/>
          </a:xfrm>
          <a:prstGeom prst="rect">
            <a:avLst/>
          </a:prstGeom>
          <a:noFill/>
        </p:spPr>
        <p:txBody>
          <a:bodyPr wrap="square" lIns="91440" tIns="45720" rIns="91440" bIns="45720" rtlCol="0" anchor="t">
            <a:spAutoFit/>
          </a:bodyPr>
          <a:lstStyle/>
          <a:p>
            <a:r>
              <a:rPr lang="en-US" sz="4000" spc="-40">
                <a:solidFill>
                  <a:srgbClr val="011E44"/>
                </a:solidFill>
                <a:latin typeface="HelveticaNeueLT Std Thin" panose="020B0403020202020204" pitchFamily="34" charset="0"/>
              </a:rPr>
              <a:t>CONTRACTOR RESPONSIBILITES</a:t>
            </a:r>
          </a:p>
          <a:p>
            <a:endParaRPr lang="en-US" sz="1600" b="1" i="0" u="none" strike="noStrike">
              <a:solidFill>
                <a:srgbClr val="031D42"/>
              </a:solidFill>
              <a:effectLst/>
              <a:latin typeface="Helvetica" panose="020B0604020202020204" pitchFamily="34" charset="0"/>
            </a:endParaRPr>
          </a:p>
          <a:p>
            <a:pPr marL="342900" indent="-342900" fontAlgn="base">
              <a:buFont typeface="Arial" panose="020B0604020202020204" pitchFamily="34" charset="0"/>
              <a:buChar char="•"/>
            </a:pPr>
            <a:r>
              <a:rPr lang="en-US">
                <a:solidFill>
                  <a:srgbClr val="011E44"/>
                </a:solidFill>
                <a:latin typeface="HelveticaNeueLT Std Lt"/>
                <a:cs typeface="Helvetica"/>
              </a:rPr>
              <a:t>Placing qualified S/MWBEs on solicitation lists; S/MWBEs must perform a Commercially Useful Function (CFU) to be counted towards goals;  </a:t>
            </a:r>
          </a:p>
          <a:p>
            <a:pPr marL="800100" lvl="1" indent="-342900">
              <a:buFont typeface="Arial" panose="020B0604020202020204" pitchFamily="34" charset="0"/>
              <a:buChar char="•"/>
            </a:pPr>
            <a:endParaRPr lang="en-US">
              <a:ea typeface="+mn-lt"/>
              <a:cs typeface="+mn-lt"/>
            </a:endParaRPr>
          </a:p>
          <a:p>
            <a:pPr fontAlgn="base"/>
            <a:endParaRPr lang="en-US">
              <a:solidFill>
                <a:srgbClr val="011E44"/>
              </a:solidFill>
              <a:latin typeface="HelveticaNeueLT Std Lt" panose="020B0403020202020204" pitchFamily="34" charset="0"/>
              <a:cs typeface="Helvetica"/>
            </a:endParaRPr>
          </a:p>
          <a:p>
            <a:pPr marL="342900" indent="-342900" fontAlgn="base">
              <a:buFont typeface="Arial" panose="020B0604020202020204" pitchFamily="34" charset="0"/>
              <a:buChar char="•"/>
            </a:pPr>
            <a:r>
              <a:rPr lang="en-US">
                <a:solidFill>
                  <a:srgbClr val="011E44"/>
                </a:solidFill>
                <a:latin typeface="HelveticaNeueLT Std Lt"/>
                <a:cs typeface="Helvetica"/>
              </a:rPr>
              <a:t>Assuring that S/MWBEs are solicited whenever they are potential sources; ​</a:t>
            </a:r>
          </a:p>
          <a:p>
            <a:pPr marL="342900" indent="-342900" fontAlgn="base">
              <a:buFont typeface="Arial" panose="020B0604020202020204" pitchFamily="34" charset="0"/>
              <a:buChar char="•"/>
            </a:pPr>
            <a:endParaRPr lang="en-US">
              <a:solidFill>
                <a:srgbClr val="011E44"/>
              </a:solidFill>
              <a:latin typeface="HelveticaNeueLT Std Lt" panose="020B0403020202020204" pitchFamily="34" charset="0"/>
              <a:cs typeface="Helvetica"/>
            </a:endParaRPr>
          </a:p>
          <a:p>
            <a:pPr marL="342900" indent="-342900" fontAlgn="base">
              <a:buFont typeface="Arial" panose="020B0604020202020204" pitchFamily="34" charset="0"/>
              <a:buChar char="•"/>
            </a:pPr>
            <a:r>
              <a:rPr lang="en-US">
                <a:solidFill>
                  <a:srgbClr val="011E44"/>
                </a:solidFill>
                <a:latin typeface="HelveticaNeueLT Std Lt"/>
                <a:cs typeface="Helvetica"/>
              </a:rPr>
              <a:t>Dividing total requirements, when economically feasible, into smaller tasks or quantities to permit maximum participation by S/MWBE’s;​</a:t>
            </a:r>
          </a:p>
          <a:p>
            <a:pPr marL="342900" indent="-342900" fontAlgn="base">
              <a:buFont typeface="Arial" panose="020B0604020202020204" pitchFamily="34" charset="0"/>
              <a:buChar char="•"/>
            </a:pPr>
            <a:endParaRPr lang="en-US">
              <a:solidFill>
                <a:srgbClr val="011E44"/>
              </a:solidFill>
              <a:latin typeface="HelveticaNeueLT Std Lt" panose="020B0403020202020204" pitchFamily="34" charset="0"/>
              <a:cs typeface="Helvetica"/>
            </a:endParaRPr>
          </a:p>
          <a:p>
            <a:pPr marL="342900" indent="-342900" fontAlgn="base">
              <a:buFont typeface="Arial" panose="020B0604020202020204" pitchFamily="34" charset="0"/>
              <a:buChar char="•"/>
            </a:pPr>
            <a:r>
              <a:rPr lang="en-US">
                <a:solidFill>
                  <a:srgbClr val="011E44"/>
                </a:solidFill>
                <a:latin typeface="HelveticaNeueLT Std Lt"/>
                <a:cs typeface="Helvetica"/>
              </a:rPr>
              <a:t>Establishing delivery schedules, where the requirement permits, which encourage participation by S/MWBE’s; </a:t>
            </a:r>
          </a:p>
          <a:p>
            <a:pPr marL="342900" indent="-342900" fontAlgn="base">
              <a:buFont typeface="Arial" panose="020B0604020202020204" pitchFamily="34" charset="0"/>
              <a:buChar char="•"/>
            </a:pPr>
            <a:endParaRPr lang="en-US">
              <a:solidFill>
                <a:srgbClr val="011E44"/>
              </a:solidFill>
              <a:latin typeface="HelveticaNeueLT Std Lt" panose="020B0403020202020204" pitchFamily="34" charset="0"/>
              <a:cs typeface="Helvetica"/>
            </a:endParaRPr>
          </a:p>
          <a:p>
            <a:pPr marL="342900" indent="-342900" fontAlgn="base">
              <a:buFont typeface="Arial" panose="020B0604020202020204" pitchFamily="34" charset="0"/>
              <a:buChar char="•"/>
            </a:pPr>
            <a:r>
              <a:rPr lang="en-US">
                <a:solidFill>
                  <a:srgbClr val="011E44"/>
                </a:solidFill>
                <a:latin typeface="HelveticaNeueLT Std Lt"/>
                <a:cs typeface="Helvetica"/>
              </a:rPr>
              <a:t>Using the services and assistance, as appropriate, of such organizations as the Small Business Administration and the Minority Business Development Agency of the Department of Commerce.​</a:t>
            </a:r>
          </a:p>
        </p:txBody>
      </p:sp>
    </p:spTree>
    <p:extLst>
      <p:ext uri="{BB962C8B-B14F-4D97-AF65-F5344CB8AC3E}">
        <p14:creationId xmlns:p14="http://schemas.microsoft.com/office/powerpoint/2010/main" val="797670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BBBD024-9461-FC49-A104-4872BEA57D46}"/>
              </a:ext>
            </a:extLst>
          </p:cNvPr>
          <p:cNvSpPr txBox="1"/>
          <p:nvPr/>
        </p:nvSpPr>
        <p:spPr>
          <a:xfrm>
            <a:off x="1093304" y="715018"/>
            <a:ext cx="10000794" cy="1323439"/>
          </a:xfrm>
          <a:prstGeom prst="rect">
            <a:avLst/>
          </a:prstGeom>
          <a:noFill/>
        </p:spPr>
        <p:txBody>
          <a:bodyPr wrap="square" rtlCol="0">
            <a:spAutoFit/>
          </a:bodyPr>
          <a:lstStyle/>
          <a:p>
            <a:endParaRPr lang="en-US" sz="4000">
              <a:solidFill>
                <a:srgbClr val="011E44"/>
              </a:solidFill>
              <a:latin typeface="HelveticaNeueLT Std Lt" panose="020B0403020202020204" pitchFamily="34" charset="0"/>
            </a:endParaRPr>
          </a:p>
          <a:p>
            <a:endParaRPr lang="en-US" sz="4000" spc="200">
              <a:solidFill>
                <a:srgbClr val="011E44"/>
              </a:solidFill>
              <a:latin typeface="HelveticaNeueLT Std Thin" panose="020B0403020202020204" pitchFamily="34" charset="0"/>
            </a:endParaRPr>
          </a:p>
        </p:txBody>
      </p:sp>
      <p:sp>
        <p:nvSpPr>
          <p:cNvPr id="7" name="TextBox 6">
            <a:extLst>
              <a:ext uri="{FF2B5EF4-FFF2-40B4-BE49-F238E27FC236}">
                <a16:creationId xmlns:a16="http://schemas.microsoft.com/office/drawing/2014/main" id="{D1D6C4C1-85ED-43EC-B535-A7B1BA087730}"/>
              </a:ext>
            </a:extLst>
          </p:cNvPr>
          <p:cNvSpPr txBox="1"/>
          <p:nvPr/>
        </p:nvSpPr>
        <p:spPr>
          <a:xfrm>
            <a:off x="807396" y="359924"/>
            <a:ext cx="11100352" cy="4401205"/>
          </a:xfrm>
          <a:prstGeom prst="rect">
            <a:avLst/>
          </a:prstGeom>
          <a:noFill/>
        </p:spPr>
        <p:txBody>
          <a:bodyPr wrap="square" lIns="91440" tIns="45720" rIns="91440" bIns="45720" rtlCol="0" anchor="t">
            <a:spAutoFit/>
          </a:bodyPr>
          <a:lstStyle/>
          <a:p>
            <a:r>
              <a:rPr lang="en-US" sz="4000" spc="-40">
                <a:solidFill>
                  <a:srgbClr val="011E44"/>
                </a:solidFill>
                <a:latin typeface="HelveticaNeueLT Std Thin" panose="020B0403020202020204" pitchFamily="34" charset="0"/>
              </a:rPr>
              <a:t>BUSINESS EQUITY CONTRACT REQUIREMENTS</a:t>
            </a:r>
          </a:p>
          <a:p>
            <a:endParaRPr lang="en-US" sz="1600" b="1">
              <a:solidFill>
                <a:srgbClr val="011E44"/>
              </a:solidFill>
              <a:latin typeface="HelveticaNeueLT Std Blk" panose="020B0604020202020204" pitchFamily="34" charset="0"/>
              <a:ea typeface="Calibri" panose="020F0502020204030204" pitchFamily="34" charset="0"/>
              <a:cs typeface="Times New Roman" panose="02020603050405020304" pitchFamily="18" charset="0"/>
            </a:endParaRPr>
          </a:p>
          <a:p>
            <a:endParaRPr lang="en-US" sz="1600">
              <a:solidFill>
                <a:srgbClr val="011E44"/>
              </a:solidFill>
              <a:latin typeface="HelveticaNeueLT Std Lt" panose="020B0403020202020204" pitchFamily="34" charset="0"/>
            </a:endParaRPr>
          </a:p>
          <a:p>
            <a:pPr algn="l" rtl="0" fontAlgn="base"/>
            <a:r>
              <a:rPr lang="en-US" sz="2800" b="1" i="0" u="none" strike="noStrike">
                <a:solidFill>
                  <a:srgbClr val="C1862E"/>
                </a:solidFill>
                <a:effectLst/>
                <a:latin typeface="Helvetica" panose="020B0604020202020204" pitchFamily="34" charset="0"/>
                <a:cs typeface="Helvetica" panose="020B0604020202020204" pitchFamily="34" charset="0"/>
              </a:rPr>
              <a:t>RFP-2243 Terminal 3 Site Selection Study</a:t>
            </a:r>
          </a:p>
          <a:p>
            <a:pPr algn="l" rtl="0" fontAlgn="base"/>
            <a:endParaRPr lang="en-US" sz="2800" b="1">
              <a:solidFill>
                <a:srgbClr val="011E44"/>
              </a:solidFill>
              <a:latin typeface="HelveticaNeueLT Std Blk" panose="020B0604020202020204" pitchFamily="34" charset="0"/>
            </a:endParaRPr>
          </a:p>
          <a:p>
            <a:pPr marL="285750" indent="-285750" fontAlgn="base">
              <a:buFont typeface="Arial" panose="020B0604020202020204" pitchFamily="34" charset="0"/>
              <a:buChar char="•"/>
            </a:pPr>
            <a:r>
              <a:rPr lang="en-US" sz="2800">
                <a:solidFill>
                  <a:srgbClr val="011E44"/>
                </a:solidFill>
                <a:latin typeface="HelveticaNeueLT Std Lt"/>
              </a:rPr>
              <a:t>Small Business Enterprise (SBE) participation target/goal is 20% with 5 points. </a:t>
            </a:r>
            <a:endParaRPr lang="en-US" sz="2800">
              <a:solidFill>
                <a:srgbClr val="011E44"/>
              </a:solidFill>
              <a:latin typeface="HelveticaNeueLT Std Lt" panose="020B0403020202020204" pitchFamily="34" charset="0"/>
            </a:endParaRPr>
          </a:p>
          <a:p>
            <a:pPr algn="l" rtl="0" fontAlgn="base"/>
            <a:endParaRPr lang="en-US" sz="2800">
              <a:solidFill>
                <a:srgbClr val="011E44"/>
              </a:solidFill>
              <a:latin typeface="HelveticaNeueLT Std Lt" panose="020B0403020202020204" pitchFamily="34" charset="0"/>
            </a:endParaRPr>
          </a:p>
          <a:p>
            <a:pPr marL="285750" indent="-285750" fontAlgn="base">
              <a:buFont typeface="Arial" panose="020B0604020202020204" pitchFamily="34" charset="0"/>
              <a:buChar char="•"/>
            </a:pPr>
            <a:endParaRPr lang="en-US" sz="2800">
              <a:solidFill>
                <a:srgbClr val="011E44"/>
              </a:solidFill>
              <a:latin typeface="HelveticaNeueLT Std Lt" panose="020B0403020202020204" pitchFamily="34" charset="0"/>
            </a:endParaRPr>
          </a:p>
        </p:txBody>
      </p:sp>
    </p:spTree>
    <p:extLst>
      <p:ext uri="{BB962C8B-B14F-4D97-AF65-F5344CB8AC3E}">
        <p14:creationId xmlns:p14="http://schemas.microsoft.com/office/powerpoint/2010/main" val="1087682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BBBD024-9461-FC49-A104-4872BEA57D46}"/>
              </a:ext>
            </a:extLst>
          </p:cNvPr>
          <p:cNvSpPr txBox="1"/>
          <p:nvPr/>
        </p:nvSpPr>
        <p:spPr>
          <a:xfrm>
            <a:off x="1093304" y="715018"/>
            <a:ext cx="10000794" cy="1323439"/>
          </a:xfrm>
          <a:prstGeom prst="rect">
            <a:avLst/>
          </a:prstGeom>
          <a:noFill/>
        </p:spPr>
        <p:txBody>
          <a:bodyPr wrap="square" rtlCol="0">
            <a:spAutoFit/>
          </a:bodyPr>
          <a:lstStyle/>
          <a:p>
            <a:endParaRPr lang="en-US" sz="4000">
              <a:solidFill>
                <a:srgbClr val="011E44"/>
              </a:solidFill>
              <a:latin typeface="HelveticaNeueLT Std Lt" panose="020B0403020202020204" pitchFamily="34" charset="0"/>
            </a:endParaRPr>
          </a:p>
          <a:p>
            <a:endParaRPr lang="en-US" sz="4000" spc="200">
              <a:solidFill>
                <a:srgbClr val="011E44"/>
              </a:solidFill>
              <a:latin typeface="HelveticaNeueLT Std Thin" panose="020B0403020202020204" pitchFamily="34" charset="0"/>
            </a:endParaRPr>
          </a:p>
        </p:txBody>
      </p:sp>
      <p:sp>
        <p:nvSpPr>
          <p:cNvPr id="7" name="TextBox 6">
            <a:extLst>
              <a:ext uri="{FF2B5EF4-FFF2-40B4-BE49-F238E27FC236}">
                <a16:creationId xmlns:a16="http://schemas.microsoft.com/office/drawing/2014/main" id="{D1D6C4C1-85ED-43EC-B535-A7B1BA087730}"/>
              </a:ext>
            </a:extLst>
          </p:cNvPr>
          <p:cNvSpPr txBox="1"/>
          <p:nvPr/>
        </p:nvSpPr>
        <p:spPr>
          <a:xfrm>
            <a:off x="807396" y="359924"/>
            <a:ext cx="11100352" cy="4462760"/>
          </a:xfrm>
          <a:prstGeom prst="rect">
            <a:avLst/>
          </a:prstGeom>
          <a:noFill/>
        </p:spPr>
        <p:txBody>
          <a:bodyPr wrap="square" rtlCol="0">
            <a:spAutoFit/>
          </a:bodyPr>
          <a:lstStyle/>
          <a:p>
            <a:r>
              <a:rPr lang="en-US" sz="4000" spc="-40">
                <a:solidFill>
                  <a:srgbClr val="011E44"/>
                </a:solidFill>
                <a:latin typeface="HelveticaNeueLT Std Thin" panose="020B0403020202020204" pitchFamily="34" charset="0"/>
              </a:rPr>
              <a:t>GFE- Good Faith Efforts (Attachment 10)</a:t>
            </a:r>
          </a:p>
          <a:p>
            <a:endParaRPr lang="en-US" sz="4000" spc="-40">
              <a:solidFill>
                <a:srgbClr val="011E44"/>
              </a:solidFill>
              <a:latin typeface="HelveticaNeueLT Std Thin" panose="020B0403020202020204" pitchFamily="34" charset="0"/>
            </a:endParaRPr>
          </a:p>
          <a:p>
            <a:r>
              <a:rPr lang="en-US" sz="2800" b="1">
                <a:solidFill>
                  <a:srgbClr val="011E44"/>
                </a:solidFill>
                <a:latin typeface="HelveticaNeueLT Std Blk" panose="020B0604020202020204" pitchFamily="34" charset="0"/>
              </a:rPr>
              <a:t>“Good Faith Efforts” or “GFE” means efforts to achieve an SBE, MBE or WBE (as applicable) participation goal, which efforts, by their scope, intensity, and appropriateness, can reasonably be expected to fulfill the applicable Program requirement. </a:t>
            </a:r>
          </a:p>
          <a:p>
            <a:endParaRPr lang="en-US" sz="1600" b="1">
              <a:solidFill>
                <a:srgbClr val="011E44"/>
              </a:solidFill>
              <a:latin typeface="HelveticaNeueLT Std Blk" panose="020B0604020202020204" pitchFamily="34" charset="0"/>
              <a:ea typeface="Calibri" panose="020F0502020204030204" pitchFamily="34" charset="0"/>
              <a:cs typeface="Times New Roman" panose="02020603050405020304" pitchFamily="18" charset="0"/>
            </a:endParaRPr>
          </a:p>
          <a:p>
            <a:endParaRPr lang="en-US" sz="1600">
              <a:solidFill>
                <a:srgbClr val="011E44"/>
              </a:solidFill>
              <a:latin typeface="HelveticaNeueLT Std Lt" panose="020B0403020202020204" pitchFamily="34" charset="0"/>
            </a:endParaRPr>
          </a:p>
          <a:p>
            <a:pPr marL="285750" indent="-285750" algn="l" rtl="0" fontAlgn="base">
              <a:buFont typeface="Arial" panose="020B0604020202020204" pitchFamily="34" charset="0"/>
              <a:buChar char="•"/>
            </a:pPr>
            <a:endParaRPr lang="en-US" sz="2800">
              <a:solidFill>
                <a:srgbClr val="011E44"/>
              </a:solidFill>
              <a:latin typeface="HelveticaNeueLT Std Lt" panose="020B0403020202020204" pitchFamily="34" charset="0"/>
            </a:endParaRPr>
          </a:p>
        </p:txBody>
      </p:sp>
    </p:spTree>
    <p:extLst>
      <p:ext uri="{BB962C8B-B14F-4D97-AF65-F5344CB8AC3E}">
        <p14:creationId xmlns:p14="http://schemas.microsoft.com/office/powerpoint/2010/main" val="3896847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BBBD024-9461-FC49-A104-4872BEA57D46}"/>
              </a:ext>
            </a:extLst>
          </p:cNvPr>
          <p:cNvSpPr txBox="1"/>
          <p:nvPr/>
        </p:nvSpPr>
        <p:spPr>
          <a:xfrm>
            <a:off x="1093304" y="715018"/>
            <a:ext cx="10000794" cy="1323439"/>
          </a:xfrm>
          <a:prstGeom prst="rect">
            <a:avLst/>
          </a:prstGeom>
          <a:noFill/>
        </p:spPr>
        <p:txBody>
          <a:bodyPr wrap="square" rtlCol="0">
            <a:spAutoFit/>
          </a:bodyPr>
          <a:lstStyle/>
          <a:p>
            <a:endParaRPr lang="en-US" sz="4000">
              <a:solidFill>
                <a:srgbClr val="011E44"/>
              </a:solidFill>
              <a:latin typeface="HelveticaNeueLT Std Lt" panose="020B0403020202020204" pitchFamily="34" charset="0"/>
            </a:endParaRPr>
          </a:p>
          <a:p>
            <a:endParaRPr lang="en-US" sz="4000" spc="200">
              <a:solidFill>
                <a:srgbClr val="011E44"/>
              </a:solidFill>
              <a:latin typeface="HelveticaNeueLT Std Thin" panose="020B0403020202020204" pitchFamily="34" charset="0"/>
            </a:endParaRPr>
          </a:p>
        </p:txBody>
      </p:sp>
      <p:sp>
        <p:nvSpPr>
          <p:cNvPr id="7" name="TextBox 6">
            <a:extLst>
              <a:ext uri="{FF2B5EF4-FFF2-40B4-BE49-F238E27FC236}">
                <a16:creationId xmlns:a16="http://schemas.microsoft.com/office/drawing/2014/main" id="{D1D6C4C1-85ED-43EC-B535-A7B1BA087730}"/>
              </a:ext>
            </a:extLst>
          </p:cNvPr>
          <p:cNvSpPr txBox="1"/>
          <p:nvPr/>
        </p:nvSpPr>
        <p:spPr>
          <a:xfrm>
            <a:off x="807396" y="386818"/>
            <a:ext cx="11100352" cy="5447645"/>
          </a:xfrm>
          <a:prstGeom prst="rect">
            <a:avLst/>
          </a:prstGeom>
          <a:noFill/>
        </p:spPr>
        <p:txBody>
          <a:bodyPr wrap="square" rtlCol="0">
            <a:spAutoFit/>
          </a:bodyPr>
          <a:lstStyle/>
          <a:p>
            <a:r>
              <a:rPr lang="en-US" sz="4000" spc="-40">
                <a:solidFill>
                  <a:srgbClr val="011E44"/>
                </a:solidFill>
                <a:latin typeface="HelveticaNeueLT Std Thin" panose="020B0403020202020204" pitchFamily="34" charset="0"/>
              </a:rPr>
              <a:t>GFE- Good Faith Efforts (Attachment 10)</a:t>
            </a:r>
          </a:p>
          <a:p>
            <a:endParaRPr lang="en-US" sz="2800" b="1">
              <a:solidFill>
                <a:srgbClr val="011E44"/>
              </a:solidFill>
              <a:latin typeface="HelveticaNeueLT Std Blk" panose="020B0604020202020204" pitchFamily="34" charset="0"/>
            </a:endParaRPr>
          </a:p>
          <a:p>
            <a:endParaRPr lang="en-US" sz="2800" b="1">
              <a:solidFill>
                <a:srgbClr val="011E44"/>
              </a:solidFill>
              <a:latin typeface="HelveticaNeueLT Std Blk" panose="020B0604020202020204" pitchFamily="34" charset="0"/>
            </a:endParaRPr>
          </a:p>
          <a:p>
            <a:pPr marL="457200" indent="-457200">
              <a:buFont typeface="Arial" panose="020B0604020202020204" pitchFamily="34" charset="0"/>
              <a:buChar char="•"/>
            </a:pPr>
            <a:r>
              <a:rPr lang="en-US" sz="2800"/>
              <a:t>Good Faith Efforts are to be demonstrated by a successful bidder on goal-oriented contracts </a:t>
            </a:r>
            <a:r>
              <a:rPr lang="en-US" sz="2800" u="sng"/>
              <a:t>PRIOR </a:t>
            </a:r>
            <a:r>
              <a:rPr lang="en-US" sz="2800"/>
              <a:t>to the award. </a:t>
            </a:r>
          </a:p>
          <a:p>
            <a:pPr marL="457200" indent="-457200">
              <a:buFont typeface="Arial" panose="020B0604020202020204" pitchFamily="34" charset="0"/>
              <a:buChar char="•"/>
            </a:pPr>
            <a:endParaRPr lang="en-US" sz="2800"/>
          </a:p>
          <a:p>
            <a:pPr marL="457200" indent="-457200">
              <a:buFont typeface="Arial" panose="020B0604020202020204" pitchFamily="34" charset="0"/>
              <a:buChar char="•"/>
            </a:pPr>
            <a:r>
              <a:rPr lang="en-US" sz="2800"/>
              <a:t>If a bidder anticipates it cannot or will not meet the contract goal prior to the award, a Good Faith Effort demonstration is REQUIRED to be eligible for the award. </a:t>
            </a:r>
            <a:endParaRPr lang="en-US" sz="2800" b="1">
              <a:solidFill>
                <a:srgbClr val="011E44"/>
              </a:solidFill>
              <a:latin typeface="HelveticaNeueLT Std Blk" panose="020B0604020202020204" pitchFamily="34" charset="0"/>
            </a:endParaRPr>
          </a:p>
          <a:p>
            <a:endParaRPr lang="en-US" sz="4000" spc="-40">
              <a:solidFill>
                <a:srgbClr val="011E44"/>
              </a:solidFill>
              <a:latin typeface="HelveticaNeueLT Std Thin" panose="020B0403020202020204" pitchFamily="34" charset="0"/>
            </a:endParaRPr>
          </a:p>
          <a:p>
            <a:endParaRPr lang="en-US" sz="1600">
              <a:solidFill>
                <a:srgbClr val="011E44"/>
              </a:solidFill>
              <a:latin typeface="HelveticaNeueLT Std Lt" panose="020B0403020202020204" pitchFamily="34" charset="0"/>
            </a:endParaRPr>
          </a:p>
          <a:p>
            <a:pPr marL="285750" indent="-285750" algn="l" rtl="0" fontAlgn="base">
              <a:buFont typeface="Arial" panose="020B0604020202020204" pitchFamily="34" charset="0"/>
              <a:buChar char="•"/>
            </a:pPr>
            <a:endParaRPr lang="en-US" sz="2800">
              <a:solidFill>
                <a:srgbClr val="011E44"/>
              </a:solidFill>
              <a:latin typeface="HelveticaNeueLT Std Lt" panose="020B0403020202020204" pitchFamily="34" charset="0"/>
            </a:endParaRPr>
          </a:p>
        </p:txBody>
      </p:sp>
    </p:spTree>
    <p:extLst>
      <p:ext uri="{BB962C8B-B14F-4D97-AF65-F5344CB8AC3E}">
        <p14:creationId xmlns:p14="http://schemas.microsoft.com/office/powerpoint/2010/main" val="1643488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BBBD024-9461-FC49-A104-4872BEA57D46}"/>
              </a:ext>
            </a:extLst>
          </p:cNvPr>
          <p:cNvSpPr txBox="1"/>
          <p:nvPr/>
        </p:nvSpPr>
        <p:spPr>
          <a:xfrm>
            <a:off x="1093304" y="715018"/>
            <a:ext cx="10000794" cy="1323439"/>
          </a:xfrm>
          <a:prstGeom prst="rect">
            <a:avLst/>
          </a:prstGeom>
          <a:noFill/>
        </p:spPr>
        <p:txBody>
          <a:bodyPr wrap="square" rtlCol="0">
            <a:spAutoFit/>
          </a:bodyPr>
          <a:lstStyle/>
          <a:p>
            <a:endParaRPr lang="en-US" sz="4000">
              <a:solidFill>
                <a:srgbClr val="011E44"/>
              </a:solidFill>
              <a:latin typeface="HelveticaNeueLT Std Lt" panose="020B0403020202020204" pitchFamily="34" charset="0"/>
            </a:endParaRPr>
          </a:p>
          <a:p>
            <a:endParaRPr lang="en-US" sz="4000" spc="200">
              <a:solidFill>
                <a:srgbClr val="011E44"/>
              </a:solidFill>
              <a:latin typeface="HelveticaNeueLT Std Thin" panose="020B0403020202020204" pitchFamily="34" charset="0"/>
            </a:endParaRPr>
          </a:p>
        </p:txBody>
      </p:sp>
      <p:sp>
        <p:nvSpPr>
          <p:cNvPr id="7" name="TextBox 6">
            <a:extLst>
              <a:ext uri="{FF2B5EF4-FFF2-40B4-BE49-F238E27FC236}">
                <a16:creationId xmlns:a16="http://schemas.microsoft.com/office/drawing/2014/main" id="{D1D6C4C1-85ED-43EC-B535-A7B1BA087730}"/>
              </a:ext>
            </a:extLst>
          </p:cNvPr>
          <p:cNvSpPr txBox="1"/>
          <p:nvPr/>
        </p:nvSpPr>
        <p:spPr>
          <a:xfrm>
            <a:off x="807396" y="386818"/>
            <a:ext cx="11384604" cy="7786747"/>
          </a:xfrm>
          <a:prstGeom prst="rect">
            <a:avLst/>
          </a:prstGeom>
          <a:noFill/>
        </p:spPr>
        <p:txBody>
          <a:bodyPr wrap="square" rtlCol="0">
            <a:spAutoFit/>
          </a:bodyPr>
          <a:lstStyle/>
          <a:p>
            <a:r>
              <a:rPr lang="en-US" sz="3600" spc="-40">
                <a:solidFill>
                  <a:srgbClr val="011E44"/>
                </a:solidFill>
                <a:latin typeface="HelveticaNeueLT Std Thin" panose="020B0403020202020204" pitchFamily="34" charset="0"/>
              </a:rPr>
              <a:t>EVALUATING GFE- Good Faith Efforts (Attachment 10)</a:t>
            </a:r>
          </a:p>
          <a:p>
            <a:pPr marL="457200" indent="-457200">
              <a:buFont typeface="Arial" panose="020B0604020202020204" pitchFamily="34" charset="0"/>
              <a:buChar char="•"/>
            </a:pPr>
            <a:endParaRPr lang="en-US" sz="2800" b="1">
              <a:solidFill>
                <a:srgbClr val="011E44"/>
              </a:solidFill>
              <a:latin typeface="HelveticaNeueLT Std Blk" panose="020B0604020202020204" pitchFamily="34" charset="0"/>
            </a:endParaRPr>
          </a:p>
          <a:p>
            <a:pPr marL="457200" indent="-457200">
              <a:buFont typeface="Arial" panose="020B0604020202020204" pitchFamily="34" charset="0"/>
              <a:buChar char="•"/>
            </a:pPr>
            <a:r>
              <a:rPr lang="en-US" sz="2400"/>
              <a:t>Did Bidder attend pre-bid/pre-proposal meetings?</a:t>
            </a:r>
          </a:p>
          <a:p>
            <a:pPr marL="457200" indent="-457200">
              <a:buFont typeface="Arial" panose="020B0604020202020204" pitchFamily="34" charset="0"/>
              <a:buChar char="•"/>
            </a:pPr>
            <a:endParaRPr lang="en-US" sz="2400"/>
          </a:p>
          <a:p>
            <a:pPr marL="457200" indent="-457200">
              <a:buFont typeface="Arial" panose="020B0604020202020204" pitchFamily="34" charset="0"/>
              <a:buChar char="•"/>
            </a:pPr>
            <a:r>
              <a:rPr lang="en-US" sz="2400"/>
              <a:t>Did Bidder ask questions about meeting Contract Goal, either at Pre-Proposal meeting or in </a:t>
            </a:r>
            <a:r>
              <a:rPr lang="en-US" sz="2400" err="1"/>
              <a:t>BuySpeed’s</a:t>
            </a:r>
            <a:r>
              <a:rPr lang="en-US" sz="2400"/>
              <a:t> Q&amp;A? </a:t>
            </a:r>
          </a:p>
          <a:p>
            <a:pPr marL="457200" indent="-457200">
              <a:buFont typeface="Arial" panose="020B0604020202020204" pitchFamily="34" charset="0"/>
              <a:buChar char="•"/>
            </a:pPr>
            <a:endParaRPr lang="en-US" sz="2400"/>
          </a:p>
          <a:p>
            <a:pPr marL="457200" indent="-457200">
              <a:buFont typeface="Arial" panose="020B0604020202020204" pitchFamily="34" charset="0"/>
              <a:buChar char="•"/>
            </a:pPr>
            <a:r>
              <a:rPr lang="en-US" sz="2400"/>
              <a:t>Follow-up with S/MWSBEs attending the meetings to discuss subcontracting opportunities. </a:t>
            </a:r>
          </a:p>
          <a:p>
            <a:pPr marL="457200" indent="-457200">
              <a:buFont typeface="Arial" panose="020B0604020202020204" pitchFamily="34" charset="0"/>
              <a:buChar char="•"/>
            </a:pPr>
            <a:endParaRPr lang="en-US" sz="2400"/>
          </a:p>
          <a:p>
            <a:pPr marL="457200" indent="-457200">
              <a:buFont typeface="Arial" panose="020B0604020202020204" pitchFamily="34" charset="0"/>
              <a:buChar char="•"/>
            </a:pPr>
            <a:r>
              <a:rPr lang="en-US" sz="2400"/>
              <a:t>Contact S/MWSBEs found on PHA online directory to discuss subcontracting opportunities. </a:t>
            </a:r>
          </a:p>
          <a:p>
            <a:pPr marL="457200" indent="-457200">
              <a:buFont typeface="Arial" panose="020B0604020202020204" pitchFamily="34" charset="0"/>
              <a:buChar char="•"/>
            </a:pPr>
            <a:endParaRPr lang="en-US" sz="2400"/>
          </a:p>
          <a:p>
            <a:pPr marL="457200" indent="-457200">
              <a:buFont typeface="Arial" panose="020B0604020202020204" pitchFamily="34" charset="0"/>
              <a:buChar char="•"/>
            </a:pPr>
            <a:r>
              <a:rPr lang="en-US" sz="2400"/>
              <a:t>Advertise subcontracting opportunities in news media, general circulation, trade, professional association, and/or S/MWBE-focused traditional and social media regarding subcontracting opportunities? </a:t>
            </a:r>
          </a:p>
          <a:p>
            <a:pPr marL="457200" indent="-457200">
              <a:buFont typeface="Arial" panose="020B0604020202020204" pitchFamily="34" charset="0"/>
              <a:buChar char="•"/>
            </a:pPr>
            <a:endParaRPr lang="en-US" sz="2800"/>
          </a:p>
          <a:p>
            <a:pPr marL="457200" indent="-457200">
              <a:buFont typeface="Arial" panose="020B0604020202020204" pitchFamily="34" charset="0"/>
              <a:buChar char="•"/>
            </a:pPr>
            <a:endParaRPr lang="en-US" sz="2800"/>
          </a:p>
          <a:p>
            <a:endParaRPr lang="en-US" sz="1600">
              <a:solidFill>
                <a:srgbClr val="011E44"/>
              </a:solidFill>
              <a:latin typeface="HelveticaNeueLT Std Lt" panose="020B0403020202020204" pitchFamily="34" charset="0"/>
            </a:endParaRPr>
          </a:p>
          <a:p>
            <a:pPr marL="285750" indent="-285750" algn="l" rtl="0" fontAlgn="base">
              <a:buFont typeface="Arial" panose="020B0604020202020204" pitchFamily="34" charset="0"/>
              <a:buChar char="•"/>
            </a:pPr>
            <a:endParaRPr lang="en-US" sz="2800">
              <a:solidFill>
                <a:srgbClr val="011E44"/>
              </a:solidFill>
              <a:latin typeface="HelveticaNeueLT Std Lt" panose="020B0403020202020204" pitchFamily="34" charset="0"/>
            </a:endParaRPr>
          </a:p>
        </p:txBody>
      </p:sp>
    </p:spTree>
    <p:extLst>
      <p:ext uri="{BB962C8B-B14F-4D97-AF65-F5344CB8AC3E}">
        <p14:creationId xmlns:p14="http://schemas.microsoft.com/office/powerpoint/2010/main" val="461700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BBBD024-9461-FC49-A104-4872BEA57D46}"/>
              </a:ext>
            </a:extLst>
          </p:cNvPr>
          <p:cNvSpPr txBox="1"/>
          <p:nvPr/>
        </p:nvSpPr>
        <p:spPr>
          <a:xfrm>
            <a:off x="1093304" y="715018"/>
            <a:ext cx="10000794" cy="1323439"/>
          </a:xfrm>
          <a:prstGeom prst="rect">
            <a:avLst/>
          </a:prstGeom>
          <a:noFill/>
        </p:spPr>
        <p:txBody>
          <a:bodyPr wrap="square" rtlCol="0">
            <a:spAutoFit/>
          </a:bodyPr>
          <a:lstStyle/>
          <a:p>
            <a:endParaRPr lang="en-US" sz="4000">
              <a:solidFill>
                <a:srgbClr val="011E44"/>
              </a:solidFill>
              <a:latin typeface="HelveticaNeueLT Std Lt" panose="020B0403020202020204" pitchFamily="34" charset="0"/>
            </a:endParaRPr>
          </a:p>
          <a:p>
            <a:endParaRPr lang="en-US" sz="4000" spc="200">
              <a:solidFill>
                <a:srgbClr val="011E44"/>
              </a:solidFill>
              <a:latin typeface="HelveticaNeueLT Std Thin" panose="020B0403020202020204" pitchFamily="34" charset="0"/>
            </a:endParaRPr>
          </a:p>
        </p:txBody>
      </p:sp>
      <p:sp>
        <p:nvSpPr>
          <p:cNvPr id="7" name="TextBox 6">
            <a:extLst>
              <a:ext uri="{FF2B5EF4-FFF2-40B4-BE49-F238E27FC236}">
                <a16:creationId xmlns:a16="http://schemas.microsoft.com/office/drawing/2014/main" id="{D1D6C4C1-85ED-43EC-B535-A7B1BA087730}"/>
              </a:ext>
            </a:extLst>
          </p:cNvPr>
          <p:cNvSpPr txBox="1"/>
          <p:nvPr/>
        </p:nvSpPr>
        <p:spPr>
          <a:xfrm>
            <a:off x="807396" y="386818"/>
            <a:ext cx="11384604" cy="4524315"/>
          </a:xfrm>
          <a:prstGeom prst="rect">
            <a:avLst/>
          </a:prstGeom>
          <a:noFill/>
        </p:spPr>
        <p:txBody>
          <a:bodyPr wrap="square" lIns="91440" tIns="45720" rIns="91440" bIns="45720" rtlCol="0" anchor="t">
            <a:spAutoFit/>
          </a:bodyPr>
          <a:lstStyle/>
          <a:p>
            <a:r>
              <a:rPr lang="en-US" sz="3600" spc="-40">
                <a:solidFill>
                  <a:srgbClr val="011E44"/>
                </a:solidFill>
                <a:latin typeface="HelveticaNeueLT Std Thin" panose="020B0403020202020204" pitchFamily="34" charset="0"/>
              </a:rPr>
              <a:t>EVALUATING GFE- Good Faith Efforts (Attachment 10)</a:t>
            </a:r>
          </a:p>
          <a:p>
            <a:pPr marL="457200" indent="-457200">
              <a:buFont typeface="Arial" panose="020B0604020202020204" pitchFamily="34" charset="0"/>
              <a:buChar char="•"/>
            </a:pPr>
            <a:endParaRPr lang="en-US" sz="2800" b="1">
              <a:solidFill>
                <a:srgbClr val="011E44"/>
              </a:solidFill>
              <a:latin typeface="HelveticaNeueLT Std Blk" panose="020B0604020202020204" pitchFamily="34" charset="0"/>
            </a:endParaRPr>
          </a:p>
          <a:p>
            <a:pPr marL="457200" indent="-457200">
              <a:buFont typeface="Arial" panose="020B0604020202020204" pitchFamily="34" charset="0"/>
              <a:buChar char="•"/>
            </a:pPr>
            <a:r>
              <a:rPr lang="en-US" sz="2800"/>
              <a:t>Conduct outreach with S/MWBE organizations no less than 10 business days before solicitation due date.</a:t>
            </a:r>
          </a:p>
          <a:p>
            <a:pPr marL="457200" indent="-457200">
              <a:buFont typeface="Arial" panose="020B0604020202020204" pitchFamily="34" charset="0"/>
              <a:buChar char="•"/>
            </a:pPr>
            <a:endParaRPr lang="en-US" sz="2800"/>
          </a:p>
          <a:p>
            <a:pPr marL="457200" indent="-457200">
              <a:buFont typeface="Arial" panose="020B0604020202020204" pitchFamily="34" charset="0"/>
              <a:buChar char="•"/>
            </a:pPr>
            <a:r>
              <a:rPr lang="en-US" sz="2800"/>
              <a:t>Does the documentation show that Bidder provided interested S/MWBEs with adequate information about the project’s plans, specifications, scope of work, and requirements?</a:t>
            </a:r>
          </a:p>
          <a:p>
            <a:pPr marL="285750" indent="-285750" algn="l" rtl="0" fontAlgn="base">
              <a:buFont typeface="Arial" panose="020B0604020202020204" pitchFamily="34" charset="0"/>
              <a:buChar char="•"/>
            </a:pPr>
            <a:endParaRPr lang="en-US" sz="2800">
              <a:solidFill>
                <a:srgbClr val="011E44"/>
              </a:solidFill>
              <a:latin typeface="HelveticaNeueLT Std Lt" panose="020B0403020202020204" pitchFamily="34" charset="0"/>
            </a:endParaRPr>
          </a:p>
          <a:p>
            <a:pPr algn="l" rtl="0" fontAlgn="base"/>
            <a:r>
              <a:rPr lang="en-US" sz="2800" b="1">
                <a:solidFill>
                  <a:srgbClr val="FFC000"/>
                </a:solidFill>
                <a:latin typeface="HelveticaNeueLT Std Lt"/>
              </a:rPr>
              <a:t>DOCUMENT EFFORTS</a:t>
            </a:r>
          </a:p>
        </p:txBody>
      </p:sp>
    </p:spTree>
    <p:extLst>
      <p:ext uri="{BB962C8B-B14F-4D97-AF65-F5344CB8AC3E}">
        <p14:creationId xmlns:p14="http://schemas.microsoft.com/office/powerpoint/2010/main" val="1385791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idge with a city in the background&#10;&#10;Description automatically generated with low confidence">
            <a:extLst>
              <a:ext uri="{FF2B5EF4-FFF2-40B4-BE49-F238E27FC236}">
                <a16:creationId xmlns:a16="http://schemas.microsoft.com/office/drawing/2014/main" id="{57FBC51E-07C9-104D-B861-F780D9996B66}"/>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05158A0-0459-39FF-2F83-A82E0D7D1150}"/>
              </a:ext>
            </a:extLst>
          </p:cNvPr>
          <p:cNvSpPr txBox="1"/>
          <p:nvPr/>
        </p:nvSpPr>
        <p:spPr>
          <a:xfrm>
            <a:off x="1935692" y="843439"/>
            <a:ext cx="567478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a:solidFill>
                  <a:schemeClr val="bg1"/>
                </a:solidFill>
                <a:cs typeface="Calibri"/>
              </a:rPr>
              <a:t>PROCUREMENT</a:t>
            </a:r>
          </a:p>
        </p:txBody>
      </p:sp>
    </p:spTree>
    <p:extLst>
      <p:ext uri="{BB962C8B-B14F-4D97-AF65-F5344CB8AC3E}">
        <p14:creationId xmlns:p14="http://schemas.microsoft.com/office/powerpoint/2010/main" val="4245679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BBBD024-9461-FC49-A104-4872BEA57D46}"/>
              </a:ext>
            </a:extLst>
          </p:cNvPr>
          <p:cNvSpPr txBox="1"/>
          <p:nvPr/>
        </p:nvSpPr>
        <p:spPr>
          <a:xfrm>
            <a:off x="826176" y="0"/>
            <a:ext cx="11098696" cy="8402300"/>
          </a:xfrm>
          <a:prstGeom prst="rect">
            <a:avLst/>
          </a:prstGeom>
          <a:noFill/>
        </p:spPr>
        <p:txBody>
          <a:bodyPr wrap="square" lIns="91440" tIns="45720" rIns="91440" bIns="45720" rtlCol="0" anchor="t">
            <a:spAutoFit/>
          </a:bodyPr>
          <a:lstStyle/>
          <a:p>
            <a:endParaRPr lang="en-US" sz="2800" spc="200">
              <a:ea typeface="+mn-lt"/>
              <a:cs typeface="+mn-lt"/>
            </a:endParaRPr>
          </a:p>
          <a:p>
            <a:r>
              <a:rPr lang="en-US" sz="2800" b="1" u="sng" spc="200">
                <a:cs typeface="Calibri"/>
              </a:rPr>
              <a:t>PROCUREMENT</a:t>
            </a:r>
          </a:p>
          <a:p>
            <a:pPr marL="457200" indent="-457200">
              <a:buFont typeface="Arial"/>
              <a:buChar char="•"/>
            </a:pPr>
            <a:r>
              <a:rPr lang="en-US" sz="2800" spc="200">
                <a:latin typeface="HelveticaNeueLT Std Blk"/>
                <a:ea typeface="+mn-lt"/>
                <a:cs typeface="+mn-lt"/>
              </a:rPr>
              <a:t>No Contact Period – No communication between interested vendors and Port Houston staff during the active period.</a:t>
            </a:r>
            <a:endParaRPr lang="en-US" sz="2800">
              <a:latin typeface="HelveticaNeueLT Std Blk"/>
              <a:cs typeface="Calibri"/>
            </a:endParaRPr>
          </a:p>
          <a:p>
            <a:pPr marL="914400" lvl="1" indent="-457200">
              <a:buFont typeface="Arial"/>
              <a:buChar char="•"/>
            </a:pPr>
            <a:r>
              <a:rPr lang="en-US" sz="2800" spc="200">
                <a:latin typeface="HelveticaNeueLT Std Blk"/>
                <a:ea typeface="+mn-lt"/>
                <a:cs typeface="+mn-lt"/>
              </a:rPr>
              <a:t>Technical questions should be submitted via BuySpeed</a:t>
            </a:r>
            <a:endParaRPr lang="en-US" sz="2800">
              <a:latin typeface="HelveticaNeueLT Std Blk"/>
              <a:cs typeface="Calibri"/>
            </a:endParaRPr>
          </a:p>
          <a:p>
            <a:pPr marL="914400" lvl="1" indent="-457200">
              <a:buFont typeface="Arial"/>
              <a:buChar char="•"/>
            </a:pPr>
            <a:r>
              <a:rPr lang="en-US" sz="2800" spc="200">
                <a:latin typeface="HelveticaNeueLT Std Blk"/>
                <a:ea typeface="+mn-lt"/>
                <a:cs typeface="+mn-lt"/>
              </a:rPr>
              <a:t>Last day to submit questions: 7 days before due date (6/8/2022) </a:t>
            </a:r>
            <a:endParaRPr lang="en-US" sz="2800">
              <a:latin typeface="HelveticaNeueLT Std Blk"/>
              <a:cs typeface="Calibri"/>
            </a:endParaRPr>
          </a:p>
          <a:p>
            <a:pPr marL="457200" indent="-457200">
              <a:buFont typeface="Arial"/>
              <a:buChar char="•"/>
            </a:pPr>
            <a:r>
              <a:rPr lang="en-US" sz="2800" spc="200">
                <a:latin typeface="HelveticaNeueLT Std Blk"/>
                <a:ea typeface="+mn-lt"/>
                <a:cs typeface="+mn-lt"/>
              </a:rPr>
              <a:t>Responses are due no later than 11 a.m. on 6/15/2022</a:t>
            </a:r>
            <a:endParaRPr lang="en-US" sz="2800">
              <a:latin typeface="HelveticaNeueLT Std Blk"/>
              <a:cs typeface="Calibri"/>
            </a:endParaRPr>
          </a:p>
          <a:p>
            <a:pPr marL="457200" indent="-457200">
              <a:buFont typeface="Arial"/>
              <a:buChar char="•"/>
            </a:pPr>
            <a:r>
              <a:rPr lang="en-US" sz="2800" spc="200">
                <a:latin typeface="HelveticaNeueLT Std Blk"/>
                <a:ea typeface="+mn-lt"/>
                <a:cs typeface="+mn-lt"/>
              </a:rPr>
              <a:t>Proposals must be submitted electronically via email to: </a:t>
            </a:r>
            <a:r>
              <a:rPr lang="en-US" sz="2800" spc="200">
                <a:latin typeface="HelveticaNeueLT Std Blk"/>
                <a:ea typeface="+mn-lt"/>
                <a:cs typeface="+mn-lt"/>
                <a:hlinkClick r:id="rId3"/>
              </a:rPr>
              <a:t>procurementproposals@porthouston.com</a:t>
            </a:r>
            <a:endParaRPr lang="en-US" sz="2800">
              <a:latin typeface="HelveticaNeueLT Std Blk"/>
              <a:cs typeface="Calibri"/>
            </a:endParaRPr>
          </a:p>
          <a:p>
            <a:pPr marL="457200" indent="-457200">
              <a:buFont typeface="Arial"/>
              <a:buChar char="•"/>
            </a:pPr>
            <a:r>
              <a:rPr lang="en-US" sz="2800" spc="200">
                <a:latin typeface="HelveticaNeueLT Std Blk"/>
                <a:ea typeface="+mn-lt"/>
                <a:cs typeface="+mn-lt"/>
              </a:rPr>
              <a:t>Use forms in the package</a:t>
            </a:r>
            <a:endParaRPr lang="en-US" sz="2800">
              <a:latin typeface="HelveticaNeueLT Std Blk"/>
              <a:cs typeface="Calibri"/>
            </a:endParaRPr>
          </a:p>
          <a:p>
            <a:pPr marL="457200" indent="-457200">
              <a:buFont typeface="Arial"/>
              <a:buChar char="•"/>
            </a:pPr>
            <a:r>
              <a:rPr lang="en-US" sz="2800" spc="200">
                <a:latin typeface="HelveticaNeueLT Std Blk"/>
                <a:ea typeface="+mn-lt"/>
                <a:cs typeface="+mn-lt"/>
              </a:rPr>
              <a:t>Anticipated award date: 7/26/2022</a:t>
            </a:r>
            <a:endParaRPr lang="en-US" sz="2800">
              <a:latin typeface="HelveticaNeueLT Std Blk"/>
              <a:cs typeface="Calibri"/>
            </a:endParaRPr>
          </a:p>
          <a:p>
            <a:endParaRPr lang="en-US" sz="4000" spc="200">
              <a:solidFill>
                <a:srgbClr val="011E44"/>
              </a:solidFill>
              <a:latin typeface="HelveticaNeueLT Std Thin"/>
            </a:endParaRPr>
          </a:p>
          <a:p>
            <a:pPr marL="457200" indent="-457200">
              <a:buFont typeface="Arial" panose="020B0604020202020204" pitchFamily="34" charset="0"/>
              <a:buChar char="•"/>
            </a:pPr>
            <a:endParaRPr lang="en-US" sz="2800">
              <a:solidFill>
                <a:srgbClr val="011E44"/>
              </a:solidFill>
              <a:latin typeface="HelveticaNeueLT Std Lt"/>
            </a:endParaRPr>
          </a:p>
          <a:p>
            <a:endParaRPr lang="en-US" sz="4000">
              <a:solidFill>
                <a:srgbClr val="011E44"/>
              </a:solidFill>
              <a:latin typeface="HelveticaNeueLT Std Lt" panose="020B0403020202020204" pitchFamily="34" charset="0"/>
            </a:endParaRPr>
          </a:p>
          <a:p>
            <a:endParaRPr lang="en-US" sz="4000" spc="200">
              <a:solidFill>
                <a:srgbClr val="011E44"/>
              </a:solidFill>
              <a:latin typeface="HelveticaNeueLT Std Thin" panose="020B0403020202020204" pitchFamily="34" charset="0"/>
            </a:endParaRPr>
          </a:p>
        </p:txBody>
      </p:sp>
    </p:spTree>
    <p:extLst>
      <p:ext uri="{BB962C8B-B14F-4D97-AF65-F5344CB8AC3E}">
        <p14:creationId xmlns:p14="http://schemas.microsoft.com/office/powerpoint/2010/main" val="1296085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BBBD024-9461-FC49-A104-4872BEA57D46}"/>
              </a:ext>
            </a:extLst>
          </p:cNvPr>
          <p:cNvSpPr txBox="1"/>
          <p:nvPr/>
        </p:nvSpPr>
        <p:spPr>
          <a:xfrm>
            <a:off x="826176" y="0"/>
            <a:ext cx="11098696" cy="3724096"/>
          </a:xfrm>
          <a:prstGeom prst="rect">
            <a:avLst/>
          </a:prstGeom>
          <a:noFill/>
        </p:spPr>
        <p:txBody>
          <a:bodyPr wrap="square" lIns="91440" tIns="45720" rIns="91440" bIns="45720" rtlCol="0" anchor="t">
            <a:spAutoFit/>
          </a:bodyPr>
          <a:lstStyle/>
          <a:p>
            <a:endParaRPr lang="en-US" sz="2800" spc="200">
              <a:ea typeface="+mn-lt"/>
              <a:cs typeface="+mn-lt"/>
            </a:endParaRPr>
          </a:p>
          <a:p>
            <a:r>
              <a:rPr lang="en-US" sz="2800" b="1" u="sng" spc="200">
                <a:latin typeface="HelveticaNeueLT Std Blk"/>
                <a:cs typeface="Calibri"/>
              </a:rPr>
              <a:t>EVALUATION CRITERIA</a:t>
            </a:r>
          </a:p>
          <a:p>
            <a:pPr marL="0" indent="0" algn="l">
              <a:buNone/>
            </a:pPr>
            <a:r>
              <a:rPr lang="en-US" sz="2800" b="0" i="0" u="none" strike="noStrike" baseline="0">
                <a:latin typeface="ArialMT"/>
              </a:rPr>
              <a:t>Port Houston will select the </a:t>
            </a:r>
            <a:r>
              <a:rPr lang="en-US" sz="2800" i="0" strike="noStrike" baseline="0">
                <a:latin typeface="ArialMT"/>
              </a:rPr>
              <a:t>provider</a:t>
            </a:r>
            <a:r>
              <a:rPr lang="en-US" sz="2800" b="1" i="0" strike="noStrike" baseline="0">
                <a:latin typeface="ArialMT"/>
              </a:rPr>
              <a:t> </a:t>
            </a:r>
            <a:r>
              <a:rPr lang="en-US" sz="2800" b="0" i="0" u="none" strike="noStrike" baseline="0">
                <a:latin typeface="ArialMT"/>
              </a:rPr>
              <a:t>of the services </a:t>
            </a:r>
            <a:r>
              <a:rPr lang="en-US" sz="2800">
                <a:latin typeface="ArialMT"/>
              </a:rPr>
              <a:t>offering the </a:t>
            </a:r>
            <a:r>
              <a:rPr lang="en-US" sz="2800" b="1">
                <a:latin typeface="ArialMT"/>
              </a:rPr>
              <a:t>best value </a:t>
            </a:r>
            <a:r>
              <a:rPr lang="en-US" sz="2800">
                <a:latin typeface="ArialMT"/>
              </a:rPr>
              <a:t>to Port Houston.</a:t>
            </a:r>
            <a:r>
              <a:rPr lang="en-US" sz="2800" b="0" i="0" u="none" strike="noStrike" baseline="0">
                <a:latin typeface="ArialMT"/>
              </a:rPr>
              <a:t> The criteria and relative weights that will be considered by Port Houston in evaluating each Response are as follows:</a:t>
            </a:r>
            <a:endParaRPr lang="en-US" sz="2800">
              <a:solidFill>
                <a:srgbClr val="0D2145"/>
              </a:solidFill>
              <a:cs typeface="Arial"/>
            </a:endParaRPr>
          </a:p>
          <a:p>
            <a:pPr marL="0" indent="0">
              <a:buNone/>
            </a:pPr>
            <a:endParaRPr lang="en-US" sz="2800" u="sng"/>
          </a:p>
          <a:p>
            <a:endParaRPr lang="en-US" sz="4000" spc="200">
              <a:solidFill>
                <a:srgbClr val="011E44"/>
              </a:solidFill>
              <a:latin typeface="HelveticaNeueLT Std Thin" panose="020B0403020202020204" pitchFamily="34" charset="0"/>
            </a:endParaRPr>
          </a:p>
        </p:txBody>
      </p:sp>
      <p:graphicFrame>
        <p:nvGraphicFramePr>
          <p:cNvPr id="2" name="Table 2">
            <a:extLst>
              <a:ext uri="{FF2B5EF4-FFF2-40B4-BE49-F238E27FC236}">
                <a16:creationId xmlns:a16="http://schemas.microsoft.com/office/drawing/2014/main" id="{A414B9E1-C43F-46D5-B049-D0726C537B87}"/>
              </a:ext>
            </a:extLst>
          </p:cNvPr>
          <p:cNvGraphicFramePr>
            <a:graphicFrameLocks noGrp="1"/>
          </p:cNvGraphicFramePr>
          <p:nvPr>
            <p:extLst>
              <p:ext uri="{D42A27DB-BD31-4B8C-83A1-F6EECF244321}">
                <p14:modId xmlns:p14="http://schemas.microsoft.com/office/powerpoint/2010/main" val="1386772921"/>
              </p:ext>
            </p:extLst>
          </p:nvPr>
        </p:nvGraphicFramePr>
        <p:xfrm>
          <a:off x="1651855" y="2977125"/>
          <a:ext cx="8447642" cy="3228465"/>
        </p:xfrm>
        <a:graphic>
          <a:graphicData uri="http://schemas.openxmlformats.org/drawingml/2006/table">
            <a:tbl>
              <a:tblPr firstRow="1" bandRow="1">
                <a:tableStyleId>{5C22544A-7EE6-4342-B048-85BDC9FD1C3A}</a:tableStyleId>
              </a:tblPr>
              <a:tblGrid>
                <a:gridCol w="5746472">
                  <a:extLst>
                    <a:ext uri="{9D8B030D-6E8A-4147-A177-3AD203B41FA5}">
                      <a16:colId xmlns:a16="http://schemas.microsoft.com/office/drawing/2014/main" val="3427637696"/>
                    </a:ext>
                  </a:extLst>
                </a:gridCol>
                <a:gridCol w="2701170">
                  <a:extLst>
                    <a:ext uri="{9D8B030D-6E8A-4147-A177-3AD203B41FA5}">
                      <a16:colId xmlns:a16="http://schemas.microsoft.com/office/drawing/2014/main" val="96877928"/>
                    </a:ext>
                  </a:extLst>
                </a:gridCol>
              </a:tblGrid>
              <a:tr h="638597">
                <a:tc>
                  <a:txBody>
                    <a:bodyPr/>
                    <a:lstStyle/>
                    <a:p>
                      <a:r>
                        <a:rPr lang="en-US" sz="2400"/>
                        <a:t>Evaluation Criteria</a:t>
                      </a:r>
                    </a:p>
                  </a:txBody>
                  <a:tcPr/>
                </a:tc>
                <a:tc>
                  <a:txBody>
                    <a:bodyPr/>
                    <a:lstStyle/>
                    <a:p>
                      <a:r>
                        <a:rPr lang="en-US" sz="2400"/>
                        <a:t>Relative Weight (%)</a:t>
                      </a:r>
                    </a:p>
                  </a:txBody>
                  <a:tcPr/>
                </a:tc>
                <a:extLst>
                  <a:ext uri="{0D108BD9-81ED-4DB2-BD59-A6C34878D82A}">
                    <a16:rowId xmlns:a16="http://schemas.microsoft.com/office/drawing/2014/main" val="2044353558"/>
                  </a:ext>
                </a:extLst>
              </a:tr>
              <a:tr h="647467">
                <a:tc>
                  <a:txBody>
                    <a:bodyPr/>
                    <a:lstStyle/>
                    <a:p>
                      <a:r>
                        <a:rPr lang="en-US" sz="2400"/>
                        <a:t>Price </a:t>
                      </a:r>
                    </a:p>
                  </a:txBody>
                  <a:tcPr/>
                </a:tc>
                <a:tc>
                  <a:txBody>
                    <a:bodyPr/>
                    <a:lstStyle/>
                    <a:p>
                      <a:pPr algn="ctr"/>
                      <a:r>
                        <a:rPr lang="en-US" sz="2400"/>
                        <a:t>20</a:t>
                      </a:r>
                    </a:p>
                  </a:txBody>
                  <a:tcPr/>
                </a:tc>
                <a:extLst>
                  <a:ext uri="{0D108BD9-81ED-4DB2-BD59-A6C34878D82A}">
                    <a16:rowId xmlns:a16="http://schemas.microsoft.com/office/drawing/2014/main" val="360357752"/>
                  </a:ext>
                </a:extLst>
              </a:tr>
              <a:tr h="647467">
                <a:tc>
                  <a:txBody>
                    <a:bodyPr/>
                    <a:lstStyle/>
                    <a:p>
                      <a:r>
                        <a:rPr lang="en-US" sz="2400"/>
                        <a:t>Respondent</a:t>
                      </a:r>
                    </a:p>
                  </a:txBody>
                  <a:tcPr/>
                </a:tc>
                <a:tc>
                  <a:txBody>
                    <a:bodyPr/>
                    <a:lstStyle/>
                    <a:p>
                      <a:pPr algn="ctr"/>
                      <a:r>
                        <a:rPr lang="en-US" sz="2400"/>
                        <a:t>60</a:t>
                      </a:r>
                    </a:p>
                  </a:txBody>
                  <a:tcPr/>
                </a:tc>
                <a:extLst>
                  <a:ext uri="{0D108BD9-81ED-4DB2-BD59-A6C34878D82A}">
                    <a16:rowId xmlns:a16="http://schemas.microsoft.com/office/drawing/2014/main" val="847213693"/>
                  </a:ext>
                </a:extLst>
              </a:tr>
              <a:tr h="647467">
                <a:tc>
                  <a:txBody>
                    <a:bodyPr/>
                    <a:lstStyle/>
                    <a:p>
                      <a:r>
                        <a:rPr lang="en-US" sz="2400"/>
                        <a:t>Benefit to Port Authority</a:t>
                      </a:r>
                    </a:p>
                  </a:txBody>
                  <a:tcPr/>
                </a:tc>
                <a:tc>
                  <a:txBody>
                    <a:bodyPr/>
                    <a:lstStyle/>
                    <a:p>
                      <a:pPr algn="ctr"/>
                      <a:r>
                        <a:rPr lang="en-US" sz="2400"/>
                        <a:t>15</a:t>
                      </a:r>
                    </a:p>
                  </a:txBody>
                  <a:tcPr/>
                </a:tc>
                <a:extLst>
                  <a:ext uri="{0D108BD9-81ED-4DB2-BD59-A6C34878D82A}">
                    <a16:rowId xmlns:a16="http://schemas.microsoft.com/office/drawing/2014/main" val="3737601501"/>
                  </a:ext>
                </a:extLst>
              </a:tr>
              <a:tr h="647467">
                <a:tc>
                  <a:txBody>
                    <a:bodyPr/>
                    <a:lstStyle/>
                    <a:p>
                      <a:r>
                        <a:rPr lang="en-US" sz="2400"/>
                        <a:t>Small Business Participation</a:t>
                      </a:r>
                    </a:p>
                  </a:txBody>
                  <a:tcPr/>
                </a:tc>
                <a:tc>
                  <a:txBody>
                    <a:bodyPr/>
                    <a:lstStyle/>
                    <a:p>
                      <a:pPr algn="ctr"/>
                      <a:r>
                        <a:rPr lang="en-US" sz="2400"/>
                        <a:t>5</a:t>
                      </a:r>
                    </a:p>
                  </a:txBody>
                  <a:tcPr/>
                </a:tc>
                <a:extLst>
                  <a:ext uri="{0D108BD9-81ED-4DB2-BD59-A6C34878D82A}">
                    <a16:rowId xmlns:a16="http://schemas.microsoft.com/office/drawing/2014/main" val="3782052400"/>
                  </a:ext>
                </a:extLst>
              </a:tr>
            </a:tbl>
          </a:graphicData>
        </a:graphic>
      </p:graphicFrame>
    </p:spTree>
    <p:extLst>
      <p:ext uri="{BB962C8B-B14F-4D97-AF65-F5344CB8AC3E}">
        <p14:creationId xmlns:p14="http://schemas.microsoft.com/office/powerpoint/2010/main" val="2167721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BBBD024-9461-FC49-A104-4872BEA57D46}"/>
              </a:ext>
            </a:extLst>
          </p:cNvPr>
          <p:cNvSpPr txBox="1"/>
          <p:nvPr/>
        </p:nvSpPr>
        <p:spPr>
          <a:xfrm>
            <a:off x="815903" y="0"/>
            <a:ext cx="11026776" cy="6124754"/>
          </a:xfrm>
          <a:prstGeom prst="rect">
            <a:avLst/>
          </a:prstGeom>
          <a:noFill/>
        </p:spPr>
        <p:txBody>
          <a:bodyPr wrap="square" lIns="91440" tIns="45720" rIns="91440" bIns="45720" rtlCol="0" anchor="t">
            <a:spAutoFit/>
          </a:bodyPr>
          <a:lstStyle/>
          <a:p>
            <a:endParaRPr lang="en-US" sz="4000" spc="200">
              <a:solidFill>
                <a:srgbClr val="011E44"/>
              </a:solidFill>
              <a:latin typeface="HelveticaNeueLT Std Thin" panose="020B0403020202020204" pitchFamily="34" charset="0"/>
            </a:endParaRPr>
          </a:p>
          <a:p>
            <a:r>
              <a:rPr lang="en-US" sz="3200" b="1" u="sng">
                <a:solidFill>
                  <a:srgbClr val="011E44"/>
                </a:solidFill>
                <a:latin typeface="HelveticaNeueLT Std Lt"/>
              </a:rPr>
              <a:t>AGENDA</a:t>
            </a:r>
          </a:p>
          <a:p>
            <a:pPr marL="342900" indent="-342900">
              <a:buFont typeface="+mj-lt"/>
              <a:buAutoNum type="arabicPeriod"/>
            </a:pPr>
            <a:endParaRPr lang="en-US" sz="2800">
              <a:solidFill>
                <a:srgbClr val="011E44"/>
              </a:solidFill>
              <a:latin typeface="HelveticaNeueLT Std Lt"/>
            </a:endParaRPr>
          </a:p>
          <a:p>
            <a:pPr marL="342900" indent="-342900">
              <a:buAutoNum type="arabicPeriod"/>
            </a:pPr>
            <a:r>
              <a:rPr lang="en-US" sz="2800">
                <a:solidFill>
                  <a:srgbClr val="011E44"/>
                </a:solidFill>
                <a:latin typeface="HelveticaNeueLT Std Lt"/>
              </a:rPr>
              <a:t>Pre-Proposal Conference House Rules</a:t>
            </a:r>
            <a:endParaRPr lang="en-US">
              <a:solidFill>
                <a:srgbClr val="000000"/>
              </a:solidFill>
              <a:latin typeface="HelveticaNeueLT Std Lt"/>
            </a:endParaRPr>
          </a:p>
          <a:p>
            <a:pPr marL="342900" indent="-342900">
              <a:buAutoNum type="arabicPeriod"/>
            </a:pPr>
            <a:r>
              <a:rPr lang="en-US" sz="2800">
                <a:solidFill>
                  <a:srgbClr val="011E44"/>
                </a:solidFill>
                <a:latin typeface="HelveticaNeueLT Std Lt"/>
              </a:rPr>
              <a:t>Introductions</a:t>
            </a:r>
            <a:endParaRPr lang="en-US">
              <a:latin typeface="HelveticaNeueLT Std Lt"/>
            </a:endParaRPr>
          </a:p>
          <a:p>
            <a:pPr marL="342900" indent="-342900">
              <a:buFont typeface="+mj-lt"/>
              <a:buAutoNum type="arabicPeriod"/>
            </a:pPr>
            <a:r>
              <a:rPr lang="en-US" sz="2800">
                <a:solidFill>
                  <a:srgbClr val="011E44"/>
                </a:solidFill>
                <a:latin typeface="HelveticaNeueLT Std Lt"/>
              </a:rPr>
              <a:t>Business Equity</a:t>
            </a:r>
          </a:p>
          <a:p>
            <a:pPr marL="342900" indent="-342900">
              <a:buFont typeface="+mj-lt"/>
              <a:buAutoNum type="arabicPeriod"/>
            </a:pPr>
            <a:r>
              <a:rPr lang="en-US" sz="2800">
                <a:solidFill>
                  <a:srgbClr val="011E44"/>
                </a:solidFill>
                <a:latin typeface="HelveticaNeueLT Std Lt"/>
              </a:rPr>
              <a:t>Procurement Services</a:t>
            </a:r>
          </a:p>
          <a:p>
            <a:pPr marL="342900" indent="-342900">
              <a:buFont typeface="+mj-lt"/>
              <a:buAutoNum type="arabicPeriod"/>
            </a:pPr>
            <a:r>
              <a:rPr lang="en-US" sz="2800">
                <a:solidFill>
                  <a:srgbClr val="011E44"/>
                </a:solidFill>
                <a:latin typeface="HelveticaNeueLT Std Lt"/>
              </a:rPr>
              <a:t>Selection Criteria</a:t>
            </a:r>
          </a:p>
          <a:p>
            <a:pPr marL="342900" indent="-342900">
              <a:buFont typeface="+mj-lt"/>
              <a:buAutoNum type="arabicPeriod"/>
            </a:pPr>
            <a:r>
              <a:rPr lang="en-US" sz="2800">
                <a:solidFill>
                  <a:srgbClr val="011E44"/>
                </a:solidFill>
                <a:latin typeface="HelveticaNeueLT Std Lt"/>
              </a:rPr>
              <a:t>Project Scope</a:t>
            </a:r>
          </a:p>
          <a:p>
            <a:pPr marL="342900" indent="-342900">
              <a:buFont typeface="+mj-lt"/>
              <a:buAutoNum type="arabicPeriod"/>
            </a:pPr>
            <a:r>
              <a:rPr lang="en-US" sz="2800">
                <a:solidFill>
                  <a:srgbClr val="011E44"/>
                </a:solidFill>
                <a:latin typeface="HelveticaNeueLT Std Lt"/>
              </a:rPr>
              <a:t>Questions</a:t>
            </a:r>
          </a:p>
          <a:p>
            <a:endParaRPr lang="en-US" sz="1600">
              <a:solidFill>
                <a:srgbClr val="011E44"/>
              </a:solidFill>
              <a:latin typeface="HelveticaNeueLT Std Lt" panose="020B0403020202020204" pitchFamily="34" charset="0"/>
            </a:endParaRPr>
          </a:p>
          <a:p>
            <a:endParaRPr lang="en-US" sz="4000">
              <a:solidFill>
                <a:srgbClr val="011E44"/>
              </a:solidFill>
              <a:latin typeface="HelveticaNeueLT Std Lt" panose="020B0403020202020204" pitchFamily="34" charset="0"/>
            </a:endParaRPr>
          </a:p>
          <a:p>
            <a:endParaRPr lang="en-US" sz="4000" spc="200">
              <a:solidFill>
                <a:srgbClr val="011E44"/>
              </a:solidFill>
              <a:latin typeface="HelveticaNeueLT Std Thin" panose="020B0403020202020204" pitchFamily="34" charset="0"/>
            </a:endParaRPr>
          </a:p>
        </p:txBody>
      </p:sp>
    </p:spTree>
    <p:extLst>
      <p:ext uri="{BB962C8B-B14F-4D97-AF65-F5344CB8AC3E}">
        <p14:creationId xmlns:p14="http://schemas.microsoft.com/office/powerpoint/2010/main" val="1620663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688064D-589C-46B9-A24E-60B19C0B37D6}"/>
              </a:ext>
            </a:extLst>
          </p:cNvPr>
          <p:cNvPicPr>
            <a:picLocks noChangeAspect="1"/>
          </p:cNvPicPr>
          <p:nvPr/>
        </p:nvPicPr>
        <p:blipFill>
          <a:blip r:embed="rId3"/>
          <a:stretch>
            <a:fillRect/>
          </a:stretch>
        </p:blipFill>
        <p:spPr>
          <a:xfrm>
            <a:off x="6096000" y="178527"/>
            <a:ext cx="6043124" cy="5649620"/>
          </a:xfrm>
          <a:prstGeom prst="rect">
            <a:avLst/>
          </a:prstGeom>
        </p:spPr>
      </p:pic>
      <p:sp>
        <p:nvSpPr>
          <p:cNvPr id="3" name="Content Placeholder 2">
            <a:extLst>
              <a:ext uri="{FF2B5EF4-FFF2-40B4-BE49-F238E27FC236}">
                <a16:creationId xmlns:a16="http://schemas.microsoft.com/office/drawing/2014/main" id="{44CDDDAB-F7A8-8C26-A2B3-322E40F5EEBB}"/>
              </a:ext>
            </a:extLst>
          </p:cNvPr>
          <p:cNvSpPr>
            <a:spLocks noGrp="1"/>
          </p:cNvSpPr>
          <p:nvPr>
            <p:ph sz="half" idx="1"/>
          </p:nvPr>
        </p:nvSpPr>
        <p:spPr>
          <a:xfrm>
            <a:off x="838200" y="1571625"/>
            <a:ext cx="5082310" cy="4605338"/>
          </a:xfrm>
        </p:spPr>
        <p:txBody>
          <a:bodyPr vert="horz" lIns="91440" tIns="45720" rIns="91440" bIns="45720" rtlCol="0" anchor="t">
            <a:normAutofit/>
          </a:bodyPr>
          <a:lstStyle/>
          <a:p>
            <a:pPr marL="0" indent="1588">
              <a:buNone/>
            </a:pPr>
            <a:r>
              <a:rPr lang="en-US">
                <a:latin typeface="HelveticaNeueLT Std Blk"/>
                <a:ea typeface="+mn-lt"/>
                <a:cs typeface="+mn-lt"/>
              </a:rPr>
              <a:t>Proposal Response form:</a:t>
            </a:r>
            <a:endParaRPr lang="en-US">
              <a:latin typeface="HelveticaNeueLT Std Blk"/>
            </a:endParaRPr>
          </a:p>
          <a:p>
            <a:pPr marL="0" indent="1588">
              <a:buNone/>
            </a:pPr>
            <a:r>
              <a:rPr lang="en-US">
                <a:latin typeface="HelveticaNeueLT Std Blk"/>
                <a:ea typeface="+mn-lt"/>
                <a:cs typeface="+mn-lt"/>
              </a:rPr>
              <a:t>(Page 18 of Solicitation Package)</a:t>
            </a:r>
            <a:endParaRPr lang="en-US">
              <a:latin typeface="HelveticaNeueLT Std Blk"/>
            </a:endParaRPr>
          </a:p>
          <a:p>
            <a:pPr marL="0" indent="1588">
              <a:buNone/>
            </a:pPr>
            <a:endParaRPr lang="en-US">
              <a:latin typeface="HelveticaNeueLT Std Blk"/>
              <a:ea typeface="+mn-lt"/>
              <a:cs typeface="+mn-lt"/>
            </a:endParaRPr>
          </a:p>
          <a:p>
            <a:pPr marL="0" indent="1588">
              <a:buNone/>
            </a:pPr>
            <a:r>
              <a:rPr lang="en-US">
                <a:latin typeface="HelveticaNeueLT Std Blk"/>
                <a:ea typeface="+mn-lt"/>
                <a:cs typeface="+mn-lt"/>
              </a:rPr>
              <a:t>Page 2 of the Proposal   Response Form – Required Attachments</a:t>
            </a:r>
          </a:p>
          <a:p>
            <a:pPr marL="0" indent="0">
              <a:buNone/>
            </a:pPr>
            <a:endParaRPr lang="en-US">
              <a:cs typeface="Calibri" panose="020F0502020204030204"/>
            </a:endParaRPr>
          </a:p>
        </p:txBody>
      </p:sp>
      <p:sp>
        <p:nvSpPr>
          <p:cNvPr id="8" name="TextBox 7">
            <a:extLst>
              <a:ext uri="{FF2B5EF4-FFF2-40B4-BE49-F238E27FC236}">
                <a16:creationId xmlns:a16="http://schemas.microsoft.com/office/drawing/2014/main" id="{76EB096C-2952-5442-C2A5-7388EF430C0B}"/>
              </a:ext>
            </a:extLst>
          </p:cNvPr>
          <p:cNvSpPr txBox="1"/>
          <p:nvPr/>
        </p:nvSpPr>
        <p:spPr>
          <a:xfrm>
            <a:off x="923636" y="603250"/>
            <a:ext cx="562100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latin typeface="HelveticaNeueLT Std Blk"/>
                <a:ea typeface="+mn-lt"/>
                <a:cs typeface="+mn-lt"/>
              </a:rPr>
              <a:t>DOCUMENT CHECKLIST</a:t>
            </a:r>
            <a:endParaRPr lang="en-US" sz="2400">
              <a:latin typeface="HelveticaNeueLT Std Blk"/>
            </a:endParaRPr>
          </a:p>
        </p:txBody>
      </p:sp>
      <p:sp>
        <p:nvSpPr>
          <p:cNvPr id="10" name="Oval 9">
            <a:extLst>
              <a:ext uri="{FF2B5EF4-FFF2-40B4-BE49-F238E27FC236}">
                <a16:creationId xmlns:a16="http://schemas.microsoft.com/office/drawing/2014/main" id="{4C7F9319-506F-4BF1-B75D-69D40864FA7E}"/>
              </a:ext>
            </a:extLst>
          </p:cNvPr>
          <p:cNvSpPr/>
          <p:nvPr/>
        </p:nvSpPr>
        <p:spPr>
          <a:xfrm>
            <a:off x="6088417" y="3066473"/>
            <a:ext cx="585627" cy="237374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8181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idge with a city in the background&#10;&#10;Description automatically generated with low confidence">
            <a:extLst>
              <a:ext uri="{FF2B5EF4-FFF2-40B4-BE49-F238E27FC236}">
                <a16:creationId xmlns:a16="http://schemas.microsoft.com/office/drawing/2014/main" id="{57FBC51E-07C9-104D-B861-F780D9996B66}"/>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05158A0-0459-39FF-2F83-A82E0D7D1150}"/>
              </a:ext>
            </a:extLst>
          </p:cNvPr>
          <p:cNvSpPr txBox="1"/>
          <p:nvPr/>
        </p:nvSpPr>
        <p:spPr>
          <a:xfrm>
            <a:off x="1935692" y="843439"/>
            <a:ext cx="567478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a:solidFill>
                  <a:schemeClr val="bg1"/>
                </a:solidFill>
                <a:cs typeface="Calibri"/>
              </a:rPr>
              <a:t>SCOPE OF WORK OVERVIEW</a:t>
            </a:r>
          </a:p>
        </p:txBody>
      </p:sp>
    </p:spTree>
    <p:extLst>
      <p:ext uri="{BB962C8B-B14F-4D97-AF65-F5344CB8AC3E}">
        <p14:creationId xmlns:p14="http://schemas.microsoft.com/office/powerpoint/2010/main" val="3569406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BBBD024-9461-FC49-A104-4872BEA57D46}"/>
              </a:ext>
            </a:extLst>
          </p:cNvPr>
          <p:cNvSpPr txBox="1"/>
          <p:nvPr/>
        </p:nvSpPr>
        <p:spPr>
          <a:xfrm>
            <a:off x="826176" y="0"/>
            <a:ext cx="11098696" cy="3970318"/>
          </a:xfrm>
          <a:prstGeom prst="rect">
            <a:avLst/>
          </a:prstGeom>
          <a:noFill/>
        </p:spPr>
        <p:txBody>
          <a:bodyPr wrap="square" lIns="91440" tIns="45720" rIns="91440" bIns="45720" rtlCol="0" anchor="t">
            <a:spAutoFit/>
          </a:bodyPr>
          <a:lstStyle/>
          <a:p>
            <a:endParaRPr lang="en-US" sz="2800" spc="200">
              <a:ea typeface="+mn-lt"/>
              <a:cs typeface="+mn-lt"/>
            </a:endParaRPr>
          </a:p>
          <a:p>
            <a:r>
              <a:rPr lang="en-US" sz="2800" b="1" u="sng" spc="200">
                <a:latin typeface="HelveticaNeueLT Std Blk"/>
                <a:cs typeface="Calibri"/>
              </a:rPr>
              <a:t>BACKGROUND</a:t>
            </a:r>
          </a:p>
          <a:p>
            <a:pPr marL="0" indent="0" algn="l">
              <a:buNone/>
            </a:pPr>
            <a:endParaRPr lang="en-US" sz="2800">
              <a:solidFill>
                <a:srgbClr val="0D2145"/>
              </a:solidFill>
              <a:cs typeface="Arial"/>
            </a:endParaRPr>
          </a:p>
          <a:p>
            <a:pPr marL="457200" indent="-457200">
              <a:buFont typeface="Arial" panose="020B0604020202020204" pitchFamily="34" charset="0"/>
              <a:buChar char="•"/>
            </a:pPr>
            <a:r>
              <a:rPr lang="en-US" sz="2800"/>
              <a:t>Record Growth in Containerized Cargo</a:t>
            </a:r>
          </a:p>
          <a:p>
            <a:pPr marL="457200" indent="-457200">
              <a:buFont typeface="Arial" panose="020B0604020202020204" pitchFamily="34" charset="0"/>
              <a:buChar char="•"/>
            </a:pPr>
            <a:r>
              <a:rPr lang="en-US" sz="2800"/>
              <a:t>Capacity Constraints at Existing Container Terminals</a:t>
            </a:r>
          </a:p>
          <a:p>
            <a:pPr marL="457200" indent="-457200">
              <a:buFont typeface="Arial" panose="020B0604020202020204" pitchFamily="34" charset="0"/>
              <a:buChar char="•"/>
            </a:pPr>
            <a:r>
              <a:rPr lang="en-US" sz="2800"/>
              <a:t>Increase Port Houston’s Cargo Handling Capacity</a:t>
            </a:r>
          </a:p>
          <a:p>
            <a:pPr marL="457200" indent="-457200">
              <a:buFont typeface="Arial" panose="020B0604020202020204" pitchFamily="34" charset="0"/>
              <a:buChar char="•"/>
            </a:pPr>
            <a:r>
              <a:rPr lang="en-US" sz="2800"/>
              <a:t>Cost-Effective Direct Connections w/East and South-East Asia</a:t>
            </a:r>
          </a:p>
          <a:p>
            <a:pPr marL="457200" indent="-457200">
              <a:buFont typeface="Arial" panose="020B0604020202020204" pitchFamily="34" charset="0"/>
              <a:buChar char="•"/>
            </a:pPr>
            <a:r>
              <a:rPr lang="en-US" sz="2800"/>
              <a:t>Carriers Deploying Larger Vessels</a:t>
            </a:r>
          </a:p>
          <a:p>
            <a:pPr marL="457200" indent="-457200">
              <a:buFont typeface="Arial" panose="020B0604020202020204" pitchFamily="34" charset="0"/>
              <a:buChar char="•"/>
            </a:pPr>
            <a:endParaRPr lang="en-US" sz="2800"/>
          </a:p>
        </p:txBody>
      </p:sp>
    </p:spTree>
    <p:extLst>
      <p:ext uri="{BB962C8B-B14F-4D97-AF65-F5344CB8AC3E}">
        <p14:creationId xmlns:p14="http://schemas.microsoft.com/office/powerpoint/2010/main" val="1126257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BBBD024-9461-FC49-A104-4872BEA57D46}"/>
              </a:ext>
            </a:extLst>
          </p:cNvPr>
          <p:cNvSpPr txBox="1"/>
          <p:nvPr/>
        </p:nvSpPr>
        <p:spPr>
          <a:xfrm>
            <a:off x="826176" y="0"/>
            <a:ext cx="11098696" cy="6309420"/>
          </a:xfrm>
          <a:prstGeom prst="rect">
            <a:avLst/>
          </a:prstGeom>
          <a:noFill/>
        </p:spPr>
        <p:txBody>
          <a:bodyPr wrap="square" lIns="91440" tIns="45720" rIns="91440" bIns="45720" rtlCol="0" anchor="t">
            <a:spAutoFit/>
          </a:bodyPr>
          <a:lstStyle/>
          <a:p>
            <a:endParaRPr lang="en-US" sz="2800" spc="200">
              <a:ea typeface="+mn-lt"/>
              <a:cs typeface="+mn-lt"/>
            </a:endParaRPr>
          </a:p>
          <a:p>
            <a:r>
              <a:rPr lang="en-US" sz="2800" b="1" u="sng" spc="200">
                <a:latin typeface="HelveticaNeueLT Std Blk"/>
                <a:cs typeface="Calibri"/>
              </a:rPr>
              <a:t>SCOPE OF WORK</a:t>
            </a:r>
          </a:p>
          <a:p>
            <a:pPr marL="0" indent="0" algn="l">
              <a:buNone/>
            </a:pPr>
            <a:endParaRPr lang="en-US" sz="2800">
              <a:solidFill>
                <a:srgbClr val="0D2145"/>
              </a:solidFill>
              <a:cs typeface="Arial"/>
            </a:endParaRPr>
          </a:p>
          <a:p>
            <a:pPr marL="457200" indent="-457200">
              <a:buFont typeface="Arial" panose="020B0604020202020204" pitchFamily="34" charset="0"/>
              <a:buChar char="•"/>
            </a:pPr>
            <a:r>
              <a:rPr lang="en-US" sz="2800"/>
              <a:t>Site Selection and Evaluation (Minimum 200-acre Tracts)</a:t>
            </a:r>
          </a:p>
          <a:p>
            <a:r>
              <a:rPr lang="en-US" sz="2800"/>
              <a:t>	- New Greenfield Sites</a:t>
            </a:r>
          </a:p>
          <a:p>
            <a:r>
              <a:rPr lang="en-US" sz="2800"/>
              <a:t>	- Brownfield Conversion</a:t>
            </a:r>
          </a:p>
          <a:p>
            <a:r>
              <a:rPr lang="en-US" sz="2800"/>
              <a:t>	- Multiple Site Options</a:t>
            </a:r>
          </a:p>
          <a:p>
            <a:r>
              <a:rPr lang="en-US" sz="2800"/>
              <a:t>	- Other Alternatives</a:t>
            </a:r>
          </a:p>
          <a:p>
            <a:pPr marL="457200" indent="-457200">
              <a:buFont typeface="Arial" panose="020B0604020202020204" pitchFamily="34" charset="0"/>
              <a:buChar char="•"/>
            </a:pPr>
            <a:r>
              <a:rPr lang="en-US" sz="2800"/>
              <a:t>Analysis of Existing and Potential Markets</a:t>
            </a:r>
          </a:p>
          <a:p>
            <a:pPr marL="457200" indent="-457200">
              <a:buFont typeface="Arial" panose="020B0604020202020204" pitchFamily="34" charset="0"/>
              <a:buChar char="•"/>
            </a:pPr>
            <a:r>
              <a:rPr lang="en-US" sz="2800"/>
              <a:t>Evaluate Potential Locations Based on Defined Criteria</a:t>
            </a:r>
          </a:p>
          <a:p>
            <a:pPr marL="457200" indent="-457200">
              <a:buFont typeface="Arial" panose="020B0604020202020204" pitchFamily="34" charset="0"/>
              <a:buChar char="•"/>
            </a:pPr>
            <a:r>
              <a:rPr lang="en-US" sz="2800"/>
              <a:t>Identify Top Potential Sites with Conceptual Level Costs</a:t>
            </a:r>
          </a:p>
          <a:p>
            <a:pPr marL="457200" indent="-457200">
              <a:buFont typeface="Arial" panose="020B0604020202020204" pitchFamily="34" charset="0"/>
              <a:buChar char="•"/>
            </a:pPr>
            <a:r>
              <a:rPr lang="en-US" sz="2800"/>
              <a:t>Timing Considerations for Development</a:t>
            </a:r>
          </a:p>
          <a:p>
            <a:pPr marL="457200" indent="-457200">
              <a:buFont typeface="Arial" panose="020B0604020202020204" pitchFamily="34" charset="0"/>
              <a:buChar char="•"/>
            </a:pPr>
            <a:r>
              <a:rPr lang="en-US" sz="2800"/>
              <a:t>Recommendation of Preferred Site(s)</a:t>
            </a:r>
          </a:p>
          <a:p>
            <a:endParaRPr lang="en-US" sz="4000" spc="200">
              <a:solidFill>
                <a:srgbClr val="011E44"/>
              </a:solidFill>
              <a:latin typeface="HelveticaNeueLT Std Thin" panose="020B0403020202020204" pitchFamily="34" charset="0"/>
            </a:endParaRPr>
          </a:p>
        </p:txBody>
      </p:sp>
    </p:spTree>
    <p:extLst>
      <p:ext uri="{BB962C8B-B14F-4D97-AF65-F5344CB8AC3E}">
        <p14:creationId xmlns:p14="http://schemas.microsoft.com/office/powerpoint/2010/main" val="2215154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DC985EAF-17B0-104F-BCAA-A6C64F0CD2B6}"/>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060CD69-DE60-794F-AE96-0DDC5C4DB5D1}"/>
              </a:ext>
            </a:extLst>
          </p:cNvPr>
          <p:cNvSpPr txBox="1"/>
          <p:nvPr/>
        </p:nvSpPr>
        <p:spPr>
          <a:xfrm>
            <a:off x="1093304" y="2613392"/>
            <a:ext cx="10336696" cy="1631216"/>
          </a:xfrm>
          <a:prstGeom prst="rect">
            <a:avLst/>
          </a:prstGeom>
          <a:noFill/>
        </p:spPr>
        <p:txBody>
          <a:bodyPr wrap="square" rtlCol="0">
            <a:spAutoFit/>
          </a:bodyPr>
          <a:lstStyle/>
          <a:p>
            <a:r>
              <a:rPr lang="en-US" sz="8000" spc="300">
                <a:solidFill>
                  <a:srgbClr val="C1862E"/>
                </a:solidFill>
                <a:latin typeface="HelveticaNeueLT Std Thin" panose="020B0403020202020204" pitchFamily="34" charset="0"/>
              </a:rPr>
              <a:t>QUESTIONS?</a:t>
            </a:r>
          </a:p>
          <a:p>
            <a:r>
              <a:rPr lang="en-US" sz="2000" b="1" spc="300">
                <a:solidFill>
                  <a:schemeClr val="bg1"/>
                </a:solidFill>
                <a:latin typeface="HelveticaNeueLT Std Blk" panose="020B0604020202020204" pitchFamily="34" charset="0"/>
              </a:rPr>
              <a:t>PORT HOUSTON</a:t>
            </a:r>
          </a:p>
        </p:txBody>
      </p:sp>
      <p:sp>
        <p:nvSpPr>
          <p:cNvPr id="2" name="TextBox 1">
            <a:extLst>
              <a:ext uri="{FF2B5EF4-FFF2-40B4-BE49-F238E27FC236}">
                <a16:creationId xmlns:a16="http://schemas.microsoft.com/office/drawing/2014/main" id="{1BF91746-2E26-4FF7-BF70-77E68830F28B}"/>
              </a:ext>
            </a:extLst>
          </p:cNvPr>
          <p:cNvSpPr txBox="1"/>
          <p:nvPr/>
        </p:nvSpPr>
        <p:spPr>
          <a:xfrm>
            <a:off x="1324947" y="634482"/>
            <a:ext cx="4133461" cy="923330"/>
          </a:xfrm>
          <a:prstGeom prst="rect">
            <a:avLst/>
          </a:prstGeom>
          <a:noFill/>
        </p:spPr>
        <p:txBody>
          <a:bodyPr wrap="square" lIns="91440" tIns="45720" rIns="91440" bIns="45720" rtlCol="0" anchor="t">
            <a:spAutoFit/>
          </a:bodyPr>
          <a:lstStyle/>
          <a:p>
            <a:r>
              <a:rPr lang="en-US">
                <a:solidFill>
                  <a:schemeClr val="bg1"/>
                </a:solidFill>
                <a:cs typeface="Calibri"/>
              </a:rPr>
              <a:t>Procurement Services</a:t>
            </a:r>
          </a:p>
          <a:p>
            <a:r>
              <a:rPr lang="en-US">
                <a:solidFill>
                  <a:schemeClr val="bg1"/>
                </a:solidFill>
              </a:rPr>
              <a:t>Email: </a:t>
            </a:r>
            <a:r>
              <a:rPr lang="en-US">
                <a:solidFill>
                  <a:schemeClr val="bg1"/>
                </a:solidFill>
                <a:hlinkClick r:id="rId3">
                  <a:extLst>
                    <a:ext uri="{A12FA001-AC4F-418D-AE19-62706E023703}">
                      <ahyp:hlinkClr xmlns:ahyp="http://schemas.microsoft.com/office/drawing/2018/hyperlinkcolor" val="tx"/>
                    </a:ext>
                  </a:extLst>
                </a:hlinkClick>
              </a:rPr>
              <a:t>procurement@porthouston.com</a:t>
            </a:r>
            <a:r>
              <a:rPr lang="en-US">
                <a:solidFill>
                  <a:schemeClr val="bg1"/>
                </a:solidFill>
              </a:rPr>
              <a:t> </a:t>
            </a:r>
            <a:endParaRPr lang="en-US">
              <a:solidFill>
                <a:schemeClr val="bg1"/>
              </a:solidFill>
              <a:cs typeface="Calibri"/>
            </a:endParaRPr>
          </a:p>
          <a:p>
            <a:r>
              <a:rPr lang="en-US">
                <a:solidFill>
                  <a:schemeClr val="bg1"/>
                </a:solidFill>
              </a:rPr>
              <a:t>Phone: (713) 670- 2464</a:t>
            </a:r>
            <a:endParaRPr lang="en-US">
              <a:solidFill>
                <a:schemeClr val="bg1"/>
              </a:solidFill>
              <a:cs typeface="Calibri"/>
            </a:endParaRPr>
          </a:p>
        </p:txBody>
      </p:sp>
    </p:spTree>
    <p:extLst>
      <p:ext uri="{BB962C8B-B14F-4D97-AF65-F5344CB8AC3E}">
        <p14:creationId xmlns:p14="http://schemas.microsoft.com/office/powerpoint/2010/main" val="931912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BBBD024-9461-FC49-A104-4872BEA57D46}"/>
              </a:ext>
            </a:extLst>
          </p:cNvPr>
          <p:cNvSpPr txBox="1"/>
          <p:nvPr/>
        </p:nvSpPr>
        <p:spPr>
          <a:xfrm>
            <a:off x="815903" y="0"/>
            <a:ext cx="11026776" cy="6555641"/>
          </a:xfrm>
          <a:prstGeom prst="rect">
            <a:avLst/>
          </a:prstGeom>
          <a:noFill/>
        </p:spPr>
        <p:txBody>
          <a:bodyPr wrap="square" lIns="91440" tIns="45720" rIns="91440" bIns="45720" rtlCol="0" anchor="t">
            <a:spAutoFit/>
          </a:bodyPr>
          <a:lstStyle/>
          <a:p>
            <a:endParaRPr lang="en-US" sz="4000" spc="200">
              <a:solidFill>
                <a:srgbClr val="011E44"/>
              </a:solidFill>
              <a:latin typeface="HelveticaNeueLT Std Thin" panose="020B0403020202020204" pitchFamily="34" charset="0"/>
            </a:endParaRPr>
          </a:p>
          <a:p>
            <a:r>
              <a:rPr lang="en-US" sz="3200" b="1" u="sng">
                <a:solidFill>
                  <a:srgbClr val="011E44"/>
                </a:solidFill>
                <a:latin typeface="HelveticaNeueLT Std Lt"/>
              </a:rPr>
              <a:t>PRE-PROPOSAL CONFERENCE HOUSE RULES</a:t>
            </a:r>
            <a:endParaRPr lang="en-US" sz="3200" b="1" u="sng">
              <a:solidFill>
                <a:srgbClr val="011E44"/>
              </a:solidFill>
              <a:latin typeface="HelveticaNeueLT Std Lt" panose="020B0403020202020204" pitchFamily="34" charset="0"/>
            </a:endParaRPr>
          </a:p>
          <a:p>
            <a:pPr marL="457200" indent="-457200">
              <a:buFont typeface="Arial"/>
              <a:buChar char="•"/>
            </a:pPr>
            <a:r>
              <a:rPr lang="en-US" sz="2800">
                <a:latin typeface="HelveticaNeueLT Std Lt"/>
                <a:cs typeface="Calibri"/>
              </a:rPr>
              <a:t>Attendees will begin the meeting in listen-only mode.</a:t>
            </a:r>
          </a:p>
          <a:p>
            <a:pPr marL="457200" indent="-457200">
              <a:buFont typeface="Arial"/>
              <a:buChar char="•"/>
            </a:pPr>
            <a:r>
              <a:rPr lang="en-US" sz="2800">
                <a:latin typeface="HelveticaNeueLT Std Lt"/>
                <a:cs typeface="Calibri"/>
              </a:rPr>
              <a:t>There will be a Q&amp;A session at the end of today’s presentation.</a:t>
            </a:r>
            <a:endParaRPr lang="en-US" sz="2800">
              <a:latin typeface="HelveticaNeueLT Std Lt"/>
              <a:ea typeface="+mn-lt"/>
              <a:cs typeface="+mn-lt"/>
            </a:endParaRPr>
          </a:p>
          <a:p>
            <a:pPr marL="457200" indent="-457200">
              <a:buFont typeface="Arial"/>
              <a:buChar char="•"/>
            </a:pPr>
            <a:r>
              <a:rPr lang="en-US" sz="2800">
                <a:latin typeface="HelveticaNeueLT Std Lt"/>
                <a:cs typeface="Calibri"/>
              </a:rPr>
              <a:t>If you have any questions during the presentation, you may submit your Questions through the WebEx Q&amp;A feature and they will be addressed at the end of the presentation.</a:t>
            </a:r>
            <a:endParaRPr lang="en-US" sz="2800">
              <a:latin typeface="HelveticaNeueLT Std Lt"/>
              <a:ea typeface="+mn-lt"/>
              <a:cs typeface="+mn-lt"/>
            </a:endParaRPr>
          </a:p>
          <a:p>
            <a:pPr marL="457200" indent="-457200">
              <a:buFont typeface="Arial"/>
              <a:buChar char="•"/>
            </a:pPr>
            <a:r>
              <a:rPr lang="en-US" sz="2800">
                <a:latin typeface="HelveticaNeueLT Std Lt"/>
                <a:cs typeface="Calibri"/>
              </a:rPr>
              <a:t>This presentation recording will be  posted  on  the  BuySpeed  homepage under “Pre-Bid/Proposal Conference Information.”</a:t>
            </a:r>
            <a:endParaRPr lang="en-US">
              <a:latin typeface="HelveticaNeueLT Std Lt"/>
              <a:cs typeface="Calibri" panose="020F0502020204030204"/>
            </a:endParaRPr>
          </a:p>
          <a:p>
            <a:pPr marL="342900" indent="-342900">
              <a:buAutoNum type="arabicPeriod"/>
            </a:pPr>
            <a:endParaRPr lang="en-US" sz="2800">
              <a:solidFill>
                <a:srgbClr val="011E44"/>
              </a:solidFill>
              <a:latin typeface="HelveticaNeueLT Std Lt" panose="020B0403020202020204" pitchFamily="34" charset="0"/>
            </a:endParaRPr>
          </a:p>
          <a:p>
            <a:endParaRPr lang="en-US" sz="1600">
              <a:solidFill>
                <a:srgbClr val="011E44"/>
              </a:solidFill>
              <a:latin typeface="HelveticaNeueLT Std Lt" panose="020B0403020202020204" pitchFamily="34" charset="0"/>
            </a:endParaRPr>
          </a:p>
          <a:p>
            <a:endParaRPr lang="en-US" sz="4000">
              <a:solidFill>
                <a:srgbClr val="011E44"/>
              </a:solidFill>
              <a:latin typeface="HelveticaNeueLT Std Lt" panose="020B0403020202020204" pitchFamily="34" charset="0"/>
            </a:endParaRPr>
          </a:p>
          <a:p>
            <a:endParaRPr lang="en-US" sz="4000" spc="200">
              <a:solidFill>
                <a:srgbClr val="011E44"/>
              </a:solidFill>
              <a:latin typeface="HelveticaNeueLT Std Thin" panose="020B0403020202020204" pitchFamily="34" charset="0"/>
            </a:endParaRPr>
          </a:p>
        </p:txBody>
      </p:sp>
    </p:spTree>
    <p:extLst>
      <p:ext uri="{BB962C8B-B14F-4D97-AF65-F5344CB8AC3E}">
        <p14:creationId xmlns:p14="http://schemas.microsoft.com/office/powerpoint/2010/main" val="838056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BBBD024-9461-FC49-A104-4872BEA57D46}"/>
              </a:ext>
            </a:extLst>
          </p:cNvPr>
          <p:cNvSpPr txBox="1"/>
          <p:nvPr/>
        </p:nvSpPr>
        <p:spPr>
          <a:xfrm>
            <a:off x="1000836" y="226031"/>
            <a:ext cx="10629509" cy="3847207"/>
          </a:xfrm>
          <a:prstGeom prst="rect">
            <a:avLst/>
          </a:prstGeom>
          <a:noFill/>
        </p:spPr>
        <p:txBody>
          <a:bodyPr wrap="square" lIns="91440" tIns="45720" rIns="91440" bIns="45720" rtlCol="0" anchor="t">
            <a:spAutoFit/>
          </a:bodyPr>
          <a:lstStyle/>
          <a:p>
            <a:endParaRPr lang="en-US" sz="4000" spc="200">
              <a:solidFill>
                <a:srgbClr val="011E44"/>
              </a:solidFill>
              <a:latin typeface="HelveticaNeueLT Std Thin" panose="020B0403020202020204" pitchFamily="34" charset="0"/>
            </a:endParaRPr>
          </a:p>
          <a:p>
            <a:r>
              <a:rPr lang="en-US" sz="2800" u="sng">
                <a:solidFill>
                  <a:srgbClr val="011E44"/>
                </a:solidFill>
                <a:latin typeface="HelveticaNeueLT Std Blk"/>
              </a:rPr>
              <a:t>PHA Personnel:</a:t>
            </a:r>
          </a:p>
          <a:p>
            <a:r>
              <a:rPr lang="en-US" sz="2800">
                <a:solidFill>
                  <a:srgbClr val="011E44"/>
                </a:solidFill>
                <a:latin typeface="HelveticaNeueLT Std Lt"/>
              </a:rPr>
              <a:t>Rohit Saxena – Director, Facility Planning</a:t>
            </a:r>
          </a:p>
          <a:p>
            <a:r>
              <a:rPr lang="en-US" sz="2800">
                <a:solidFill>
                  <a:srgbClr val="011E44"/>
                </a:solidFill>
                <a:latin typeface="HelveticaNeueLT Std Lt"/>
              </a:rPr>
              <a:t>Yvette Camel-Smith </a:t>
            </a:r>
            <a:r>
              <a:rPr lang="en-US" sz="2800">
                <a:solidFill>
                  <a:schemeClr val="accent1">
                    <a:lumMod val="50000"/>
                  </a:schemeClr>
                </a:solidFill>
                <a:latin typeface="HelveticaNeueLT Std Lt"/>
                <a:ea typeface="+mn-lt"/>
                <a:cs typeface="+mn-lt"/>
              </a:rPr>
              <a:t>– </a:t>
            </a:r>
            <a:r>
              <a:rPr lang="en-US" sz="3200">
                <a:solidFill>
                  <a:schemeClr val="accent1">
                    <a:lumMod val="50000"/>
                  </a:schemeClr>
                </a:solidFill>
                <a:ea typeface="+mn-lt"/>
                <a:cs typeface="+mn-lt"/>
              </a:rPr>
              <a:t>Director, Procurement</a:t>
            </a:r>
          </a:p>
          <a:p>
            <a:r>
              <a:rPr lang="en-US" sz="2800">
                <a:solidFill>
                  <a:srgbClr val="011E44"/>
                </a:solidFill>
                <a:latin typeface="HelveticaNeueLT Std Lt"/>
              </a:rPr>
              <a:t>Dean Ainuddin – Procurement Contract Manager</a:t>
            </a:r>
          </a:p>
          <a:p>
            <a:r>
              <a:rPr lang="en-US" sz="2800">
                <a:solidFill>
                  <a:srgbClr val="011E44"/>
                </a:solidFill>
                <a:latin typeface="HelveticaNeueLT Std Lt"/>
              </a:rPr>
              <a:t>Gilda Ramirez </a:t>
            </a:r>
            <a:r>
              <a:rPr lang="en-US" sz="3200">
                <a:solidFill>
                  <a:schemeClr val="accent1">
                    <a:lumMod val="50000"/>
                  </a:schemeClr>
                </a:solidFill>
                <a:ea typeface="+mn-lt"/>
                <a:cs typeface="+mn-lt"/>
              </a:rPr>
              <a:t>– Director, Business Equity</a:t>
            </a:r>
            <a:endParaRPr lang="en-US" sz="3200">
              <a:solidFill>
                <a:schemeClr val="accent1">
                  <a:lumMod val="50000"/>
                </a:schemeClr>
              </a:solidFill>
              <a:latin typeface="HelveticaNeueLT Std Lt"/>
            </a:endParaRPr>
          </a:p>
          <a:p>
            <a:r>
              <a:rPr lang="en-US" sz="2800">
                <a:solidFill>
                  <a:srgbClr val="011E44"/>
                </a:solidFill>
                <a:latin typeface="HelveticaNeueLT Std Lt"/>
              </a:rPr>
              <a:t>Brenda Ruiz – Manager Supplier Diversity, Business Equity</a:t>
            </a:r>
            <a:endParaRPr lang="en-US"/>
          </a:p>
          <a:p>
            <a:endParaRPr lang="en-US" sz="2800">
              <a:solidFill>
                <a:srgbClr val="011E44"/>
              </a:solidFill>
              <a:latin typeface="HelveticaNeueLT Std Lt"/>
            </a:endParaRPr>
          </a:p>
        </p:txBody>
      </p:sp>
    </p:spTree>
    <p:extLst>
      <p:ext uri="{BB962C8B-B14F-4D97-AF65-F5344CB8AC3E}">
        <p14:creationId xmlns:p14="http://schemas.microsoft.com/office/powerpoint/2010/main" val="2200439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10;&#10;Description automatically generated with low confidence">
            <a:extLst>
              <a:ext uri="{FF2B5EF4-FFF2-40B4-BE49-F238E27FC236}">
                <a16:creationId xmlns:a16="http://schemas.microsoft.com/office/drawing/2014/main" id="{FEAB75CB-939F-1C4B-A58E-DFB0C46A45B3}"/>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2DB934F-0A98-1343-875A-DBD741F852F3}"/>
              </a:ext>
            </a:extLst>
          </p:cNvPr>
          <p:cNvSpPr txBox="1"/>
          <p:nvPr/>
        </p:nvSpPr>
        <p:spPr>
          <a:xfrm>
            <a:off x="1093303" y="715018"/>
            <a:ext cx="6321287" cy="707886"/>
          </a:xfrm>
          <a:prstGeom prst="rect">
            <a:avLst/>
          </a:prstGeom>
          <a:noFill/>
        </p:spPr>
        <p:txBody>
          <a:bodyPr wrap="square" rtlCol="0">
            <a:spAutoFit/>
          </a:bodyPr>
          <a:lstStyle/>
          <a:p>
            <a:r>
              <a:rPr lang="en-US" sz="4000" spc="200">
                <a:solidFill>
                  <a:srgbClr val="011E44"/>
                </a:solidFill>
                <a:latin typeface="HelveticaNeueLT Std Thin" panose="020B0403020202020204" pitchFamily="34" charset="0"/>
              </a:rPr>
              <a:t>PORT COMMISSION</a:t>
            </a:r>
          </a:p>
        </p:txBody>
      </p:sp>
      <p:sp>
        <p:nvSpPr>
          <p:cNvPr id="5" name="TextBox 4">
            <a:extLst>
              <a:ext uri="{FF2B5EF4-FFF2-40B4-BE49-F238E27FC236}">
                <a16:creationId xmlns:a16="http://schemas.microsoft.com/office/drawing/2014/main" id="{548CF894-8A9C-144F-AA3D-D331AD21B264}"/>
              </a:ext>
            </a:extLst>
          </p:cNvPr>
          <p:cNvSpPr txBox="1"/>
          <p:nvPr/>
        </p:nvSpPr>
        <p:spPr>
          <a:xfrm>
            <a:off x="1065798" y="5724939"/>
            <a:ext cx="3667539" cy="584775"/>
          </a:xfrm>
          <a:prstGeom prst="rect">
            <a:avLst/>
          </a:prstGeom>
          <a:noFill/>
        </p:spPr>
        <p:txBody>
          <a:bodyPr wrap="square" rtlCol="0">
            <a:spAutoFit/>
          </a:bodyPr>
          <a:lstStyle/>
          <a:p>
            <a:r>
              <a:rPr lang="en-US" b="1">
                <a:solidFill>
                  <a:srgbClr val="011E44"/>
                </a:solidFill>
                <a:latin typeface="HelveticaNeueLT Std Blk" panose="020B0604020202020204" pitchFamily="34" charset="0"/>
              </a:rPr>
              <a:t>Ric Campo</a:t>
            </a:r>
          </a:p>
          <a:p>
            <a:r>
              <a:rPr lang="en-US" sz="1400" i="1">
                <a:solidFill>
                  <a:srgbClr val="011E44"/>
                </a:solidFill>
                <a:latin typeface="HelveticaNeueLT Std Lt" panose="020B0403020202020204" pitchFamily="34" charset="0"/>
              </a:rPr>
              <a:t>Chairman of the Port Commission</a:t>
            </a:r>
          </a:p>
        </p:txBody>
      </p:sp>
      <p:sp>
        <p:nvSpPr>
          <p:cNvPr id="7" name="TextBox 6">
            <a:extLst>
              <a:ext uri="{FF2B5EF4-FFF2-40B4-BE49-F238E27FC236}">
                <a16:creationId xmlns:a16="http://schemas.microsoft.com/office/drawing/2014/main" id="{177FAF22-BBA7-B643-AB05-6BDA9E38039B}"/>
              </a:ext>
            </a:extLst>
          </p:cNvPr>
          <p:cNvSpPr txBox="1"/>
          <p:nvPr/>
        </p:nvSpPr>
        <p:spPr>
          <a:xfrm>
            <a:off x="5942832" y="3411280"/>
            <a:ext cx="1696278" cy="369332"/>
          </a:xfrm>
          <a:prstGeom prst="rect">
            <a:avLst/>
          </a:prstGeom>
          <a:noFill/>
        </p:spPr>
        <p:txBody>
          <a:bodyPr wrap="square" rtlCol="0">
            <a:spAutoFit/>
          </a:bodyPr>
          <a:lstStyle/>
          <a:p>
            <a:r>
              <a:rPr lang="en-US" sz="1000" b="1">
                <a:solidFill>
                  <a:srgbClr val="011E44"/>
                </a:solidFill>
                <a:latin typeface="HelveticaNeueLT Std Blk" panose="020B0604020202020204" pitchFamily="34" charset="0"/>
              </a:rPr>
              <a:t>Dean E. Corgey</a:t>
            </a:r>
          </a:p>
          <a:p>
            <a:r>
              <a:rPr lang="en-US" sz="800" i="1">
                <a:solidFill>
                  <a:srgbClr val="011E44"/>
                </a:solidFill>
                <a:latin typeface="HelveticaNeueLT Std Lt" panose="020B0403020202020204" pitchFamily="34" charset="0"/>
              </a:rPr>
              <a:t>Commissioner</a:t>
            </a:r>
          </a:p>
        </p:txBody>
      </p:sp>
      <p:sp>
        <p:nvSpPr>
          <p:cNvPr id="8" name="TextBox 7">
            <a:extLst>
              <a:ext uri="{FF2B5EF4-FFF2-40B4-BE49-F238E27FC236}">
                <a16:creationId xmlns:a16="http://schemas.microsoft.com/office/drawing/2014/main" id="{D7E7D59C-38B0-E242-9C9B-CC419ADB535A}"/>
              </a:ext>
            </a:extLst>
          </p:cNvPr>
          <p:cNvSpPr txBox="1"/>
          <p:nvPr/>
        </p:nvSpPr>
        <p:spPr>
          <a:xfrm>
            <a:off x="7967330" y="3411280"/>
            <a:ext cx="1696278" cy="369332"/>
          </a:xfrm>
          <a:prstGeom prst="rect">
            <a:avLst/>
          </a:prstGeom>
          <a:noFill/>
        </p:spPr>
        <p:txBody>
          <a:bodyPr wrap="square" rtlCol="0">
            <a:spAutoFit/>
          </a:bodyPr>
          <a:lstStyle/>
          <a:p>
            <a:r>
              <a:rPr lang="en-US" sz="1000" b="1">
                <a:solidFill>
                  <a:srgbClr val="011E44"/>
                </a:solidFill>
                <a:latin typeface="HelveticaNeueLT Std Blk" panose="020B0604020202020204" pitchFamily="34" charset="0"/>
              </a:rPr>
              <a:t>Clyde Fitzgerald</a:t>
            </a:r>
          </a:p>
          <a:p>
            <a:r>
              <a:rPr lang="en-US" sz="800" i="1">
                <a:solidFill>
                  <a:srgbClr val="011E44"/>
                </a:solidFill>
                <a:latin typeface="HelveticaNeueLT Std Lt" panose="020B0403020202020204" pitchFamily="34" charset="0"/>
              </a:rPr>
              <a:t>Commissioner</a:t>
            </a:r>
          </a:p>
        </p:txBody>
      </p:sp>
      <p:sp>
        <p:nvSpPr>
          <p:cNvPr id="9" name="TextBox 8">
            <a:extLst>
              <a:ext uri="{FF2B5EF4-FFF2-40B4-BE49-F238E27FC236}">
                <a16:creationId xmlns:a16="http://schemas.microsoft.com/office/drawing/2014/main" id="{C40BD6ED-EED6-8843-B42A-5738465B6CD2}"/>
              </a:ext>
            </a:extLst>
          </p:cNvPr>
          <p:cNvSpPr txBox="1"/>
          <p:nvPr/>
        </p:nvSpPr>
        <p:spPr>
          <a:xfrm>
            <a:off x="9991827" y="3411280"/>
            <a:ext cx="1831577" cy="369332"/>
          </a:xfrm>
          <a:prstGeom prst="rect">
            <a:avLst/>
          </a:prstGeom>
          <a:noFill/>
        </p:spPr>
        <p:txBody>
          <a:bodyPr wrap="square" rtlCol="0">
            <a:spAutoFit/>
          </a:bodyPr>
          <a:lstStyle/>
          <a:p>
            <a:r>
              <a:rPr lang="en-US" sz="1000" b="1">
                <a:solidFill>
                  <a:srgbClr val="011E44"/>
                </a:solidFill>
                <a:latin typeface="HelveticaNeueLT Std Blk" panose="020B0604020202020204" pitchFamily="34" charset="0"/>
              </a:rPr>
              <a:t>Stephen H. DonCarlos</a:t>
            </a:r>
          </a:p>
          <a:p>
            <a:r>
              <a:rPr lang="en-US" sz="800" i="1">
                <a:solidFill>
                  <a:srgbClr val="011E44"/>
                </a:solidFill>
                <a:latin typeface="HelveticaNeueLT Std Lt" panose="020B0403020202020204" pitchFamily="34" charset="0"/>
              </a:rPr>
              <a:t>Commissioner</a:t>
            </a:r>
          </a:p>
        </p:txBody>
      </p:sp>
      <p:sp>
        <p:nvSpPr>
          <p:cNvPr id="10" name="TextBox 9">
            <a:extLst>
              <a:ext uri="{FF2B5EF4-FFF2-40B4-BE49-F238E27FC236}">
                <a16:creationId xmlns:a16="http://schemas.microsoft.com/office/drawing/2014/main" id="{0D8CFC38-2ED3-1F48-B7D1-5AE313B661E3}"/>
              </a:ext>
            </a:extLst>
          </p:cNvPr>
          <p:cNvSpPr txBox="1"/>
          <p:nvPr/>
        </p:nvSpPr>
        <p:spPr>
          <a:xfrm>
            <a:off x="5942832" y="5661838"/>
            <a:ext cx="1696278" cy="369332"/>
          </a:xfrm>
          <a:prstGeom prst="rect">
            <a:avLst/>
          </a:prstGeom>
          <a:noFill/>
        </p:spPr>
        <p:txBody>
          <a:bodyPr wrap="square" rtlCol="0">
            <a:spAutoFit/>
          </a:bodyPr>
          <a:lstStyle/>
          <a:p>
            <a:r>
              <a:rPr lang="en-US" sz="1000" b="1">
                <a:solidFill>
                  <a:srgbClr val="011E44"/>
                </a:solidFill>
                <a:latin typeface="HelveticaNeueLT Std Blk" panose="020B0604020202020204" pitchFamily="34" charset="0"/>
              </a:rPr>
              <a:t>Roy D. Mease</a:t>
            </a:r>
          </a:p>
          <a:p>
            <a:r>
              <a:rPr lang="en-US" sz="800" i="1">
                <a:solidFill>
                  <a:srgbClr val="011E44"/>
                </a:solidFill>
                <a:latin typeface="HelveticaNeueLT Std Lt" panose="020B0403020202020204" pitchFamily="34" charset="0"/>
              </a:rPr>
              <a:t>Commissioner</a:t>
            </a:r>
          </a:p>
        </p:txBody>
      </p:sp>
      <p:sp>
        <p:nvSpPr>
          <p:cNvPr id="11" name="TextBox 10">
            <a:extLst>
              <a:ext uri="{FF2B5EF4-FFF2-40B4-BE49-F238E27FC236}">
                <a16:creationId xmlns:a16="http://schemas.microsoft.com/office/drawing/2014/main" id="{ED2D8D5D-3830-EC49-BDCB-98BA84158690}"/>
              </a:ext>
            </a:extLst>
          </p:cNvPr>
          <p:cNvSpPr txBox="1"/>
          <p:nvPr/>
        </p:nvSpPr>
        <p:spPr>
          <a:xfrm>
            <a:off x="7967330" y="5661838"/>
            <a:ext cx="2024498" cy="369332"/>
          </a:xfrm>
          <a:prstGeom prst="rect">
            <a:avLst/>
          </a:prstGeom>
          <a:noFill/>
        </p:spPr>
        <p:txBody>
          <a:bodyPr wrap="square" rtlCol="0">
            <a:spAutoFit/>
          </a:bodyPr>
          <a:lstStyle/>
          <a:p>
            <a:r>
              <a:rPr lang="en-US" sz="1000" b="1">
                <a:solidFill>
                  <a:srgbClr val="011E44"/>
                </a:solidFill>
                <a:latin typeface="HelveticaNeueLT Std Blk" panose="020B0604020202020204" pitchFamily="34" charset="0"/>
              </a:rPr>
              <a:t>Wendy Montoya Cloonan</a:t>
            </a:r>
          </a:p>
          <a:p>
            <a:r>
              <a:rPr lang="en-US" sz="800" i="1">
                <a:solidFill>
                  <a:srgbClr val="011E44"/>
                </a:solidFill>
                <a:latin typeface="HelveticaNeueLT Std Lt" panose="020B0403020202020204" pitchFamily="34" charset="0"/>
              </a:rPr>
              <a:t>Commissioner</a:t>
            </a:r>
          </a:p>
        </p:txBody>
      </p:sp>
      <p:sp>
        <p:nvSpPr>
          <p:cNvPr id="12" name="TextBox 11">
            <a:extLst>
              <a:ext uri="{FF2B5EF4-FFF2-40B4-BE49-F238E27FC236}">
                <a16:creationId xmlns:a16="http://schemas.microsoft.com/office/drawing/2014/main" id="{D4154990-A27D-8B41-8190-359859F891ED}"/>
              </a:ext>
            </a:extLst>
          </p:cNvPr>
          <p:cNvSpPr txBox="1"/>
          <p:nvPr/>
        </p:nvSpPr>
        <p:spPr>
          <a:xfrm>
            <a:off x="9991828" y="5661838"/>
            <a:ext cx="1696278" cy="369332"/>
          </a:xfrm>
          <a:prstGeom prst="rect">
            <a:avLst/>
          </a:prstGeom>
          <a:noFill/>
        </p:spPr>
        <p:txBody>
          <a:bodyPr wrap="square" rtlCol="0">
            <a:spAutoFit/>
          </a:bodyPr>
          <a:lstStyle/>
          <a:p>
            <a:r>
              <a:rPr lang="en-US" sz="1000" b="1">
                <a:solidFill>
                  <a:srgbClr val="011E44"/>
                </a:solidFill>
                <a:latin typeface="HelveticaNeueLT Std Blk" panose="020B0604020202020204" pitchFamily="34" charset="0"/>
              </a:rPr>
              <a:t>Cheryl D. Creuzot</a:t>
            </a:r>
          </a:p>
          <a:p>
            <a:r>
              <a:rPr lang="en-US" sz="800" i="1">
                <a:solidFill>
                  <a:srgbClr val="011E44"/>
                </a:solidFill>
                <a:latin typeface="HelveticaNeueLT Std Lt" panose="020B0403020202020204" pitchFamily="34" charset="0"/>
              </a:rPr>
              <a:t>Commissioner</a:t>
            </a:r>
          </a:p>
        </p:txBody>
      </p:sp>
    </p:spTree>
    <p:extLst>
      <p:ext uri="{BB962C8B-B14F-4D97-AF65-F5344CB8AC3E}">
        <p14:creationId xmlns:p14="http://schemas.microsoft.com/office/powerpoint/2010/main" val="1363888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idge with a city in the background&#10;&#10;Description automatically generated with low confidence">
            <a:extLst>
              <a:ext uri="{FF2B5EF4-FFF2-40B4-BE49-F238E27FC236}">
                <a16:creationId xmlns:a16="http://schemas.microsoft.com/office/drawing/2014/main" id="{57FBC51E-07C9-104D-B861-F780D9996B66}"/>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05158A0-0459-39FF-2F83-A82E0D7D1150}"/>
              </a:ext>
            </a:extLst>
          </p:cNvPr>
          <p:cNvSpPr txBox="1"/>
          <p:nvPr/>
        </p:nvSpPr>
        <p:spPr>
          <a:xfrm>
            <a:off x="1935692" y="843439"/>
            <a:ext cx="567478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a:solidFill>
                  <a:schemeClr val="bg1"/>
                </a:solidFill>
                <a:cs typeface="Calibri"/>
              </a:rPr>
              <a:t>BUSINESS EQUITY</a:t>
            </a:r>
          </a:p>
        </p:txBody>
      </p:sp>
    </p:spTree>
    <p:extLst>
      <p:ext uri="{BB962C8B-B14F-4D97-AF65-F5344CB8AC3E}">
        <p14:creationId xmlns:p14="http://schemas.microsoft.com/office/powerpoint/2010/main" val="634493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rson&#10;&#10;Description automatically generated">
            <a:extLst>
              <a:ext uri="{FF2B5EF4-FFF2-40B4-BE49-F238E27FC236}">
                <a16:creationId xmlns:a16="http://schemas.microsoft.com/office/drawing/2014/main" id="{D2AEC4E1-2295-CF43-B4AB-C13B56E2938F}"/>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87B078C-04D2-8540-A0EB-839E0B4BDAEF}"/>
              </a:ext>
            </a:extLst>
          </p:cNvPr>
          <p:cNvSpPr txBox="1"/>
          <p:nvPr/>
        </p:nvSpPr>
        <p:spPr>
          <a:xfrm>
            <a:off x="605433" y="535900"/>
            <a:ext cx="5358816" cy="6032421"/>
          </a:xfrm>
          <a:prstGeom prst="rect">
            <a:avLst/>
          </a:prstGeom>
          <a:noFill/>
        </p:spPr>
        <p:txBody>
          <a:bodyPr wrap="square" lIns="91440" tIns="45720" rIns="91440" bIns="45720" rtlCol="0" anchor="t">
            <a:spAutoFit/>
          </a:bodyPr>
          <a:lstStyle/>
          <a:p>
            <a:r>
              <a:rPr lang="en-US" sz="4000" spc="100">
                <a:solidFill>
                  <a:srgbClr val="011E44"/>
                </a:solidFill>
                <a:latin typeface="HelveticaNeueLT Std Thin"/>
              </a:rPr>
              <a:t>BUSINESS EQUITY</a:t>
            </a:r>
          </a:p>
          <a:p>
            <a:r>
              <a:rPr lang="en-US" sz="4000" spc="100">
                <a:solidFill>
                  <a:srgbClr val="011E44"/>
                </a:solidFill>
                <a:latin typeface="HelveticaNeueLT Std Thin"/>
              </a:rPr>
              <a:t>S/MWBE INITIATIVE</a:t>
            </a:r>
          </a:p>
          <a:p>
            <a:endParaRPr lang="en-US" sz="4000" spc="100">
              <a:solidFill>
                <a:srgbClr val="011E44"/>
              </a:solidFill>
              <a:latin typeface="HelveticaNeueLT Std Thin" panose="020B0403020202020204" pitchFamily="34" charset="0"/>
            </a:endParaRPr>
          </a:p>
          <a:p>
            <a:pPr marL="285750" indent="-285750">
              <a:buFont typeface="Arial" panose="020B0604020202020204" pitchFamily="34" charset="0"/>
              <a:buChar char="•"/>
            </a:pPr>
            <a:r>
              <a:rPr lang="en-US" sz="1600">
                <a:solidFill>
                  <a:srgbClr val="011E44"/>
                </a:solidFill>
                <a:latin typeface="HelveticaNeueLT Std Lt"/>
              </a:rPr>
              <a:t>Business Equity Division provides </a:t>
            </a:r>
            <a:br>
              <a:rPr lang="en-US" sz="1600">
                <a:solidFill>
                  <a:srgbClr val="011E44"/>
                </a:solidFill>
                <a:latin typeface="HelveticaNeueLT Std Lt"/>
              </a:rPr>
            </a:br>
            <a:r>
              <a:rPr lang="en-US" sz="1600">
                <a:solidFill>
                  <a:srgbClr val="011E44"/>
                </a:solidFill>
                <a:latin typeface="HelveticaNeueLT Std Lt"/>
              </a:rPr>
              <a:t>resources to small, minority- and woman-owned businesses (S/MWBE) seeking to participate in Port Houston procurements and contracts.</a:t>
            </a:r>
          </a:p>
          <a:p>
            <a:pPr marL="285750" indent="-285750">
              <a:buFont typeface="Arial" panose="020B0604020202020204" pitchFamily="34" charset="0"/>
              <a:buChar char="•"/>
            </a:pPr>
            <a:endParaRPr lang="en-US" sz="1600">
              <a:solidFill>
                <a:srgbClr val="011E44"/>
              </a:solidFill>
              <a:latin typeface="HelveticaNeueLT Std Lt"/>
            </a:endParaRPr>
          </a:p>
          <a:p>
            <a:pPr marL="285750" indent="-285750">
              <a:buFont typeface="Arial" panose="020B0604020202020204" pitchFamily="34" charset="0"/>
              <a:buChar char="•"/>
            </a:pPr>
            <a:r>
              <a:rPr lang="en-US" sz="1600">
                <a:solidFill>
                  <a:srgbClr val="011E44"/>
                </a:solidFill>
                <a:latin typeface="HelveticaNeueLT Std Lt"/>
              </a:rPr>
              <a:t>Port Houston promotes business opportunities for all sectors of the community and recognizes the importance of vendor and suppler diversity in its contracts.</a:t>
            </a:r>
          </a:p>
          <a:p>
            <a:pPr marL="285750" indent="-285750">
              <a:buFont typeface="Arial" panose="020B0604020202020204" pitchFamily="34" charset="0"/>
              <a:buChar char="•"/>
            </a:pPr>
            <a:endParaRPr lang="en-US" sz="1600">
              <a:solidFill>
                <a:srgbClr val="011E44"/>
              </a:solidFill>
              <a:latin typeface="HelveticaNeueLT Std Lt"/>
            </a:endParaRPr>
          </a:p>
          <a:p>
            <a:pPr marL="285750" indent="-285750">
              <a:buFont typeface="Arial" panose="020B0604020202020204" pitchFamily="34" charset="0"/>
              <a:buChar char="•"/>
            </a:pPr>
            <a:r>
              <a:rPr lang="en-US" sz="1600">
                <a:solidFill>
                  <a:srgbClr val="011E44"/>
                </a:solidFill>
                <a:latin typeface="HelveticaNeueLT Std Lt"/>
              </a:rPr>
              <a:t>Port Houston has established an organizational ​35% Small Business participation goal and a​ 30% Minority-and Woman Business Enterprise (MWBE) aspirational goal.</a:t>
            </a:r>
          </a:p>
          <a:p>
            <a:endParaRPr lang="en-US" sz="1600">
              <a:solidFill>
                <a:srgbClr val="011E44"/>
              </a:solidFill>
              <a:latin typeface="HelveticaNeueLT Std Lt" panose="020B0403020202020204" pitchFamily="34" charset="0"/>
            </a:endParaRPr>
          </a:p>
          <a:p>
            <a:endParaRPr lang="en-US" sz="1600">
              <a:solidFill>
                <a:srgbClr val="011E44"/>
              </a:solidFill>
              <a:latin typeface="HelveticaNeueLT Std Lt" panose="020B0403020202020204" pitchFamily="34" charset="0"/>
            </a:endParaRPr>
          </a:p>
          <a:p>
            <a:endParaRPr lang="en-US" sz="1000" b="1" spc="200">
              <a:solidFill>
                <a:srgbClr val="C1862E"/>
              </a:solidFill>
              <a:latin typeface="HelveticaNeueLT Std Blk" panose="020B0604020202020204" pitchFamily="34" charset="0"/>
            </a:endParaRPr>
          </a:p>
        </p:txBody>
      </p:sp>
      <p:sp>
        <p:nvSpPr>
          <p:cNvPr id="4" name="Oval 3">
            <a:extLst>
              <a:ext uri="{FF2B5EF4-FFF2-40B4-BE49-F238E27FC236}">
                <a16:creationId xmlns:a16="http://schemas.microsoft.com/office/drawing/2014/main" id="{B96081DC-0E48-AD4D-8E75-2CB91E417E4A}"/>
              </a:ext>
            </a:extLst>
          </p:cNvPr>
          <p:cNvSpPr/>
          <p:nvPr/>
        </p:nvSpPr>
        <p:spPr>
          <a:xfrm>
            <a:off x="5828304" y="816134"/>
            <a:ext cx="2520563" cy="2520563"/>
          </a:xfrm>
          <a:prstGeom prst="ellipse">
            <a:avLst/>
          </a:prstGeom>
          <a:solidFill>
            <a:srgbClr val="C18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C08FA1D-C412-E54F-AD18-12C72947152B}"/>
              </a:ext>
            </a:extLst>
          </p:cNvPr>
          <p:cNvSpPr txBox="1"/>
          <p:nvPr/>
        </p:nvSpPr>
        <p:spPr>
          <a:xfrm>
            <a:off x="6100194" y="946361"/>
            <a:ext cx="1976781" cy="2062103"/>
          </a:xfrm>
          <a:prstGeom prst="rect">
            <a:avLst/>
          </a:prstGeom>
          <a:noFill/>
        </p:spPr>
        <p:txBody>
          <a:bodyPr wrap="square" lIns="91440" tIns="45720" rIns="91440" bIns="45720" rtlCol="0" anchor="t">
            <a:spAutoFit/>
          </a:bodyPr>
          <a:lstStyle/>
          <a:p>
            <a:pPr algn="ctr"/>
            <a:r>
              <a:rPr lang="en-US" sz="2400" b="1">
                <a:solidFill>
                  <a:schemeClr val="bg1"/>
                </a:solidFill>
                <a:latin typeface="HelveticaNeueLT Std Blk" panose="020B0604020202020204" pitchFamily="34" charset="0"/>
              </a:rPr>
              <a:t>35%</a:t>
            </a:r>
          </a:p>
          <a:p>
            <a:pPr algn="ctr"/>
            <a:r>
              <a:rPr lang="en-US" sz="1600">
                <a:solidFill>
                  <a:schemeClr val="bg1"/>
                </a:solidFill>
                <a:latin typeface="HelveticaNeueLT Std Lt"/>
              </a:rPr>
              <a:t>SBE participation goal</a:t>
            </a:r>
          </a:p>
          <a:p>
            <a:pPr algn="ctr"/>
            <a:endParaRPr lang="en-US" sz="1600">
              <a:solidFill>
                <a:schemeClr val="bg1"/>
              </a:solidFill>
              <a:latin typeface="HelveticaNeueLT Std Lt" panose="020B0403020202020204" pitchFamily="34" charset="0"/>
            </a:endParaRPr>
          </a:p>
          <a:p>
            <a:pPr algn="ctr"/>
            <a:r>
              <a:rPr lang="en-US" sz="2400" b="1">
                <a:solidFill>
                  <a:schemeClr val="bg1"/>
                </a:solidFill>
                <a:latin typeface="HelveticaNeueLT Std Blk" panose="020B0604020202020204" pitchFamily="34" charset="0"/>
              </a:rPr>
              <a:t>30%</a:t>
            </a:r>
          </a:p>
          <a:p>
            <a:pPr algn="ctr"/>
            <a:r>
              <a:rPr lang="en-US" sz="1600">
                <a:solidFill>
                  <a:schemeClr val="bg1"/>
                </a:solidFill>
                <a:latin typeface="HelveticaNeueLT Std Lt"/>
              </a:rPr>
              <a:t>MWBE aspirational goal </a:t>
            </a:r>
            <a:endParaRPr lang="en-US" sz="1600">
              <a:solidFill>
                <a:schemeClr val="bg1"/>
              </a:solidFill>
              <a:latin typeface="HelveticaNeueLT Std Lt" panose="020B0403020202020204" pitchFamily="34" charset="0"/>
            </a:endParaRPr>
          </a:p>
        </p:txBody>
      </p:sp>
      <p:cxnSp>
        <p:nvCxnSpPr>
          <p:cNvPr id="9" name="Straight Connector 8">
            <a:extLst>
              <a:ext uri="{FF2B5EF4-FFF2-40B4-BE49-F238E27FC236}">
                <a16:creationId xmlns:a16="http://schemas.microsoft.com/office/drawing/2014/main" id="{F2AF033D-DE35-944B-9BCB-B6448C206EB1}"/>
              </a:ext>
            </a:extLst>
          </p:cNvPr>
          <p:cNvCxnSpPr/>
          <p:nvPr/>
        </p:nvCxnSpPr>
        <p:spPr>
          <a:xfrm>
            <a:off x="5991306" y="4927600"/>
            <a:ext cx="10972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158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rson&#10;&#10;Description automatically generated">
            <a:extLst>
              <a:ext uri="{FF2B5EF4-FFF2-40B4-BE49-F238E27FC236}">
                <a16:creationId xmlns:a16="http://schemas.microsoft.com/office/drawing/2014/main" id="{D2AEC4E1-2295-CF43-B4AB-C13B56E2938F}"/>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87B078C-04D2-8540-A0EB-839E0B4BDAEF}"/>
              </a:ext>
            </a:extLst>
          </p:cNvPr>
          <p:cNvSpPr txBox="1"/>
          <p:nvPr/>
        </p:nvSpPr>
        <p:spPr>
          <a:xfrm>
            <a:off x="583661" y="715018"/>
            <a:ext cx="5407646" cy="3447098"/>
          </a:xfrm>
          <a:prstGeom prst="rect">
            <a:avLst/>
          </a:prstGeom>
          <a:noFill/>
        </p:spPr>
        <p:txBody>
          <a:bodyPr wrap="square" lIns="91440" tIns="45720" rIns="91440" bIns="45720" rtlCol="0" anchor="t">
            <a:spAutoFit/>
          </a:bodyPr>
          <a:lstStyle/>
          <a:p>
            <a:r>
              <a:rPr lang="en-US" sz="4000" spc="100">
                <a:solidFill>
                  <a:srgbClr val="011E44"/>
                </a:solidFill>
                <a:latin typeface="HelveticaNeueLT Std Thin"/>
              </a:rPr>
              <a:t>BUSINESS EQUITY</a:t>
            </a:r>
          </a:p>
          <a:p>
            <a:endParaRPr lang="en-US" sz="1600">
              <a:solidFill>
                <a:srgbClr val="011E44"/>
              </a:solidFill>
              <a:latin typeface="HelveticaNeueLT Std Lt"/>
            </a:endParaRPr>
          </a:p>
          <a:p>
            <a:endParaRPr lang="en-US" sz="1600">
              <a:solidFill>
                <a:srgbClr val="011E44"/>
              </a:solidFill>
              <a:latin typeface="HelveticaNeueLT Std Lt"/>
            </a:endParaRPr>
          </a:p>
          <a:p>
            <a:r>
              <a:rPr lang="en-US" sz="2000">
                <a:solidFill>
                  <a:srgbClr val="011E44"/>
                </a:solidFill>
                <a:latin typeface="HelveticaNeueLT Std Lt"/>
              </a:rPr>
              <a:t>All dollars awarded and committed to enrolled S/MWBEs count towards Port Houston's S/MWBE goals regardless of whether the individual solicitation includes criteria for small, minority, woman-owned business participation.</a:t>
            </a:r>
          </a:p>
          <a:p>
            <a:endParaRPr lang="en-US" sz="2000">
              <a:solidFill>
                <a:srgbClr val="011E44"/>
              </a:solidFill>
              <a:latin typeface="HelveticaNeueLT Std Lt" panose="020B0403020202020204" pitchFamily="34" charset="0"/>
            </a:endParaRPr>
          </a:p>
          <a:p>
            <a:endParaRPr lang="en-US" sz="1600">
              <a:solidFill>
                <a:srgbClr val="011E44"/>
              </a:solidFill>
              <a:latin typeface="HelveticaNeueLT Std Lt" panose="020B0403020202020204" pitchFamily="34" charset="0"/>
            </a:endParaRPr>
          </a:p>
          <a:p>
            <a:endParaRPr lang="en-US" sz="1000" b="1" spc="200">
              <a:solidFill>
                <a:srgbClr val="C1862E"/>
              </a:solidFill>
              <a:latin typeface="HelveticaNeueLT Std Blk" panose="020B0604020202020204" pitchFamily="34" charset="0"/>
            </a:endParaRPr>
          </a:p>
        </p:txBody>
      </p:sp>
      <p:cxnSp>
        <p:nvCxnSpPr>
          <p:cNvPr id="9" name="Straight Connector 8">
            <a:extLst>
              <a:ext uri="{FF2B5EF4-FFF2-40B4-BE49-F238E27FC236}">
                <a16:creationId xmlns:a16="http://schemas.microsoft.com/office/drawing/2014/main" id="{F2AF033D-DE35-944B-9BCB-B6448C206EB1}"/>
              </a:ext>
            </a:extLst>
          </p:cNvPr>
          <p:cNvCxnSpPr/>
          <p:nvPr/>
        </p:nvCxnSpPr>
        <p:spPr>
          <a:xfrm>
            <a:off x="5991306" y="4927600"/>
            <a:ext cx="10972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044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BBBD024-9461-FC49-A104-4872BEA57D46}"/>
              </a:ext>
            </a:extLst>
          </p:cNvPr>
          <p:cNvSpPr txBox="1"/>
          <p:nvPr/>
        </p:nvSpPr>
        <p:spPr>
          <a:xfrm>
            <a:off x="1093304" y="715018"/>
            <a:ext cx="10000794" cy="1323439"/>
          </a:xfrm>
          <a:prstGeom prst="rect">
            <a:avLst/>
          </a:prstGeom>
          <a:noFill/>
        </p:spPr>
        <p:txBody>
          <a:bodyPr wrap="square" rtlCol="0">
            <a:spAutoFit/>
          </a:bodyPr>
          <a:lstStyle/>
          <a:p>
            <a:endParaRPr lang="en-US" sz="4000">
              <a:solidFill>
                <a:srgbClr val="011E44"/>
              </a:solidFill>
              <a:latin typeface="HelveticaNeueLT Std Lt" panose="020B0403020202020204" pitchFamily="34" charset="0"/>
            </a:endParaRPr>
          </a:p>
          <a:p>
            <a:endParaRPr lang="en-US" sz="4000" spc="200">
              <a:solidFill>
                <a:srgbClr val="011E44"/>
              </a:solidFill>
              <a:latin typeface="HelveticaNeueLT Std Thin" panose="020B0403020202020204" pitchFamily="34" charset="0"/>
            </a:endParaRPr>
          </a:p>
        </p:txBody>
      </p:sp>
      <p:sp>
        <p:nvSpPr>
          <p:cNvPr id="2" name="TextBox 1">
            <a:extLst>
              <a:ext uri="{FF2B5EF4-FFF2-40B4-BE49-F238E27FC236}">
                <a16:creationId xmlns:a16="http://schemas.microsoft.com/office/drawing/2014/main" id="{9B3D4893-76FB-D885-C3DF-2110DA047168}"/>
              </a:ext>
            </a:extLst>
          </p:cNvPr>
          <p:cNvSpPr txBox="1"/>
          <p:nvPr/>
        </p:nvSpPr>
        <p:spPr>
          <a:xfrm>
            <a:off x="564204" y="330740"/>
            <a:ext cx="11363637" cy="6309420"/>
          </a:xfrm>
          <a:prstGeom prst="rect">
            <a:avLst/>
          </a:prstGeom>
          <a:noFill/>
        </p:spPr>
        <p:txBody>
          <a:bodyPr wrap="square" lIns="91440" tIns="45720" rIns="91440" bIns="45720" rtlCol="0" anchor="t">
            <a:spAutoFit/>
          </a:bodyPr>
          <a:lstStyle/>
          <a:p>
            <a:r>
              <a:rPr lang="en-US" sz="2800" spc="100">
                <a:solidFill>
                  <a:srgbClr val="011E44"/>
                </a:solidFill>
                <a:latin typeface="HelveticaNeueLT Std Thin"/>
              </a:rPr>
              <a:t>BUSINESS EQUITY DEFINITIONS</a:t>
            </a:r>
            <a:endParaRPr lang="en-US" sz="2800">
              <a:solidFill>
                <a:srgbClr val="011E44"/>
              </a:solidFill>
              <a:latin typeface="HelveticaNeueLT Std Lt"/>
            </a:endParaRPr>
          </a:p>
          <a:p>
            <a:endParaRPr lang="en-US">
              <a:solidFill>
                <a:srgbClr val="011E44"/>
              </a:solidFill>
              <a:latin typeface="HelveticaNeueLT Std Lt" panose="020B0403020202020204" pitchFamily="34" charset="0"/>
            </a:endParaRPr>
          </a:p>
          <a:p>
            <a:pPr marR="0">
              <a:spcBef>
                <a:spcPts val="0"/>
              </a:spcBef>
              <a:spcAft>
                <a:spcPts val="900"/>
              </a:spcAft>
            </a:pPr>
            <a:r>
              <a:rPr lang="en-US" sz="1600" b="1">
                <a:solidFill>
                  <a:srgbClr val="011E44"/>
                </a:solidFill>
                <a:latin typeface="Helvetica"/>
                <a:cs typeface="Helvetica"/>
              </a:rPr>
              <a:t>Small Business Enterprise (SBE)</a:t>
            </a:r>
          </a:p>
          <a:p>
            <a:pPr marR="0" indent="-285750">
              <a:spcBef>
                <a:spcPts val="0"/>
              </a:spcBef>
              <a:spcAft>
                <a:spcPts val="900"/>
              </a:spcAft>
              <a:buFont typeface="Arial" panose="020B0604020202020204" pitchFamily="34" charset="0"/>
              <a:buChar char="•"/>
            </a:pPr>
            <a:r>
              <a:rPr lang="en-US" sz="1600">
                <a:solidFill>
                  <a:srgbClr val="011E44"/>
                </a:solidFill>
                <a:latin typeface="Helvetica"/>
                <a:cs typeface="Helvetica"/>
              </a:rPr>
              <a:t>Gross revenues or number of employees, averaged over the past three years does not exceed the size standards defined by SBA.</a:t>
            </a:r>
          </a:p>
          <a:p>
            <a:pPr indent="-285750">
              <a:spcAft>
                <a:spcPts val="900"/>
              </a:spcAft>
              <a:buFont typeface="Arial" panose="020B0604020202020204" pitchFamily="34" charset="0"/>
              <a:buChar char="•"/>
            </a:pPr>
            <a:r>
              <a:rPr lang="en-US" sz="1600">
                <a:solidFill>
                  <a:srgbClr val="011E44"/>
                </a:solidFill>
                <a:latin typeface="Helvetica"/>
                <a:cs typeface="Helvetica"/>
              </a:rPr>
              <a:t>The net worth of the owner must be less than $1.32 million, excluding the owner’s primary residence and assets of the business. </a:t>
            </a:r>
          </a:p>
          <a:p>
            <a:endParaRPr lang="en-US" sz="1600">
              <a:solidFill>
                <a:srgbClr val="011E44"/>
              </a:solidFill>
              <a:latin typeface="Helvetica"/>
              <a:cs typeface="Helvetica"/>
            </a:endParaRPr>
          </a:p>
          <a:p>
            <a:pPr>
              <a:spcAft>
                <a:spcPts val="900"/>
              </a:spcAft>
            </a:pPr>
            <a:r>
              <a:rPr lang="en-US" sz="1600" b="1">
                <a:solidFill>
                  <a:srgbClr val="011E44"/>
                </a:solidFill>
                <a:latin typeface="Helvetica"/>
                <a:cs typeface="Helvetica"/>
              </a:rPr>
              <a:t>Minority Business Enterprise (MBE)</a:t>
            </a:r>
          </a:p>
          <a:p>
            <a:pPr indent="-285750">
              <a:spcAft>
                <a:spcPts val="900"/>
              </a:spcAft>
              <a:buFont typeface="Arial" panose="020B0604020202020204" pitchFamily="34" charset="0"/>
              <a:buChar char="•"/>
            </a:pPr>
            <a:r>
              <a:rPr lang="en-US" sz="1600">
                <a:solidFill>
                  <a:srgbClr val="011E44"/>
                </a:solidFill>
                <a:latin typeface="Helvetica"/>
                <a:cs typeface="Helvetica"/>
              </a:rPr>
              <a:t>At least 51% Owned by one or more Minority Individuals, or at least 51% of the equity is Owned by one or more Minority Individuals. </a:t>
            </a:r>
          </a:p>
          <a:p>
            <a:pPr indent="-285750">
              <a:spcAft>
                <a:spcPts val="900"/>
              </a:spcAft>
              <a:buFont typeface="Arial" panose="020B0604020202020204" pitchFamily="34" charset="0"/>
              <a:buChar char="•"/>
            </a:pPr>
            <a:r>
              <a:rPr lang="en-US" sz="1600">
                <a:solidFill>
                  <a:srgbClr val="011E44"/>
                </a:solidFill>
                <a:latin typeface="Helvetica"/>
                <a:cs typeface="Helvetica"/>
              </a:rPr>
              <a:t>Both the management and daily business operations are carried out and controlled by one or more of the Minority Individuals who own it. </a:t>
            </a:r>
          </a:p>
          <a:p>
            <a:endParaRPr lang="en-US" sz="1600">
              <a:solidFill>
                <a:srgbClr val="011E44"/>
              </a:solidFill>
              <a:latin typeface="Helvetica" panose="020B0604020202020204" pitchFamily="34" charset="0"/>
              <a:cs typeface="Helvetica" panose="020B0604020202020204" pitchFamily="34" charset="0"/>
            </a:endParaRPr>
          </a:p>
          <a:p>
            <a:r>
              <a:rPr lang="en-US" sz="1600" b="1">
                <a:solidFill>
                  <a:srgbClr val="011E44"/>
                </a:solidFill>
                <a:latin typeface="Helvetica"/>
                <a:cs typeface="Helvetica"/>
              </a:rPr>
              <a:t>Woman-Owned Business Enterprise (WBE)- </a:t>
            </a:r>
            <a:endParaRPr lang="en-US" sz="1600" b="1">
              <a:solidFill>
                <a:srgbClr val="011E44"/>
              </a:solidFill>
              <a:latin typeface="Helvetica" panose="020B0604020202020204" pitchFamily="34" charset="0"/>
              <a:cs typeface="Helvetica" panose="020B0604020202020204" pitchFamily="34" charset="0"/>
            </a:endParaRPr>
          </a:p>
          <a:p>
            <a:pPr indent="-285750">
              <a:spcAft>
                <a:spcPts val="900"/>
              </a:spcAft>
              <a:buFont typeface="Arial" panose="020B0604020202020204" pitchFamily="34" charset="0"/>
              <a:buChar char="•"/>
            </a:pPr>
            <a:r>
              <a:rPr lang="en-US" sz="1600">
                <a:solidFill>
                  <a:srgbClr val="011E44"/>
                </a:solidFill>
                <a:latin typeface="Helvetica"/>
                <a:cs typeface="Helvetica"/>
              </a:rPr>
              <a:t>At least 51% Owned by one or more Women, or at least 51% of the equity is Owned by one or more Women</a:t>
            </a:r>
          </a:p>
          <a:p>
            <a:pPr indent="-285750">
              <a:spcAft>
                <a:spcPts val="900"/>
              </a:spcAft>
              <a:buFont typeface="Arial" panose="020B0604020202020204" pitchFamily="34" charset="0"/>
              <a:buChar char="•"/>
            </a:pPr>
            <a:r>
              <a:rPr lang="en-US" sz="1600">
                <a:solidFill>
                  <a:srgbClr val="011E44"/>
                </a:solidFill>
                <a:latin typeface="Helvetica"/>
                <a:cs typeface="Helvetica"/>
              </a:rPr>
              <a:t>Both the management and daily business operations are carried out and controlled by one or more of the Women who own it.</a:t>
            </a:r>
          </a:p>
          <a:p>
            <a:endParaRPr lang="en-US" sz="1600">
              <a:solidFill>
                <a:srgbClr val="011E44"/>
              </a:solidFill>
              <a:latin typeface="HelveticaNeueLT Std Lt" panose="020B0403020202020204" pitchFamily="34" charset="0"/>
            </a:endParaRPr>
          </a:p>
          <a:p>
            <a:endParaRPr lang="en-US" sz="1600">
              <a:solidFill>
                <a:srgbClr val="011E44"/>
              </a:solidFill>
              <a:latin typeface="HelveticaNeueLT Std Lt" panose="020B0403020202020204" pitchFamily="34" charset="0"/>
            </a:endParaRPr>
          </a:p>
          <a:p>
            <a:endParaRPr lang="en-US" sz="1000" b="1" spc="200">
              <a:solidFill>
                <a:srgbClr val="C1862E"/>
              </a:solidFill>
              <a:latin typeface="HelveticaNeueLT Std Blk" panose="020B0604020202020204" pitchFamily="34" charset="0"/>
            </a:endParaRPr>
          </a:p>
        </p:txBody>
      </p:sp>
    </p:spTree>
    <p:extLst>
      <p:ext uri="{BB962C8B-B14F-4D97-AF65-F5344CB8AC3E}">
        <p14:creationId xmlns:p14="http://schemas.microsoft.com/office/powerpoint/2010/main" val="14392422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1DBC7B3586A045A7D0C538233E8A2D" ma:contentTypeVersion="40" ma:contentTypeDescription="Create a new document." ma:contentTypeScope="" ma:versionID="584ca8a5bbf96e783093f4c9438f0865">
  <xsd:schema xmlns:xsd="http://www.w3.org/2001/XMLSchema" xmlns:xs="http://www.w3.org/2001/XMLSchema" xmlns:p="http://schemas.microsoft.com/office/2006/metadata/properties" xmlns:ns2="16e0964c-f077-4f36-9738-5e1ff42b0d80" xmlns:ns3="http://schemas.microsoft.com/sharepoint/v4" targetNamespace="http://schemas.microsoft.com/office/2006/metadata/properties" ma:root="true" ma:fieldsID="ae299241aee055fcd5e22e02d410ead9" ns2:_="" ns3:_="">
    <xsd:import namespace="16e0964c-f077-4f36-9738-5e1ff42b0d80"/>
    <xsd:import namespace="http://schemas.microsoft.com/sharepoint/v4"/>
    <xsd:element name="properties">
      <xsd:complexType>
        <xsd:sequence>
          <xsd:element name="documentManagement">
            <xsd:complexType>
              <xsd:all>
                <xsd:element ref="ns2:SharedWithUsers" minOccurs="0"/>
                <xsd:element ref="ns2:_dlc_DocId" minOccurs="0"/>
                <xsd:element ref="ns2:_dlc_DocIdUrl" minOccurs="0"/>
                <xsd:element ref="ns2:_dlc_DocIdPersistId" minOccurs="0"/>
                <xsd:element ref="ns2:GS_MraActionInProgress"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e0964c-f077-4f36-9738-5e1ff42b0d8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element name="GS_MraActionInProgress" ma:index="12" nillable="true" ma:displayName="GS_MraActionInProgress" ma:hidden="true" ma:internalName="GS_MraActionInProg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16e0964c-f077-4f36-9738-5e1ff42b0d80">DC7Z77VHF4CC-1280561054-157</_dlc_DocId>
    <_dlc_DocIdUrl xmlns="16e0964c-f077-4f36-9738-5e1ff42b0d80">
      <Url>http://shareport.poha.net/sites/sp/depts/pid/sppcm/_layouts/15/DocIdRedir.aspx?ID=DC7Z77VHF4CC-1280561054-157</Url>
      <Description>DC7Z77VHF4CC-1280561054-157</Description>
    </_dlc_DocIdUrl>
    <IconOverlay xmlns="http://schemas.microsoft.com/sharepoint/v4" xsi:nil="true"/>
    <GS_MraActionInProgress xmlns="16e0964c-f077-4f36-9738-5e1ff42b0d80" xsi:nil="true"/>
    <SharedWithUsers xmlns="16e0964c-f077-4f36-9738-5e1ff42b0d80">
      <UserInfo>
        <DisplayName>Cam Spencer</DisplayName>
        <AccountId>2085</AccountId>
        <AccountType/>
      </UserInfo>
    </SharedWithUsers>
  </documentManagement>
</p:properties>
</file>

<file path=customXml/itemProps1.xml><?xml version="1.0" encoding="utf-8"?>
<ds:datastoreItem xmlns:ds="http://schemas.openxmlformats.org/officeDocument/2006/customXml" ds:itemID="{BC29F7EE-B1FC-4E56-8F9C-78297DFCEF3D}">
  <ds:schemaRefs>
    <ds:schemaRef ds:uri="16e0964c-f077-4f36-9738-5e1ff42b0d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7269715-C3B1-4F9B-AD07-C1059200AE2D}">
  <ds:schemaRefs>
    <ds:schemaRef ds:uri="http://schemas.microsoft.com/sharepoint/v3/contenttype/forms"/>
  </ds:schemaRefs>
</ds:datastoreItem>
</file>

<file path=customXml/itemProps3.xml><?xml version="1.0" encoding="utf-8"?>
<ds:datastoreItem xmlns:ds="http://schemas.openxmlformats.org/officeDocument/2006/customXml" ds:itemID="{3E82D898-7C32-4529-849C-1F897342E72E}">
  <ds:schemaRefs>
    <ds:schemaRef ds:uri="http://schemas.microsoft.com/sharepoint/events"/>
  </ds:schemaRefs>
</ds:datastoreItem>
</file>

<file path=customXml/itemProps4.xml><?xml version="1.0" encoding="utf-8"?>
<ds:datastoreItem xmlns:ds="http://schemas.openxmlformats.org/officeDocument/2006/customXml" ds:itemID="{CFC7CF3C-58BA-4F08-A86A-ABCDCCBFDA0F}">
  <ds:schemaRefs>
    <ds:schemaRef ds:uri="16e0964c-f077-4f36-9738-5e1ff42b0d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1659</Words>
  <Application>Microsoft Office PowerPoint</Application>
  <PresentationFormat>Widescreen</PresentationFormat>
  <Paragraphs>239</Paragraphs>
  <Slides>24</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ArialMT</vt:lpstr>
      <vt:lpstr>Calibri</vt:lpstr>
      <vt:lpstr>Calibri Light</vt:lpstr>
      <vt:lpstr>Helvetica</vt:lpstr>
      <vt:lpstr>HelveticaNeueLT Std Blk</vt:lpstr>
      <vt:lpstr>HelveticaNeueLT Std Lt</vt:lpstr>
      <vt:lpstr>HelveticaNeueLT Std Thin</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Farias</dc:creator>
  <cp:lastModifiedBy>Sommer Freeman</cp:lastModifiedBy>
  <cp:revision>3</cp:revision>
  <dcterms:created xsi:type="dcterms:W3CDTF">2022-01-04T19:18:43Z</dcterms:created>
  <dcterms:modified xsi:type="dcterms:W3CDTF">2022-05-23T16:45:45Z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78d5eea7-db76-4118-8f85-dd0030a66cd1</vt:lpwstr>
  </property>
  <property fmtid="{D5CDD505-2E9C-101B-9397-08002B2CF9AE}" pid="3" name="ContentTypeId">
    <vt:lpwstr>0x010100251DBC7B3586A045A7D0C538233E8A2D</vt:lpwstr>
  </property>
</Properties>
</file>