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5"/>
  </p:sldMasterIdLst>
  <p:notesMasterIdLst>
    <p:notesMasterId r:id="rId25"/>
  </p:notesMasterIdLst>
  <p:sldIdLst>
    <p:sldId id="286" r:id="rId6"/>
    <p:sldId id="287" r:id="rId7"/>
    <p:sldId id="289" r:id="rId8"/>
    <p:sldId id="288" r:id="rId9"/>
    <p:sldId id="291" r:id="rId10"/>
    <p:sldId id="340" r:id="rId11"/>
    <p:sldId id="362" r:id="rId12"/>
    <p:sldId id="341" r:id="rId13"/>
    <p:sldId id="343" r:id="rId14"/>
    <p:sldId id="344" r:id="rId15"/>
    <p:sldId id="436" r:id="rId16"/>
    <p:sldId id="308" r:id="rId17"/>
    <p:sldId id="331" r:id="rId18"/>
    <p:sldId id="332" r:id="rId19"/>
    <p:sldId id="431" r:id="rId20"/>
    <p:sldId id="432" r:id="rId21"/>
    <p:sldId id="433" r:id="rId22"/>
    <p:sldId id="326" r:id="rId23"/>
    <p:sldId id="26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randing" id="{F170EEAB-459E-4F1C-853E-A9DF1643D723}">
          <p14:sldIdLst/>
        </p14:section>
        <p14:section name="Content" id="{0C4FAEBF-3DF8-45D6-8991-8AB1061CC82B}">
          <p14:sldIdLst>
            <p14:sldId id="286"/>
            <p14:sldId id="287"/>
            <p14:sldId id="289"/>
            <p14:sldId id="288"/>
            <p14:sldId id="291"/>
            <p14:sldId id="340"/>
            <p14:sldId id="362"/>
            <p14:sldId id="341"/>
            <p14:sldId id="343"/>
            <p14:sldId id="344"/>
            <p14:sldId id="436"/>
            <p14:sldId id="308"/>
            <p14:sldId id="331"/>
            <p14:sldId id="332"/>
            <p14:sldId id="431"/>
            <p14:sldId id="432"/>
            <p14:sldId id="433"/>
            <p14:sldId id="326"/>
            <p14:sldId id="263"/>
          </p14:sldIdLst>
        </p14:section>
      </p14:sectionLst>
    </p:ext>
    <p:ext uri="{EFAFB233-063F-42B5-8137-9DF3F51BA10A}">
      <p15:sldGuideLst xmlns:p15="http://schemas.microsoft.com/office/powerpoint/2012/main">
        <p15:guide id="1" orient="horz" pos="1224" userDrawn="1">
          <p15:clr>
            <a:srgbClr val="A4A3A4"/>
          </p15:clr>
        </p15:guide>
        <p15:guide id="2" orient="horz" pos="3600" userDrawn="1">
          <p15:clr>
            <a:srgbClr val="A4A3A4"/>
          </p15:clr>
        </p15:guide>
        <p15:guide id="3" pos="528" userDrawn="1">
          <p15:clr>
            <a:srgbClr val="A4A3A4"/>
          </p15:clr>
        </p15:guide>
        <p15:guide id="4"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2145"/>
    <a:srgbClr val="F6801F"/>
    <a:srgbClr val="00366E"/>
    <a:srgbClr val="031D42"/>
    <a:srgbClr val="A51E36"/>
    <a:srgbClr val="3B3B3B"/>
    <a:srgbClr val="3086FD"/>
    <a:srgbClr val="C4C4C4"/>
    <a:srgbClr val="38D4F0"/>
    <a:srgbClr val="3F7C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16D337-059E-43E4-BE07-9178E203FF50}" v="1" dt="2022-03-15T18:22:57.440"/>
    <p1510:client id="{45A0FFE9-894B-49A6-8D69-1E38FBA2733E}" v="803" dt="2022-03-15T15:57:00.126"/>
    <p1510:client id="{AB8DEDF5-AE20-9CED-0591-C0AC8FDEAC08}" v="15" dt="2022-03-14T16:15:00.030"/>
    <p1510:client id="{D2E48952-F5AA-1BD3-F54F-F34BFCDCE410}" v="1" dt="2022-03-14T16:39:49.4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2" y="108"/>
      </p:cViewPr>
      <p:guideLst>
        <p:guide orient="horz" pos="1224"/>
        <p:guide orient="horz" pos="3600"/>
        <p:guide pos="528"/>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41DE50-49D8-C046-9218-A75E8CB6772E}" type="datetimeFigureOut">
              <a:rPr lang="en-US" smtClean="0"/>
              <a:t>3/16/2022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3D0A00-6353-FF4C-A9FE-3207EF8A4370}" type="slidenum">
              <a:rPr lang="en-US" smtClean="0"/>
              <a:t>‹#›</a:t>
            </a:fld>
            <a:endParaRPr lang="en-US"/>
          </a:p>
        </p:txBody>
      </p:sp>
    </p:spTree>
    <p:extLst>
      <p:ext uri="{BB962C8B-B14F-4D97-AF65-F5344CB8AC3E}">
        <p14:creationId xmlns:p14="http://schemas.microsoft.com/office/powerpoint/2010/main" val="109523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let’s talk about Port Houston.  First, we are governed by a seven-member Commission, led by Chairman Ric Campo. Since this procurement is a formal procurement, meaning the contract value is above $50,000, the Port Commission will be responsible for approving or rejecting the staff’s award recommendation.</a:t>
            </a:r>
          </a:p>
        </p:txBody>
      </p:sp>
      <p:sp>
        <p:nvSpPr>
          <p:cNvPr id="4" name="Slide Number Placeholder 3"/>
          <p:cNvSpPr>
            <a:spLocks noGrp="1"/>
          </p:cNvSpPr>
          <p:nvPr>
            <p:ph type="sldNum" sz="quarter" idx="5"/>
          </p:nvPr>
        </p:nvSpPr>
        <p:spPr/>
        <p:txBody>
          <a:bodyPr/>
          <a:lstStyle/>
          <a:p>
            <a:fld id="{9A3D0A00-6353-FF4C-A9FE-3207EF8A4370}" type="slidenum">
              <a:rPr lang="en-US" smtClean="0"/>
              <a:t>4</a:t>
            </a:fld>
            <a:endParaRPr lang="en-US"/>
          </a:p>
        </p:txBody>
      </p:sp>
    </p:spTree>
    <p:extLst>
      <p:ext uri="{BB962C8B-B14F-4D97-AF65-F5344CB8AC3E}">
        <p14:creationId xmlns:p14="http://schemas.microsoft.com/office/powerpoint/2010/main" val="3605118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D2145"/>
                </a:solidFill>
                <a:latin typeface="Helvetica" panose="020B0604020202020204" pitchFamily="34" charset="0"/>
                <a:ea typeface="Times New Roman" panose="02020603050405020304" pitchFamily="18" charset="0"/>
                <a:cs typeface="Helvetica" panose="020B0604020202020204" pitchFamily="34" charset="0"/>
              </a:rPr>
              <a:t>The Port Commission, at its April 27, 2021 meeting, approved the NEW Minority- and Woman-Owned Business Enterprise Development Policy and the Amended and Restated Small Business Development Policy. </a:t>
            </a:r>
            <a:endParaRPr lang="en-US" sz="1200">
              <a:solidFill>
                <a:srgbClr val="0D2145"/>
              </a:solidFill>
              <a:latin typeface="Helvetica" panose="020B0604020202020204" pitchFamily="34" charset="0"/>
              <a:cs typeface="Helvetica" panose="020B0604020202020204" pitchFamily="34" charset="0"/>
            </a:endParaRPr>
          </a:p>
          <a:p>
            <a:endParaRPr lang="en-US" sz="1200">
              <a:solidFill>
                <a:srgbClr val="00366E"/>
              </a:solidFill>
            </a:endParaRPr>
          </a:p>
          <a:p>
            <a:endParaRPr lang="en-US" sz="1200">
              <a:solidFill>
                <a:srgbClr val="00366E"/>
              </a:solidFill>
            </a:endParaRPr>
          </a:p>
          <a:p>
            <a:pPr marL="171450" indent="-171450">
              <a:buFont typeface="Arial" panose="020B0604020202020204" pitchFamily="34" charset="0"/>
              <a:buChar char="•"/>
            </a:pPr>
            <a:r>
              <a:rPr lang="en-US" sz="1200">
                <a:solidFill>
                  <a:srgbClr val="00366E"/>
                </a:solidFill>
              </a:rPr>
              <a:t>Initiative will reduce barriers to MBEs and WBEs who want to engage in business with Port Houston</a:t>
            </a:r>
          </a:p>
          <a:p>
            <a:pPr marL="171450" indent="-171450">
              <a:buFont typeface="Arial" panose="020B0604020202020204" pitchFamily="34" charset="0"/>
              <a:buChar char="•"/>
            </a:pPr>
            <a:r>
              <a:rPr lang="en-US" sz="1200">
                <a:solidFill>
                  <a:srgbClr val="00366E"/>
                </a:solidFill>
              </a:rPr>
              <a:t>Port Houston is working to identify and contact qualified S/MWBEs to meet our participation goals  </a:t>
            </a:r>
          </a:p>
          <a:p>
            <a:pPr marL="171450" indent="-171450">
              <a:buFont typeface="Arial" panose="020B0604020202020204" pitchFamily="34" charset="0"/>
              <a:buChar char="•"/>
            </a:pPr>
            <a:r>
              <a:rPr lang="en-US" sz="1200">
                <a:solidFill>
                  <a:srgbClr val="00366E"/>
                </a:solidFill>
              </a:rPr>
              <a:t>Implemented race- and gender-neutral measures to ensure equal opportunities for all contractors and subcontractors</a:t>
            </a:r>
          </a:p>
          <a:p>
            <a:pPr marL="171450" indent="-171450">
              <a:buFont typeface="Arial" panose="020B0604020202020204" pitchFamily="34" charset="0"/>
              <a:buChar char="•"/>
            </a:pPr>
            <a:r>
              <a:rPr lang="en-US" sz="1200">
                <a:solidFill>
                  <a:srgbClr val="00366E"/>
                </a:solidFill>
              </a:rPr>
              <a:t>Port Houston is continuing to provide training, mentorship, networking and development assistance to all S/MWBEs </a:t>
            </a:r>
          </a:p>
        </p:txBody>
      </p:sp>
      <p:sp>
        <p:nvSpPr>
          <p:cNvPr id="4" name="Slide Number Placeholder 3"/>
          <p:cNvSpPr>
            <a:spLocks noGrp="1"/>
          </p:cNvSpPr>
          <p:nvPr>
            <p:ph type="sldNum" sz="quarter" idx="5"/>
          </p:nvPr>
        </p:nvSpPr>
        <p:spPr/>
        <p:txBody>
          <a:bodyPr/>
          <a:lstStyle/>
          <a:p>
            <a:fld id="{9A3D0A00-6353-FF4C-A9FE-3207EF8A4370}" type="slidenum">
              <a:rPr lang="en-US" smtClean="0"/>
              <a:t>6</a:t>
            </a:fld>
            <a:endParaRPr lang="en-US"/>
          </a:p>
        </p:txBody>
      </p:sp>
    </p:spTree>
    <p:extLst>
      <p:ext uri="{BB962C8B-B14F-4D97-AF65-F5344CB8AC3E}">
        <p14:creationId xmlns:p14="http://schemas.microsoft.com/office/powerpoint/2010/main" val="26270019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969AC30-5D82-45AB-8D70-5644AF32436C}"/>
              </a:ext>
            </a:extLst>
          </p:cNvPr>
          <p:cNvPicPr>
            <a:picLocks noChangeAspect="1"/>
          </p:cNvPicPr>
          <p:nvPr userDrawn="1"/>
        </p:nvPicPr>
        <p:blipFill>
          <a:blip r:embed="rId2"/>
          <a:srcRect/>
          <a:stretch/>
        </p:blipFill>
        <p:spPr>
          <a:xfrm>
            <a:off x="1524" y="858"/>
            <a:ext cx="12188952" cy="6856285"/>
          </a:xfrm>
          <a:prstGeom prst="rect">
            <a:avLst/>
          </a:prstGeom>
        </p:spPr>
      </p:pic>
      <p:sp>
        <p:nvSpPr>
          <p:cNvPr id="2" name="Title 1">
            <a:extLst>
              <a:ext uri="{FF2B5EF4-FFF2-40B4-BE49-F238E27FC236}">
                <a16:creationId xmlns:a16="http://schemas.microsoft.com/office/drawing/2014/main" id="{BB63117A-89EE-48B6-8D0C-1AE453E249F3}"/>
              </a:ext>
            </a:extLst>
          </p:cNvPr>
          <p:cNvSpPr>
            <a:spLocks noGrp="1"/>
          </p:cNvSpPr>
          <p:nvPr>
            <p:ph type="ctrTitle" hasCustomPrompt="1"/>
          </p:nvPr>
        </p:nvSpPr>
        <p:spPr>
          <a:xfrm>
            <a:off x="2409099" y="1947070"/>
            <a:ext cx="9144000" cy="1953295"/>
          </a:xfrm>
        </p:spPr>
        <p:txBody>
          <a:bodyPr lIns="0" tIns="0" rIns="0" bIns="0" anchor="t"/>
          <a:lstStyle>
            <a:lvl1pPr algn="l">
              <a:lnSpc>
                <a:spcPts val="7000"/>
              </a:lnSpc>
              <a:defRPr sz="7200" b="1">
                <a:solidFill>
                  <a:schemeClr val="bg1"/>
                </a:solidFill>
                <a:latin typeface="Helvetica" panose="020B0604020202020204" pitchFamily="34" charset="0"/>
                <a:cs typeface="Helvetica" panose="020B0604020202020204" pitchFamily="34" charset="0"/>
              </a:defRPr>
            </a:lvl1pPr>
          </a:lstStyle>
          <a:p>
            <a:r>
              <a:rPr lang="en-US"/>
              <a:t>Click to edit</a:t>
            </a:r>
            <a:br>
              <a:rPr lang="en-US"/>
            </a:br>
            <a:r>
              <a:rPr lang="en-US"/>
              <a:t>Master title style</a:t>
            </a:r>
          </a:p>
        </p:txBody>
      </p:sp>
      <p:cxnSp>
        <p:nvCxnSpPr>
          <p:cNvPr id="9" name="Straight Connector 8">
            <a:extLst>
              <a:ext uri="{FF2B5EF4-FFF2-40B4-BE49-F238E27FC236}">
                <a16:creationId xmlns:a16="http://schemas.microsoft.com/office/drawing/2014/main" id="{7A6525BF-5EFA-4C03-9C7E-D691ECDB9854}"/>
              </a:ext>
            </a:extLst>
          </p:cNvPr>
          <p:cNvCxnSpPr>
            <a:cxnSpLocks/>
          </p:cNvCxnSpPr>
          <p:nvPr userDrawn="1"/>
        </p:nvCxnSpPr>
        <p:spPr>
          <a:xfrm flipH="1">
            <a:off x="2189312" y="1233894"/>
            <a:ext cx="11226" cy="2704506"/>
          </a:xfrm>
          <a:prstGeom prst="line">
            <a:avLst/>
          </a:prstGeom>
          <a:ln>
            <a:solidFill>
              <a:srgbClr val="A51E36"/>
            </a:solidFill>
          </a:ln>
        </p:spPr>
        <p:style>
          <a:lnRef idx="3">
            <a:schemeClr val="accent5"/>
          </a:lnRef>
          <a:fillRef idx="0">
            <a:schemeClr val="accent5"/>
          </a:fillRef>
          <a:effectRef idx="2">
            <a:schemeClr val="accent5"/>
          </a:effectRef>
          <a:fontRef idx="minor">
            <a:schemeClr val="tx1"/>
          </a:fontRef>
        </p:style>
      </p:cxnSp>
      <p:sp>
        <p:nvSpPr>
          <p:cNvPr id="11" name="Rectangle 10">
            <a:extLst>
              <a:ext uri="{FF2B5EF4-FFF2-40B4-BE49-F238E27FC236}">
                <a16:creationId xmlns:a16="http://schemas.microsoft.com/office/drawing/2014/main" id="{312A1371-F50B-49B0-8D18-BF939A91D397}"/>
              </a:ext>
            </a:extLst>
          </p:cNvPr>
          <p:cNvSpPr/>
          <p:nvPr userDrawn="1"/>
        </p:nvSpPr>
        <p:spPr>
          <a:xfrm>
            <a:off x="2200538" y="1560827"/>
            <a:ext cx="4145822" cy="305531"/>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18">
            <a:extLst>
              <a:ext uri="{FF2B5EF4-FFF2-40B4-BE49-F238E27FC236}">
                <a16:creationId xmlns:a16="http://schemas.microsoft.com/office/drawing/2014/main" id="{71E58397-03E4-4D8B-B953-ADD87B00C04B}"/>
              </a:ext>
            </a:extLst>
          </p:cNvPr>
          <p:cNvSpPr>
            <a:spLocks noGrp="1"/>
          </p:cNvSpPr>
          <p:nvPr>
            <p:ph type="body" sz="quarter" idx="12" hasCustomPrompt="1"/>
          </p:nvPr>
        </p:nvSpPr>
        <p:spPr>
          <a:xfrm>
            <a:off x="2337377" y="1196756"/>
            <a:ext cx="2069581" cy="268148"/>
          </a:xfrm>
        </p:spPr>
        <p:txBody>
          <a:bodyPr/>
          <a:lstStyle>
            <a:lvl1pPr marL="0" indent="0">
              <a:buNone/>
              <a:defRPr sz="1400">
                <a:solidFill>
                  <a:schemeClr val="bg1"/>
                </a:solidFill>
                <a:latin typeface="Helvetica" panose="020B0604020202020204" pitchFamily="34" charset="0"/>
                <a:cs typeface="Helvetica" panose="020B0604020202020204" pitchFamily="34" charset="0"/>
              </a:defRPr>
            </a:lvl1pPr>
          </a:lstStyle>
          <a:p>
            <a:pPr lvl="0"/>
            <a:r>
              <a:rPr lang="en-US"/>
              <a:t>Event Name</a:t>
            </a:r>
          </a:p>
        </p:txBody>
      </p:sp>
      <p:cxnSp>
        <p:nvCxnSpPr>
          <p:cNvPr id="21" name="Straight Connector 20">
            <a:extLst>
              <a:ext uri="{FF2B5EF4-FFF2-40B4-BE49-F238E27FC236}">
                <a16:creationId xmlns:a16="http://schemas.microsoft.com/office/drawing/2014/main" id="{BFB1F63B-1EBB-4CA4-B5F2-10AB3C3A7CD1}"/>
              </a:ext>
            </a:extLst>
          </p:cNvPr>
          <p:cNvCxnSpPr/>
          <p:nvPr userDrawn="1"/>
        </p:nvCxnSpPr>
        <p:spPr>
          <a:xfrm>
            <a:off x="3236517" y="3769178"/>
            <a:ext cx="0" cy="228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512BFFCD-1B9C-4AD2-953D-B36F97116A61}"/>
              </a:ext>
            </a:extLst>
          </p:cNvPr>
          <p:cNvPicPr>
            <a:picLocks noChangeAspect="1"/>
          </p:cNvPicPr>
          <p:nvPr userDrawn="1"/>
        </p:nvPicPr>
        <p:blipFill>
          <a:blip r:embed="rId3"/>
          <a:stretch>
            <a:fillRect/>
          </a:stretch>
        </p:blipFill>
        <p:spPr>
          <a:xfrm>
            <a:off x="10469279" y="336982"/>
            <a:ext cx="1280087" cy="1114504"/>
          </a:xfrm>
          <a:prstGeom prst="rect">
            <a:avLst/>
          </a:prstGeom>
        </p:spPr>
      </p:pic>
      <p:sp>
        <p:nvSpPr>
          <p:cNvPr id="12" name="Text Placeholder 18">
            <a:extLst>
              <a:ext uri="{FF2B5EF4-FFF2-40B4-BE49-F238E27FC236}">
                <a16:creationId xmlns:a16="http://schemas.microsoft.com/office/drawing/2014/main" id="{7CB9F3C7-E591-498D-B1B3-69BE4EE3AEBE}"/>
              </a:ext>
            </a:extLst>
          </p:cNvPr>
          <p:cNvSpPr>
            <a:spLocks noGrp="1"/>
          </p:cNvSpPr>
          <p:nvPr>
            <p:ph type="body" sz="quarter" idx="13" hasCustomPrompt="1"/>
          </p:nvPr>
        </p:nvSpPr>
        <p:spPr>
          <a:xfrm>
            <a:off x="2337377" y="3749404"/>
            <a:ext cx="1035979" cy="268148"/>
          </a:xfrm>
        </p:spPr>
        <p:txBody>
          <a:bodyPr/>
          <a:lstStyle>
            <a:lvl1pPr marL="0" indent="0">
              <a:buNone/>
              <a:defRPr sz="1400">
                <a:solidFill>
                  <a:schemeClr val="bg1"/>
                </a:solidFill>
                <a:latin typeface="Helvetica" panose="020B0604020202020204" pitchFamily="34" charset="0"/>
                <a:cs typeface="Helvetica" panose="020B0604020202020204" pitchFamily="34" charset="0"/>
              </a:defRPr>
            </a:lvl1pPr>
          </a:lstStyle>
          <a:p>
            <a:pPr lvl="0"/>
            <a:r>
              <a:rPr lang="en-US"/>
              <a:t>Date</a:t>
            </a:r>
          </a:p>
        </p:txBody>
      </p:sp>
      <p:sp>
        <p:nvSpPr>
          <p:cNvPr id="13" name="Text Placeholder 18">
            <a:extLst>
              <a:ext uri="{FF2B5EF4-FFF2-40B4-BE49-F238E27FC236}">
                <a16:creationId xmlns:a16="http://schemas.microsoft.com/office/drawing/2014/main" id="{32885F81-AA09-4870-A788-CAD4BF1E417B}"/>
              </a:ext>
            </a:extLst>
          </p:cNvPr>
          <p:cNvSpPr>
            <a:spLocks noGrp="1"/>
          </p:cNvSpPr>
          <p:nvPr>
            <p:ph type="body" sz="quarter" idx="14" hasCustomPrompt="1"/>
          </p:nvPr>
        </p:nvSpPr>
        <p:spPr>
          <a:xfrm>
            <a:off x="3372166" y="3749404"/>
            <a:ext cx="2136531" cy="268148"/>
          </a:xfrm>
        </p:spPr>
        <p:txBody>
          <a:bodyPr>
            <a:noAutofit/>
          </a:bodyPr>
          <a:lstStyle>
            <a:lvl1pPr marL="0" indent="0">
              <a:buNone/>
              <a:defRPr sz="1200">
                <a:solidFill>
                  <a:schemeClr val="bg1"/>
                </a:solidFill>
                <a:latin typeface="Helvetica" panose="020B0604020202020204" pitchFamily="34" charset="0"/>
                <a:cs typeface="Helvetica" panose="020B0604020202020204" pitchFamily="34" charset="0"/>
              </a:defRPr>
            </a:lvl1pPr>
          </a:lstStyle>
          <a:p>
            <a:pPr lvl="0"/>
            <a:r>
              <a:rPr lang="en-US"/>
              <a:t>Presenter Name</a:t>
            </a:r>
          </a:p>
        </p:txBody>
      </p:sp>
    </p:spTree>
    <p:extLst>
      <p:ext uri="{BB962C8B-B14F-4D97-AF65-F5344CB8AC3E}">
        <p14:creationId xmlns:p14="http://schemas.microsoft.com/office/powerpoint/2010/main" val="1297788722"/>
      </p:ext>
    </p:extLst>
  </p:cSld>
  <p:clrMapOvr>
    <a:masterClrMapping/>
  </p:clrMapOvr>
  <p:extLst>
    <p:ext uri="{DCECCB84-F9BA-43D5-87BE-67443E8EF086}">
      <p15:sldGuideLst xmlns:p15="http://schemas.microsoft.com/office/powerpoint/2012/main">
        <p15:guide id="1" orient="horz" pos="2472">
          <p15:clr>
            <a:srgbClr val="FBAE40"/>
          </p15:clr>
        </p15:guide>
        <p15:guide id="2" pos="3840">
          <p15:clr>
            <a:srgbClr val="FBAE40"/>
          </p15:clr>
        </p15:guide>
        <p15:guide id="3" pos="1536">
          <p15:clr>
            <a:srgbClr val="FBAE40"/>
          </p15:clr>
        </p15:guide>
        <p15:guide id="4" orient="horz" pos="235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lumn Cop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E38E33-1F1D-486B-8420-5B27E61E9873}"/>
              </a:ext>
            </a:extLst>
          </p:cNvPr>
          <p:cNvPicPr>
            <a:picLocks noChangeAspect="1"/>
          </p:cNvPicPr>
          <p:nvPr userDrawn="1"/>
        </p:nvPicPr>
        <p:blipFill rotWithShape="1">
          <a:blip r:embed="rId2"/>
          <a:srcRect t="4245" b="4245"/>
          <a:stretch/>
        </p:blipFill>
        <p:spPr>
          <a:xfrm>
            <a:off x="0" y="0"/>
            <a:ext cx="12192000" cy="1431235"/>
          </a:xfrm>
          <a:prstGeom prst="rect">
            <a:avLst/>
          </a:prstGeom>
          <a:ln>
            <a:noFill/>
          </a:ln>
        </p:spPr>
      </p:pic>
      <p:cxnSp>
        <p:nvCxnSpPr>
          <p:cNvPr id="3" name="Straight Connector 2">
            <a:extLst>
              <a:ext uri="{FF2B5EF4-FFF2-40B4-BE49-F238E27FC236}">
                <a16:creationId xmlns:a16="http://schemas.microsoft.com/office/drawing/2014/main" id="{85559B61-6D59-48F9-AC74-483B25BC052B}"/>
              </a:ext>
            </a:extLst>
          </p:cNvPr>
          <p:cNvCxnSpPr>
            <a:cxnSpLocks/>
          </p:cNvCxnSpPr>
          <p:nvPr userDrawn="1"/>
        </p:nvCxnSpPr>
        <p:spPr>
          <a:xfrm>
            <a:off x="609976" y="934278"/>
            <a:ext cx="0" cy="496957"/>
          </a:xfrm>
          <a:prstGeom prst="line">
            <a:avLst/>
          </a:prstGeom>
          <a:ln w="12700">
            <a:solidFill>
              <a:srgbClr val="F6801F"/>
            </a:solidFill>
          </a:ln>
        </p:spPr>
        <p:style>
          <a:lnRef idx="3">
            <a:schemeClr val="accent5"/>
          </a:lnRef>
          <a:fillRef idx="0">
            <a:schemeClr val="accent5"/>
          </a:fillRef>
          <a:effectRef idx="2">
            <a:schemeClr val="accent5"/>
          </a:effectRef>
          <a:fontRef idx="minor">
            <a:schemeClr val="tx1"/>
          </a:fontRef>
        </p:style>
      </p:cxnSp>
      <p:sp>
        <p:nvSpPr>
          <p:cNvPr id="10" name="Rectangle 9">
            <a:extLst>
              <a:ext uri="{FF2B5EF4-FFF2-40B4-BE49-F238E27FC236}">
                <a16:creationId xmlns:a16="http://schemas.microsoft.com/office/drawing/2014/main" id="{5593C052-CF25-47EA-9A0D-50FD0BF78561}"/>
              </a:ext>
            </a:extLst>
          </p:cNvPr>
          <p:cNvSpPr/>
          <p:nvPr userDrawn="1"/>
        </p:nvSpPr>
        <p:spPr>
          <a:xfrm>
            <a:off x="0" y="6400799"/>
            <a:ext cx="12192000" cy="457200"/>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4">
            <a:extLst>
              <a:ext uri="{FF2B5EF4-FFF2-40B4-BE49-F238E27FC236}">
                <a16:creationId xmlns:a16="http://schemas.microsoft.com/office/drawing/2014/main" id="{97295112-DCC7-48F4-8716-6E480F346550}"/>
              </a:ext>
            </a:extLst>
          </p:cNvPr>
          <p:cNvSpPr>
            <a:spLocks noGrp="1"/>
          </p:cNvSpPr>
          <p:nvPr>
            <p:ph type="ftr" sz="quarter" idx="3"/>
          </p:nvPr>
        </p:nvSpPr>
        <p:spPr>
          <a:xfrm>
            <a:off x="6990442" y="6446837"/>
            <a:ext cx="4114800" cy="365125"/>
          </a:xfrm>
          <a:prstGeom prst="rect">
            <a:avLst/>
          </a:prstGeom>
        </p:spPr>
        <p:txBody>
          <a:bodyPr vert="horz" lIns="91440" tIns="45720" rIns="91440" bIns="45720" rtlCol="0" anchor="ctr"/>
          <a:lstStyle>
            <a:lvl1pPr algn="r">
              <a:defRPr sz="1200">
                <a:solidFill>
                  <a:schemeClr val="bg1"/>
                </a:solidFill>
              </a:defRPr>
            </a:lvl1pPr>
          </a:lstStyle>
          <a:p>
            <a:r>
              <a:rPr lang="en-US"/>
              <a:t>Looking Ahead</a:t>
            </a:r>
          </a:p>
        </p:txBody>
      </p:sp>
      <p:sp>
        <p:nvSpPr>
          <p:cNvPr id="12" name="Slide Number Placeholder 5">
            <a:extLst>
              <a:ext uri="{FF2B5EF4-FFF2-40B4-BE49-F238E27FC236}">
                <a16:creationId xmlns:a16="http://schemas.microsoft.com/office/drawing/2014/main" id="{EE9C6F49-DCB7-4557-A61D-0C82F11FB4B7}"/>
              </a:ext>
            </a:extLst>
          </p:cNvPr>
          <p:cNvSpPr>
            <a:spLocks noGrp="1"/>
          </p:cNvSpPr>
          <p:nvPr>
            <p:ph type="sldNum" sz="quarter" idx="4"/>
          </p:nvPr>
        </p:nvSpPr>
        <p:spPr>
          <a:xfrm>
            <a:off x="11123690" y="6446837"/>
            <a:ext cx="460220" cy="365125"/>
          </a:xfrm>
          <a:prstGeom prst="rect">
            <a:avLst/>
          </a:prstGeom>
        </p:spPr>
        <p:txBody>
          <a:bodyPr vert="horz" lIns="91440" tIns="45720" rIns="91440" bIns="45720" rtlCol="0" anchor="ctr"/>
          <a:lstStyle>
            <a:lvl1pPr algn="ctr">
              <a:defRPr sz="1200">
                <a:solidFill>
                  <a:schemeClr val="bg1"/>
                </a:solidFill>
              </a:defRPr>
            </a:lvl1pPr>
          </a:lstStyle>
          <a:p>
            <a:fld id="{00444626-245E-0646-B25F-0739C8FEA999}" type="slidenum">
              <a:rPr lang="en-US" smtClean="0"/>
              <a:pPr/>
              <a:t>‹#›</a:t>
            </a:fld>
            <a:endParaRPr lang="en-US"/>
          </a:p>
        </p:txBody>
      </p:sp>
      <p:cxnSp>
        <p:nvCxnSpPr>
          <p:cNvPr id="14" name="Straight Connector 13">
            <a:extLst>
              <a:ext uri="{FF2B5EF4-FFF2-40B4-BE49-F238E27FC236}">
                <a16:creationId xmlns:a16="http://schemas.microsoft.com/office/drawing/2014/main" id="{1952C975-F68C-4352-B054-3D77EB952391}"/>
              </a:ext>
            </a:extLst>
          </p:cNvPr>
          <p:cNvCxnSpPr/>
          <p:nvPr userDrawn="1"/>
        </p:nvCxnSpPr>
        <p:spPr>
          <a:xfrm>
            <a:off x="11114466" y="6515099"/>
            <a:ext cx="0" cy="228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3DD0E2C6-2970-4AA1-B238-96DFD48DA1C7}"/>
              </a:ext>
            </a:extLst>
          </p:cNvPr>
          <p:cNvSpPr>
            <a:spLocks noGrp="1"/>
          </p:cNvSpPr>
          <p:nvPr>
            <p:ph type="title"/>
          </p:nvPr>
        </p:nvSpPr>
        <p:spPr>
          <a:xfrm>
            <a:off x="838200" y="934278"/>
            <a:ext cx="8124731" cy="496956"/>
          </a:xfrm>
        </p:spPr>
        <p:txBody>
          <a:bodyPr lIns="0" tIns="0" rIns="0" bIns="0"/>
          <a:lstStyle>
            <a:lvl1pPr>
              <a:defRPr sz="2400" b="1">
                <a:solidFill>
                  <a:schemeClr val="bg1"/>
                </a:solidFill>
                <a:latin typeface="Helvetica" panose="020B0604020202020204" pitchFamily="34" charset="0"/>
                <a:cs typeface="Helvetica" panose="020B0604020202020204" pitchFamily="34" charset="0"/>
              </a:defRPr>
            </a:lvl1pPr>
          </a:lstStyle>
          <a:p>
            <a:r>
              <a:rPr lang="en-US"/>
              <a:t>Click to edit Master title style</a:t>
            </a:r>
          </a:p>
        </p:txBody>
      </p:sp>
      <p:pic>
        <p:nvPicPr>
          <p:cNvPr id="16" name="Picture 15" descr="A close up of a logo&#10;&#10;Description automatically generated">
            <a:extLst>
              <a:ext uri="{FF2B5EF4-FFF2-40B4-BE49-F238E27FC236}">
                <a16:creationId xmlns:a16="http://schemas.microsoft.com/office/drawing/2014/main" id="{6F112997-4777-4344-BCDC-8F1A0CEB70A7}"/>
              </a:ext>
            </a:extLst>
          </p:cNvPr>
          <p:cNvPicPr>
            <a:picLocks noChangeAspect="1"/>
          </p:cNvPicPr>
          <p:nvPr userDrawn="1"/>
        </p:nvPicPr>
        <p:blipFill>
          <a:blip r:embed="rId3"/>
          <a:stretch>
            <a:fillRect/>
          </a:stretch>
        </p:blipFill>
        <p:spPr>
          <a:xfrm>
            <a:off x="-27162" y="-121781"/>
            <a:ext cx="3657600" cy="935665"/>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BFDAC509-699C-4315-8D0D-A36D1BF1A1ED}"/>
              </a:ext>
            </a:extLst>
          </p:cNvPr>
          <p:cNvPicPr>
            <a:picLocks noChangeAspect="1"/>
          </p:cNvPicPr>
          <p:nvPr userDrawn="1"/>
        </p:nvPicPr>
        <p:blipFill>
          <a:blip r:embed="rId4"/>
          <a:stretch>
            <a:fillRect/>
          </a:stretch>
        </p:blipFill>
        <p:spPr>
          <a:xfrm>
            <a:off x="10821818" y="255079"/>
            <a:ext cx="1057923" cy="921077"/>
          </a:xfrm>
          <a:prstGeom prst="rect">
            <a:avLst/>
          </a:prstGeom>
        </p:spPr>
      </p:pic>
      <p:sp>
        <p:nvSpPr>
          <p:cNvPr id="17" name="Text Placeholder 6">
            <a:extLst>
              <a:ext uri="{FF2B5EF4-FFF2-40B4-BE49-F238E27FC236}">
                <a16:creationId xmlns:a16="http://schemas.microsoft.com/office/drawing/2014/main" id="{7F210C67-558B-4A22-BAD9-03FD2C1D1CF3}"/>
              </a:ext>
            </a:extLst>
          </p:cNvPr>
          <p:cNvSpPr>
            <a:spLocks noGrp="1"/>
          </p:cNvSpPr>
          <p:nvPr>
            <p:ph type="body" sz="quarter" idx="11"/>
          </p:nvPr>
        </p:nvSpPr>
        <p:spPr>
          <a:xfrm>
            <a:off x="609600" y="1701800"/>
            <a:ext cx="5080881" cy="4421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A97C9773-9850-47D9-B9F8-7AF3ADD533C1}"/>
              </a:ext>
            </a:extLst>
          </p:cNvPr>
          <p:cNvSpPr>
            <a:spLocks noGrp="1"/>
          </p:cNvSpPr>
          <p:nvPr>
            <p:ph sz="quarter" idx="13"/>
          </p:nvPr>
        </p:nvSpPr>
        <p:spPr>
          <a:xfrm>
            <a:off x="6500813" y="1698220"/>
            <a:ext cx="5378450" cy="4421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2822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py &amp; Imag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E38E33-1F1D-486B-8420-5B27E61E9873}"/>
              </a:ext>
            </a:extLst>
          </p:cNvPr>
          <p:cNvPicPr>
            <a:picLocks noChangeAspect="1"/>
          </p:cNvPicPr>
          <p:nvPr userDrawn="1"/>
        </p:nvPicPr>
        <p:blipFill rotWithShape="1">
          <a:blip r:embed="rId2"/>
          <a:srcRect t="4245" b="4245"/>
          <a:stretch/>
        </p:blipFill>
        <p:spPr>
          <a:xfrm>
            <a:off x="0" y="0"/>
            <a:ext cx="12192000" cy="1431235"/>
          </a:xfrm>
          <a:prstGeom prst="rect">
            <a:avLst/>
          </a:prstGeom>
          <a:ln>
            <a:noFill/>
          </a:ln>
        </p:spPr>
      </p:pic>
      <p:cxnSp>
        <p:nvCxnSpPr>
          <p:cNvPr id="3" name="Straight Connector 2">
            <a:extLst>
              <a:ext uri="{FF2B5EF4-FFF2-40B4-BE49-F238E27FC236}">
                <a16:creationId xmlns:a16="http://schemas.microsoft.com/office/drawing/2014/main" id="{85559B61-6D59-48F9-AC74-483B25BC052B}"/>
              </a:ext>
            </a:extLst>
          </p:cNvPr>
          <p:cNvCxnSpPr>
            <a:cxnSpLocks/>
          </p:cNvCxnSpPr>
          <p:nvPr userDrawn="1"/>
        </p:nvCxnSpPr>
        <p:spPr>
          <a:xfrm>
            <a:off x="609976" y="934278"/>
            <a:ext cx="0" cy="496957"/>
          </a:xfrm>
          <a:prstGeom prst="line">
            <a:avLst/>
          </a:prstGeom>
          <a:ln w="12700">
            <a:solidFill>
              <a:srgbClr val="F6801F"/>
            </a:solidFill>
          </a:ln>
        </p:spPr>
        <p:style>
          <a:lnRef idx="3">
            <a:schemeClr val="accent5"/>
          </a:lnRef>
          <a:fillRef idx="0">
            <a:schemeClr val="accent5"/>
          </a:fillRef>
          <a:effectRef idx="2">
            <a:schemeClr val="accent5"/>
          </a:effectRef>
          <a:fontRef idx="minor">
            <a:schemeClr val="tx1"/>
          </a:fontRef>
        </p:style>
      </p:cxnSp>
      <p:pic>
        <p:nvPicPr>
          <p:cNvPr id="6" name="Picture 5" descr="A close up of a logo&#10;&#10;Description automatically generated">
            <a:extLst>
              <a:ext uri="{FF2B5EF4-FFF2-40B4-BE49-F238E27FC236}">
                <a16:creationId xmlns:a16="http://schemas.microsoft.com/office/drawing/2014/main" id="{559930DB-3141-48F0-A7F7-28F626AFDF26}"/>
              </a:ext>
            </a:extLst>
          </p:cNvPr>
          <p:cNvPicPr>
            <a:picLocks noChangeAspect="1"/>
          </p:cNvPicPr>
          <p:nvPr userDrawn="1"/>
        </p:nvPicPr>
        <p:blipFill>
          <a:blip r:embed="rId3"/>
          <a:stretch>
            <a:fillRect/>
          </a:stretch>
        </p:blipFill>
        <p:spPr>
          <a:xfrm>
            <a:off x="-27162" y="-121781"/>
            <a:ext cx="3657600" cy="935665"/>
          </a:xfrm>
          <a:prstGeom prst="rect">
            <a:avLst/>
          </a:prstGeom>
        </p:spPr>
      </p:pic>
      <p:sp>
        <p:nvSpPr>
          <p:cNvPr id="10" name="Rectangle 9">
            <a:extLst>
              <a:ext uri="{FF2B5EF4-FFF2-40B4-BE49-F238E27FC236}">
                <a16:creationId xmlns:a16="http://schemas.microsoft.com/office/drawing/2014/main" id="{5593C052-CF25-47EA-9A0D-50FD0BF78561}"/>
              </a:ext>
            </a:extLst>
          </p:cNvPr>
          <p:cNvSpPr/>
          <p:nvPr userDrawn="1"/>
        </p:nvSpPr>
        <p:spPr>
          <a:xfrm>
            <a:off x="0" y="6400799"/>
            <a:ext cx="12192000" cy="457200"/>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4">
            <a:extLst>
              <a:ext uri="{FF2B5EF4-FFF2-40B4-BE49-F238E27FC236}">
                <a16:creationId xmlns:a16="http://schemas.microsoft.com/office/drawing/2014/main" id="{97295112-DCC7-48F4-8716-6E480F346550}"/>
              </a:ext>
            </a:extLst>
          </p:cNvPr>
          <p:cNvSpPr>
            <a:spLocks noGrp="1"/>
          </p:cNvSpPr>
          <p:nvPr>
            <p:ph type="ftr" sz="quarter" idx="3"/>
          </p:nvPr>
        </p:nvSpPr>
        <p:spPr>
          <a:xfrm>
            <a:off x="6990442" y="6446837"/>
            <a:ext cx="4114800" cy="365125"/>
          </a:xfrm>
          <a:prstGeom prst="rect">
            <a:avLst/>
          </a:prstGeom>
        </p:spPr>
        <p:txBody>
          <a:bodyPr vert="horz" lIns="91440" tIns="45720" rIns="91440" bIns="45720" rtlCol="0" anchor="ctr"/>
          <a:lstStyle>
            <a:lvl1pPr algn="r">
              <a:defRPr sz="1200">
                <a:solidFill>
                  <a:schemeClr val="bg1"/>
                </a:solidFill>
              </a:defRPr>
            </a:lvl1pPr>
          </a:lstStyle>
          <a:p>
            <a:r>
              <a:rPr lang="en-US"/>
              <a:t>Looking Ahead</a:t>
            </a:r>
          </a:p>
        </p:txBody>
      </p:sp>
      <p:sp>
        <p:nvSpPr>
          <p:cNvPr id="12" name="Slide Number Placeholder 5">
            <a:extLst>
              <a:ext uri="{FF2B5EF4-FFF2-40B4-BE49-F238E27FC236}">
                <a16:creationId xmlns:a16="http://schemas.microsoft.com/office/drawing/2014/main" id="{EE9C6F49-DCB7-4557-A61D-0C82F11FB4B7}"/>
              </a:ext>
            </a:extLst>
          </p:cNvPr>
          <p:cNvSpPr>
            <a:spLocks noGrp="1"/>
          </p:cNvSpPr>
          <p:nvPr>
            <p:ph type="sldNum" sz="quarter" idx="4"/>
          </p:nvPr>
        </p:nvSpPr>
        <p:spPr>
          <a:xfrm>
            <a:off x="11123690" y="6446837"/>
            <a:ext cx="460220" cy="365125"/>
          </a:xfrm>
          <a:prstGeom prst="rect">
            <a:avLst/>
          </a:prstGeom>
        </p:spPr>
        <p:txBody>
          <a:bodyPr vert="horz" lIns="91440" tIns="45720" rIns="91440" bIns="45720" rtlCol="0" anchor="ctr"/>
          <a:lstStyle>
            <a:lvl1pPr algn="ctr">
              <a:defRPr sz="1200">
                <a:solidFill>
                  <a:schemeClr val="bg1"/>
                </a:solidFill>
              </a:defRPr>
            </a:lvl1pPr>
          </a:lstStyle>
          <a:p>
            <a:fld id="{00444626-245E-0646-B25F-0739C8FEA999}" type="slidenum">
              <a:rPr lang="en-US" smtClean="0"/>
              <a:pPr/>
              <a:t>‹#›</a:t>
            </a:fld>
            <a:endParaRPr lang="en-US"/>
          </a:p>
        </p:txBody>
      </p:sp>
      <p:cxnSp>
        <p:nvCxnSpPr>
          <p:cNvPr id="14" name="Straight Connector 13">
            <a:extLst>
              <a:ext uri="{FF2B5EF4-FFF2-40B4-BE49-F238E27FC236}">
                <a16:creationId xmlns:a16="http://schemas.microsoft.com/office/drawing/2014/main" id="{1952C975-F68C-4352-B054-3D77EB952391}"/>
              </a:ext>
            </a:extLst>
          </p:cNvPr>
          <p:cNvCxnSpPr/>
          <p:nvPr userDrawn="1"/>
        </p:nvCxnSpPr>
        <p:spPr>
          <a:xfrm>
            <a:off x="11114466" y="6515099"/>
            <a:ext cx="0" cy="228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3DD0E2C6-2970-4AA1-B238-96DFD48DA1C7}"/>
              </a:ext>
            </a:extLst>
          </p:cNvPr>
          <p:cNvSpPr>
            <a:spLocks noGrp="1"/>
          </p:cNvSpPr>
          <p:nvPr>
            <p:ph type="title"/>
          </p:nvPr>
        </p:nvSpPr>
        <p:spPr>
          <a:xfrm>
            <a:off x="838200" y="934278"/>
            <a:ext cx="8124731" cy="496956"/>
          </a:xfrm>
        </p:spPr>
        <p:txBody>
          <a:bodyPr lIns="0" tIns="0" rIns="0" bIns="0"/>
          <a:lstStyle>
            <a:lvl1pPr>
              <a:defRPr sz="2400" b="1">
                <a:solidFill>
                  <a:schemeClr val="bg1"/>
                </a:solidFill>
                <a:latin typeface="Helvetica" panose="020B0604020202020204" pitchFamily="34" charset="0"/>
                <a:cs typeface="Helvetica" panose="020B0604020202020204" pitchFamily="34" charset="0"/>
              </a:defRPr>
            </a:lvl1pPr>
          </a:lstStyle>
          <a:p>
            <a:r>
              <a:rPr lang="en-US"/>
              <a:t>Click to edit Master title style</a:t>
            </a:r>
          </a:p>
        </p:txBody>
      </p:sp>
      <p:pic>
        <p:nvPicPr>
          <p:cNvPr id="13" name="Picture 12" descr="A picture containing drawing&#10;&#10;Description automatically generated">
            <a:extLst>
              <a:ext uri="{FF2B5EF4-FFF2-40B4-BE49-F238E27FC236}">
                <a16:creationId xmlns:a16="http://schemas.microsoft.com/office/drawing/2014/main" id="{4AFE85D0-D393-430D-9B93-304429444778}"/>
              </a:ext>
            </a:extLst>
          </p:cNvPr>
          <p:cNvPicPr>
            <a:picLocks noChangeAspect="1"/>
          </p:cNvPicPr>
          <p:nvPr userDrawn="1"/>
        </p:nvPicPr>
        <p:blipFill>
          <a:blip r:embed="rId4"/>
          <a:stretch>
            <a:fillRect/>
          </a:stretch>
        </p:blipFill>
        <p:spPr>
          <a:xfrm>
            <a:off x="10821818" y="255079"/>
            <a:ext cx="1057923" cy="921077"/>
          </a:xfrm>
          <a:prstGeom prst="rect">
            <a:avLst/>
          </a:prstGeom>
        </p:spPr>
      </p:pic>
      <p:sp>
        <p:nvSpPr>
          <p:cNvPr id="8" name="Picture Placeholder 7">
            <a:extLst>
              <a:ext uri="{FF2B5EF4-FFF2-40B4-BE49-F238E27FC236}">
                <a16:creationId xmlns:a16="http://schemas.microsoft.com/office/drawing/2014/main" id="{D072DEF6-6397-4211-BDEF-78873C247B11}"/>
              </a:ext>
            </a:extLst>
          </p:cNvPr>
          <p:cNvSpPr>
            <a:spLocks noGrp="1"/>
          </p:cNvSpPr>
          <p:nvPr>
            <p:ph type="pic" sz="quarter" idx="10" hasCustomPrompt="1"/>
          </p:nvPr>
        </p:nvSpPr>
        <p:spPr>
          <a:xfrm>
            <a:off x="4794250" y="1431925"/>
            <a:ext cx="7397750" cy="4968875"/>
          </a:xfrm>
        </p:spPr>
        <p:txBody>
          <a:bodyPr anchor="ctr"/>
          <a:lstStyle>
            <a:lvl1pPr marL="0" indent="0" algn="ctr">
              <a:buNone/>
              <a:defRPr/>
            </a:lvl1pPr>
          </a:lstStyle>
          <a:p>
            <a:r>
              <a:rPr lang="en-US"/>
              <a:t>Insert Picture Here</a:t>
            </a:r>
          </a:p>
        </p:txBody>
      </p:sp>
      <p:sp>
        <p:nvSpPr>
          <p:cNvPr id="16" name="Text Placeholder 6">
            <a:extLst>
              <a:ext uri="{FF2B5EF4-FFF2-40B4-BE49-F238E27FC236}">
                <a16:creationId xmlns:a16="http://schemas.microsoft.com/office/drawing/2014/main" id="{D810EA29-282D-4AA2-9597-0F827E6C0744}"/>
              </a:ext>
            </a:extLst>
          </p:cNvPr>
          <p:cNvSpPr>
            <a:spLocks noGrp="1"/>
          </p:cNvSpPr>
          <p:nvPr>
            <p:ph type="body" sz="quarter" idx="11"/>
          </p:nvPr>
        </p:nvSpPr>
        <p:spPr>
          <a:xfrm>
            <a:off x="609600" y="1701800"/>
            <a:ext cx="3843129" cy="4421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5721211"/>
      </p:ext>
    </p:extLst>
  </p:cSld>
  <p:clrMapOvr>
    <a:masterClrMapping/>
  </p:clrMapOvr>
  <p:extLst>
    <p:ext uri="{DCECCB84-F9BA-43D5-87BE-67443E8EF086}">
      <p15:sldGuideLst xmlns:p15="http://schemas.microsoft.com/office/powerpoint/2012/main">
        <p15:guide id="1" orient="horz" pos="2160">
          <p15:clr>
            <a:srgbClr val="FBAE40"/>
          </p15:clr>
        </p15:guide>
        <p15:guide id="2" pos="38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Containter &amp; Wide Ima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9C5FAF4-8221-490A-82C1-72AAF22AADC1}"/>
              </a:ext>
            </a:extLst>
          </p:cNvPr>
          <p:cNvPicPr>
            <a:picLocks noChangeAspect="1"/>
          </p:cNvPicPr>
          <p:nvPr userDrawn="1"/>
        </p:nvPicPr>
        <p:blipFill rotWithShape="1">
          <a:blip r:embed="rId2"/>
          <a:srcRect t="4245" b="4245"/>
          <a:stretch/>
        </p:blipFill>
        <p:spPr>
          <a:xfrm>
            <a:off x="0" y="0"/>
            <a:ext cx="12192000" cy="1431235"/>
          </a:xfrm>
          <a:prstGeom prst="rect">
            <a:avLst/>
          </a:prstGeom>
          <a:ln>
            <a:noFill/>
          </a:ln>
        </p:spPr>
      </p:pic>
      <p:cxnSp>
        <p:nvCxnSpPr>
          <p:cNvPr id="7" name="Straight Connector 6">
            <a:extLst>
              <a:ext uri="{FF2B5EF4-FFF2-40B4-BE49-F238E27FC236}">
                <a16:creationId xmlns:a16="http://schemas.microsoft.com/office/drawing/2014/main" id="{E5D06152-A553-4159-A1E7-A6E17F3FFA3E}"/>
              </a:ext>
            </a:extLst>
          </p:cNvPr>
          <p:cNvCxnSpPr>
            <a:cxnSpLocks/>
          </p:cNvCxnSpPr>
          <p:nvPr userDrawn="1"/>
        </p:nvCxnSpPr>
        <p:spPr>
          <a:xfrm>
            <a:off x="609976" y="934278"/>
            <a:ext cx="0" cy="496957"/>
          </a:xfrm>
          <a:prstGeom prst="line">
            <a:avLst/>
          </a:prstGeom>
          <a:ln w="12700">
            <a:solidFill>
              <a:srgbClr val="F6801F"/>
            </a:solidFill>
          </a:ln>
        </p:spPr>
        <p:style>
          <a:lnRef idx="3">
            <a:schemeClr val="accent5"/>
          </a:lnRef>
          <a:fillRef idx="0">
            <a:schemeClr val="accent5"/>
          </a:fillRef>
          <a:effectRef idx="2">
            <a:schemeClr val="accent5"/>
          </a:effectRef>
          <a:fontRef idx="minor">
            <a:schemeClr val="tx1"/>
          </a:fontRef>
        </p:style>
      </p:cxnSp>
      <p:sp>
        <p:nvSpPr>
          <p:cNvPr id="8" name="Rectangle 7">
            <a:extLst>
              <a:ext uri="{FF2B5EF4-FFF2-40B4-BE49-F238E27FC236}">
                <a16:creationId xmlns:a16="http://schemas.microsoft.com/office/drawing/2014/main" id="{D749D7EA-DBFE-4ED5-8D77-0BB4573EFDEF}"/>
              </a:ext>
            </a:extLst>
          </p:cNvPr>
          <p:cNvSpPr/>
          <p:nvPr userDrawn="1"/>
        </p:nvSpPr>
        <p:spPr>
          <a:xfrm>
            <a:off x="0" y="6400799"/>
            <a:ext cx="12192000" cy="457200"/>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DF0FF6C8-431D-48D4-9200-1F567F1BCCAD}"/>
              </a:ext>
            </a:extLst>
          </p:cNvPr>
          <p:cNvSpPr>
            <a:spLocks noGrp="1"/>
          </p:cNvSpPr>
          <p:nvPr>
            <p:ph type="ftr" sz="quarter" idx="3"/>
          </p:nvPr>
        </p:nvSpPr>
        <p:spPr>
          <a:xfrm>
            <a:off x="6990442" y="6446837"/>
            <a:ext cx="4114800" cy="365125"/>
          </a:xfrm>
          <a:prstGeom prst="rect">
            <a:avLst/>
          </a:prstGeom>
        </p:spPr>
        <p:txBody>
          <a:bodyPr vert="horz" lIns="91440" tIns="45720" rIns="91440" bIns="45720" rtlCol="0" anchor="ctr"/>
          <a:lstStyle>
            <a:lvl1pPr algn="r">
              <a:defRPr sz="1200">
                <a:solidFill>
                  <a:schemeClr val="bg1"/>
                </a:solidFill>
              </a:defRPr>
            </a:lvl1pPr>
          </a:lstStyle>
          <a:p>
            <a:r>
              <a:rPr lang="en-US"/>
              <a:t>Looking Ahead</a:t>
            </a:r>
          </a:p>
        </p:txBody>
      </p:sp>
      <p:sp>
        <p:nvSpPr>
          <p:cNvPr id="10" name="Slide Number Placeholder 5">
            <a:extLst>
              <a:ext uri="{FF2B5EF4-FFF2-40B4-BE49-F238E27FC236}">
                <a16:creationId xmlns:a16="http://schemas.microsoft.com/office/drawing/2014/main" id="{94293BB1-F638-4065-B2AD-5491CB0B52F2}"/>
              </a:ext>
            </a:extLst>
          </p:cNvPr>
          <p:cNvSpPr>
            <a:spLocks noGrp="1"/>
          </p:cNvSpPr>
          <p:nvPr>
            <p:ph type="sldNum" sz="quarter" idx="4"/>
          </p:nvPr>
        </p:nvSpPr>
        <p:spPr>
          <a:xfrm>
            <a:off x="11123690" y="6446837"/>
            <a:ext cx="460220" cy="365125"/>
          </a:xfrm>
          <a:prstGeom prst="rect">
            <a:avLst/>
          </a:prstGeom>
        </p:spPr>
        <p:txBody>
          <a:bodyPr vert="horz" lIns="91440" tIns="45720" rIns="91440" bIns="45720" rtlCol="0" anchor="ctr"/>
          <a:lstStyle>
            <a:lvl1pPr algn="ctr">
              <a:defRPr sz="1200">
                <a:solidFill>
                  <a:schemeClr val="bg1"/>
                </a:solidFill>
              </a:defRPr>
            </a:lvl1pPr>
          </a:lstStyle>
          <a:p>
            <a:fld id="{00444626-245E-0646-B25F-0739C8FEA999}" type="slidenum">
              <a:rPr lang="en-US" smtClean="0"/>
              <a:pPr/>
              <a:t>‹#›</a:t>
            </a:fld>
            <a:endParaRPr lang="en-US"/>
          </a:p>
        </p:txBody>
      </p:sp>
      <p:cxnSp>
        <p:nvCxnSpPr>
          <p:cNvPr id="11" name="Straight Connector 10">
            <a:extLst>
              <a:ext uri="{FF2B5EF4-FFF2-40B4-BE49-F238E27FC236}">
                <a16:creationId xmlns:a16="http://schemas.microsoft.com/office/drawing/2014/main" id="{92CDBEF9-18D9-40AF-86EF-5B73AC35C1DD}"/>
              </a:ext>
            </a:extLst>
          </p:cNvPr>
          <p:cNvCxnSpPr/>
          <p:nvPr userDrawn="1"/>
        </p:nvCxnSpPr>
        <p:spPr>
          <a:xfrm>
            <a:off x="11114466" y="6515099"/>
            <a:ext cx="0" cy="228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DC6E050B-BD12-4484-BBB2-4861A2D53CAA}"/>
              </a:ext>
            </a:extLst>
          </p:cNvPr>
          <p:cNvSpPr>
            <a:spLocks noGrp="1"/>
          </p:cNvSpPr>
          <p:nvPr>
            <p:ph type="title"/>
          </p:nvPr>
        </p:nvSpPr>
        <p:spPr>
          <a:xfrm>
            <a:off x="838200" y="934278"/>
            <a:ext cx="8124731" cy="496956"/>
          </a:xfrm>
        </p:spPr>
        <p:txBody>
          <a:bodyPr lIns="0" tIns="0" rIns="0" bIns="0"/>
          <a:lstStyle>
            <a:lvl1pPr>
              <a:defRPr sz="2400" b="1">
                <a:solidFill>
                  <a:schemeClr val="bg1"/>
                </a:solidFill>
                <a:latin typeface="Helvetica" panose="020B0604020202020204" pitchFamily="34" charset="0"/>
                <a:cs typeface="Helvetica" panose="020B0604020202020204" pitchFamily="34" charset="0"/>
              </a:defRPr>
            </a:lvl1pPr>
          </a:lstStyle>
          <a:p>
            <a:r>
              <a:rPr lang="en-US"/>
              <a:t>Click to edit Master title style</a:t>
            </a:r>
          </a:p>
        </p:txBody>
      </p:sp>
      <p:pic>
        <p:nvPicPr>
          <p:cNvPr id="13" name="Picture 12" descr="A close up of a logo&#10;&#10;Description automatically generated">
            <a:extLst>
              <a:ext uri="{FF2B5EF4-FFF2-40B4-BE49-F238E27FC236}">
                <a16:creationId xmlns:a16="http://schemas.microsoft.com/office/drawing/2014/main" id="{A9A38566-7B51-48B9-B366-D2AC13750BAF}"/>
              </a:ext>
            </a:extLst>
          </p:cNvPr>
          <p:cNvPicPr>
            <a:picLocks noChangeAspect="1"/>
          </p:cNvPicPr>
          <p:nvPr userDrawn="1"/>
        </p:nvPicPr>
        <p:blipFill>
          <a:blip r:embed="rId3"/>
          <a:stretch>
            <a:fillRect/>
          </a:stretch>
        </p:blipFill>
        <p:spPr>
          <a:xfrm>
            <a:off x="-27162" y="-121781"/>
            <a:ext cx="3657600" cy="935665"/>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B8358E46-7687-45D6-9A86-21DFFC029B5A}"/>
              </a:ext>
            </a:extLst>
          </p:cNvPr>
          <p:cNvPicPr>
            <a:picLocks noChangeAspect="1"/>
          </p:cNvPicPr>
          <p:nvPr userDrawn="1"/>
        </p:nvPicPr>
        <p:blipFill>
          <a:blip r:embed="rId4"/>
          <a:stretch>
            <a:fillRect/>
          </a:stretch>
        </p:blipFill>
        <p:spPr>
          <a:xfrm>
            <a:off x="10821818" y="255079"/>
            <a:ext cx="1057923" cy="921077"/>
          </a:xfrm>
          <a:prstGeom prst="rect">
            <a:avLst/>
          </a:prstGeom>
        </p:spPr>
      </p:pic>
      <p:cxnSp>
        <p:nvCxnSpPr>
          <p:cNvPr id="18" name="Straight Connector 17">
            <a:extLst>
              <a:ext uri="{FF2B5EF4-FFF2-40B4-BE49-F238E27FC236}">
                <a16:creationId xmlns:a16="http://schemas.microsoft.com/office/drawing/2014/main" id="{7FA2444D-DFF0-4EEA-8E23-9672293D3B43}"/>
              </a:ext>
            </a:extLst>
          </p:cNvPr>
          <p:cNvCxnSpPr>
            <a:cxnSpLocks/>
          </p:cNvCxnSpPr>
          <p:nvPr userDrawn="1"/>
        </p:nvCxnSpPr>
        <p:spPr>
          <a:xfrm>
            <a:off x="1028624" y="5652379"/>
            <a:ext cx="2829763" cy="0"/>
          </a:xfrm>
          <a:prstGeom prst="line">
            <a:avLst/>
          </a:prstGeom>
          <a:ln w="44450">
            <a:solidFill>
              <a:srgbClr val="F6801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422C76C-186B-46F8-946A-AD0E849D152D}"/>
              </a:ext>
            </a:extLst>
          </p:cNvPr>
          <p:cNvCxnSpPr>
            <a:cxnSpLocks/>
          </p:cNvCxnSpPr>
          <p:nvPr userDrawn="1"/>
        </p:nvCxnSpPr>
        <p:spPr>
          <a:xfrm>
            <a:off x="1028624" y="2197221"/>
            <a:ext cx="2829763" cy="0"/>
          </a:xfrm>
          <a:prstGeom prst="line">
            <a:avLst/>
          </a:prstGeom>
          <a:ln w="44450">
            <a:solidFill>
              <a:srgbClr val="F6801F"/>
            </a:solidFill>
          </a:ln>
        </p:spPr>
        <p:style>
          <a:lnRef idx="1">
            <a:schemeClr val="accent1"/>
          </a:lnRef>
          <a:fillRef idx="0">
            <a:schemeClr val="accent1"/>
          </a:fillRef>
          <a:effectRef idx="0">
            <a:schemeClr val="accent1"/>
          </a:effectRef>
          <a:fontRef idx="minor">
            <a:schemeClr val="tx1"/>
          </a:fontRef>
        </p:style>
      </p:cxnSp>
      <p:sp>
        <p:nvSpPr>
          <p:cNvPr id="20" name="Text Placeholder 3">
            <a:extLst>
              <a:ext uri="{FF2B5EF4-FFF2-40B4-BE49-F238E27FC236}">
                <a16:creationId xmlns:a16="http://schemas.microsoft.com/office/drawing/2014/main" id="{5708DFAB-A92D-4EE7-9123-974E3B8B47FB}"/>
              </a:ext>
            </a:extLst>
          </p:cNvPr>
          <p:cNvSpPr>
            <a:spLocks noGrp="1"/>
          </p:cNvSpPr>
          <p:nvPr>
            <p:ph type="body" sz="quarter" idx="10"/>
          </p:nvPr>
        </p:nvSpPr>
        <p:spPr>
          <a:xfrm>
            <a:off x="838200" y="2610282"/>
            <a:ext cx="3224213" cy="2739160"/>
          </a:xfrm>
        </p:spPr>
        <p:txBody>
          <a:bodyPr>
            <a:normAutofit/>
          </a:bodyPr>
          <a:lstStyle>
            <a:lvl1pPr marL="457200" indent="-457200">
              <a:buFont typeface="Arial" panose="020B0604020202020204" pitchFamily="34" charset="0"/>
              <a:buChar char="•"/>
              <a:defRPr sz="2000"/>
            </a:lvl1pPr>
            <a:lvl2pPr marL="800100" indent="-342900">
              <a:buFont typeface="Arial" panose="020B0604020202020204" pitchFamily="34" charset="0"/>
              <a:buChar char="•"/>
              <a:defRPr sz="1800"/>
            </a:lvl2pPr>
            <a:lvl3pPr marL="1257300" indent="-342900">
              <a:buFont typeface="Arial" panose="020B0604020202020204" pitchFamily="34" charset="0"/>
              <a:buChar char="•"/>
              <a:defRPr sz="1600"/>
            </a:lvl3pPr>
            <a:lvl4pPr marL="1657350" indent="-285750">
              <a:buFont typeface="Arial" panose="020B0604020202020204" pitchFamily="34" charset="0"/>
              <a:buChar char="•"/>
              <a:defRPr sz="1400"/>
            </a:lvl4pPr>
            <a:lvl5pPr marL="2114550" indent="-285750">
              <a:buFont typeface="Arial" panose="020B0604020202020204" pitchFamily="34" charset="0"/>
              <a:buChar char="•"/>
              <a:defRPr sz="1400"/>
            </a:lvl5pPr>
          </a:lstStyle>
          <a:p>
            <a:pPr lvl="0"/>
            <a:r>
              <a:rPr lang="en-US"/>
              <a:t>Click to edit Master text styles</a:t>
            </a:r>
          </a:p>
        </p:txBody>
      </p:sp>
      <p:sp>
        <p:nvSpPr>
          <p:cNvPr id="22" name="Content Placeholder 21">
            <a:extLst>
              <a:ext uri="{FF2B5EF4-FFF2-40B4-BE49-F238E27FC236}">
                <a16:creationId xmlns:a16="http://schemas.microsoft.com/office/drawing/2014/main" id="{FF1C773F-377F-4123-B5AC-959172C7613E}"/>
              </a:ext>
            </a:extLst>
          </p:cNvPr>
          <p:cNvSpPr>
            <a:spLocks noGrp="1"/>
          </p:cNvSpPr>
          <p:nvPr>
            <p:ph sz="quarter" idx="11" hasCustomPrompt="1"/>
          </p:nvPr>
        </p:nvSpPr>
        <p:spPr>
          <a:xfrm>
            <a:off x="4452938" y="2197100"/>
            <a:ext cx="7267575" cy="3455988"/>
          </a:xfrm>
        </p:spPr>
        <p:txBody>
          <a:bodyPr anchor="ct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add content</a:t>
            </a:r>
          </a:p>
        </p:txBody>
      </p:sp>
    </p:spTree>
    <p:extLst>
      <p:ext uri="{BB962C8B-B14F-4D97-AF65-F5344CB8AC3E}">
        <p14:creationId xmlns:p14="http://schemas.microsoft.com/office/powerpoint/2010/main" val="3353543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ank You Back Cover">
    <p:spTree>
      <p:nvGrpSpPr>
        <p:cNvPr id="1" name=""/>
        <p:cNvGrpSpPr/>
        <p:nvPr/>
      </p:nvGrpSpPr>
      <p:grpSpPr>
        <a:xfrm>
          <a:off x="0" y="0"/>
          <a:ext cx="0" cy="0"/>
          <a:chOff x="0" y="0"/>
          <a:chExt cx="0" cy="0"/>
        </a:xfrm>
      </p:grpSpPr>
      <p:pic>
        <p:nvPicPr>
          <p:cNvPr id="3" name="Picture 2" descr="A bridge over a body of water&#10;&#10;Description automatically generated">
            <a:extLst>
              <a:ext uri="{FF2B5EF4-FFF2-40B4-BE49-F238E27FC236}">
                <a16:creationId xmlns:a16="http://schemas.microsoft.com/office/drawing/2014/main" id="{87C86F46-DC5D-41AA-B1D7-F2F0EF7CA0E7}"/>
              </a:ext>
            </a:extLst>
          </p:cNvPr>
          <p:cNvPicPr>
            <a:picLocks noChangeAspect="1"/>
          </p:cNvPicPr>
          <p:nvPr userDrawn="1"/>
        </p:nvPicPr>
        <p:blipFill rotWithShape="1">
          <a:blip r:embed="rId2"/>
          <a:srcRect t="7858" b="7858"/>
          <a:stretch/>
        </p:blipFill>
        <p:spPr>
          <a:xfrm>
            <a:off x="1524" y="-1"/>
            <a:ext cx="12188952" cy="6858001"/>
          </a:xfrm>
          <a:prstGeom prst="rect">
            <a:avLst/>
          </a:prstGeom>
        </p:spPr>
      </p:pic>
      <p:cxnSp>
        <p:nvCxnSpPr>
          <p:cNvPr id="19" name="Straight Connector 18">
            <a:extLst>
              <a:ext uri="{FF2B5EF4-FFF2-40B4-BE49-F238E27FC236}">
                <a16:creationId xmlns:a16="http://schemas.microsoft.com/office/drawing/2014/main" id="{8546777F-0BB6-4FE4-B3CE-F8336537E4EA}"/>
              </a:ext>
            </a:extLst>
          </p:cNvPr>
          <p:cNvCxnSpPr>
            <a:cxnSpLocks/>
          </p:cNvCxnSpPr>
          <p:nvPr userDrawn="1"/>
        </p:nvCxnSpPr>
        <p:spPr>
          <a:xfrm flipH="1">
            <a:off x="2190445" y="1233894"/>
            <a:ext cx="10094" cy="2431478"/>
          </a:xfrm>
          <a:prstGeom prst="line">
            <a:avLst/>
          </a:prstGeom>
          <a:ln>
            <a:solidFill>
              <a:srgbClr val="A51E36"/>
            </a:solidFill>
          </a:ln>
        </p:spPr>
        <p:style>
          <a:lnRef idx="3">
            <a:schemeClr val="accent5"/>
          </a:lnRef>
          <a:fillRef idx="0">
            <a:schemeClr val="accent5"/>
          </a:fillRef>
          <a:effectRef idx="2">
            <a:schemeClr val="accent5"/>
          </a:effectRef>
          <a:fontRef idx="minor">
            <a:schemeClr val="tx1"/>
          </a:fontRef>
        </p:style>
      </p:cxnSp>
      <p:sp>
        <p:nvSpPr>
          <p:cNvPr id="20" name="Rectangle 19">
            <a:extLst>
              <a:ext uri="{FF2B5EF4-FFF2-40B4-BE49-F238E27FC236}">
                <a16:creationId xmlns:a16="http://schemas.microsoft.com/office/drawing/2014/main" id="{92DD8AFF-5524-4997-8A26-82F505099559}"/>
              </a:ext>
            </a:extLst>
          </p:cNvPr>
          <p:cNvSpPr/>
          <p:nvPr userDrawn="1"/>
        </p:nvSpPr>
        <p:spPr>
          <a:xfrm>
            <a:off x="2200538" y="1560827"/>
            <a:ext cx="3196961" cy="305531"/>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1">
            <a:extLst>
              <a:ext uri="{FF2B5EF4-FFF2-40B4-BE49-F238E27FC236}">
                <a16:creationId xmlns:a16="http://schemas.microsoft.com/office/drawing/2014/main" id="{0D18CDEA-AFA5-4D79-A6FB-3C230F0BFDAC}"/>
              </a:ext>
            </a:extLst>
          </p:cNvPr>
          <p:cNvSpPr>
            <a:spLocks noGrp="1"/>
          </p:cNvSpPr>
          <p:nvPr>
            <p:ph type="ctrTitle" hasCustomPrompt="1"/>
          </p:nvPr>
        </p:nvSpPr>
        <p:spPr>
          <a:xfrm>
            <a:off x="2409099" y="1947070"/>
            <a:ext cx="5492773" cy="1953295"/>
          </a:xfrm>
        </p:spPr>
        <p:txBody>
          <a:bodyPr lIns="0" tIns="0" rIns="0" bIns="0" anchor="t"/>
          <a:lstStyle>
            <a:lvl1pPr algn="l">
              <a:lnSpc>
                <a:spcPts val="7000"/>
              </a:lnSpc>
              <a:defRPr sz="7200" b="1">
                <a:solidFill>
                  <a:schemeClr val="bg1"/>
                </a:solidFill>
                <a:latin typeface="Helvetica" panose="020B0604020202020204" pitchFamily="34" charset="0"/>
                <a:cs typeface="Helvetica" panose="020B0604020202020204" pitchFamily="34" charset="0"/>
              </a:defRPr>
            </a:lvl1pPr>
          </a:lstStyle>
          <a:p>
            <a:r>
              <a:rPr lang="en-US"/>
              <a:t>Thank</a:t>
            </a:r>
            <a:br>
              <a:rPr lang="en-US"/>
            </a:br>
            <a:r>
              <a:rPr lang="en-US"/>
              <a:t>you</a:t>
            </a:r>
          </a:p>
        </p:txBody>
      </p:sp>
      <p:pic>
        <p:nvPicPr>
          <p:cNvPr id="8" name="Picture 7" descr="A picture containing drawing&#10;&#10;Description automatically generated">
            <a:extLst>
              <a:ext uri="{FF2B5EF4-FFF2-40B4-BE49-F238E27FC236}">
                <a16:creationId xmlns:a16="http://schemas.microsoft.com/office/drawing/2014/main" id="{B814067A-0829-423D-BEE1-58FC707C56FF}"/>
              </a:ext>
            </a:extLst>
          </p:cNvPr>
          <p:cNvPicPr>
            <a:picLocks noChangeAspect="1"/>
          </p:cNvPicPr>
          <p:nvPr userDrawn="1"/>
        </p:nvPicPr>
        <p:blipFill>
          <a:blip r:embed="rId3"/>
          <a:stretch>
            <a:fillRect/>
          </a:stretch>
        </p:blipFill>
        <p:spPr>
          <a:xfrm>
            <a:off x="10469279" y="336982"/>
            <a:ext cx="1280087" cy="1114504"/>
          </a:xfrm>
          <a:prstGeom prst="rect">
            <a:avLst/>
          </a:prstGeom>
        </p:spPr>
      </p:pic>
    </p:spTree>
    <p:extLst>
      <p:ext uri="{BB962C8B-B14F-4D97-AF65-F5344CB8AC3E}">
        <p14:creationId xmlns:p14="http://schemas.microsoft.com/office/powerpoint/2010/main" val="2907633925"/>
      </p:ext>
    </p:extLst>
  </p:cSld>
  <p:clrMapOvr>
    <a:masterClrMapping/>
  </p:clrMapOvr>
  <p:extLst>
    <p:ext uri="{DCECCB84-F9BA-43D5-87BE-67443E8EF086}">
      <p15:sldGuideLst xmlns:p15="http://schemas.microsoft.com/office/powerpoint/2012/main">
        <p15:guide id="1" orient="horz" pos="2160">
          <p15:clr>
            <a:srgbClr val="FBAE40"/>
          </p15:clr>
        </p15:guide>
        <p15:guide id="2" pos="38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E38E33-1F1D-486B-8420-5B27E61E9873}"/>
              </a:ext>
            </a:extLst>
          </p:cNvPr>
          <p:cNvPicPr>
            <a:picLocks noChangeAspect="1"/>
          </p:cNvPicPr>
          <p:nvPr userDrawn="1"/>
        </p:nvPicPr>
        <p:blipFill rotWithShape="1">
          <a:blip r:embed="rId2"/>
          <a:srcRect t="4245" b="4245"/>
          <a:stretch/>
        </p:blipFill>
        <p:spPr>
          <a:xfrm>
            <a:off x="0" y="0"/>
            <a:ext cx="12192000" cy="1431235"/>
          </a:xfrm>
          <a:prstGeom prst="rect">
            <a:avLst/>
          </a:prstGeom>
          <a:ln>
            <a:noFill/>
          </a:ln>
        </p:spPr>
      </p:pic>
      <p:cxnSp>
        <p:nvCxnSpPr>
          <p:cNvPr id="3" name="Straight Connector 2">
            <a:extLst>
              <a:ext uri="{FF2B5EF4-FFF2-40B4-BE49-F238E27FC236}">
                <a16:creationId xmlns:a16="http://schemas.microsoft.com/office/drawing/2014/main" id="{85559B61-6D59-48F9-AC74-483B25BC052B}"/>
              </a:ext>
            </a:extLst>
          </p:cNvPr>
          <p:cNvCxnSpPr>
            <a:cxnSpLocks/>
          </p:cNvCxnSpPr>
          <p:nvPr userDrawn="1"/>
        </p:nvCxnSpPr>
        <p:spPr>
          <a:xfrm>
            <a:off x="609976" y="934278"/>
            <a:ext cx="0" cy="496957"/>
          </a:xfrm>
          <a:prstGeom prst="line">
            <a:avLst/>
          </a:prstGeom>
          <a:ln w="12700">
            <a:solidFill>
              <a:srgbClr val="F6801F"/>
            </a:solidFill>
          </a:ln>
        </p:spPr>
        <p:style>
          <a:lnRef idx="3">
            <a:schemeClr val="accent5"/>
          </a:lnRef>
          <a:fillRef idx="0">
            <a:schemeClr val="accent5"/>
          </a:fillRef>
          <a:effectRef idx="2">
            <a:schemeClr val="accent5"/>
          </a:effectRef>
          <a:fontRef idx="minor">
            <a:schemeClr val="tx1"/>
          </a:fontRef>
        </p:style>
      </p:cxnSp>
      <p:sp>
        <p:nvSpPr>
          <p:cNvPr id="10" name="Rectangle 9">
            <a:extLst>
              <a:ext uri="{FF2B5EF4-FFF2-40B4-BE49-F238E27FC236}">
                <a16:creationId xmlns:a16="http://schemas.microsoft.com/office/drawing/2014/main" id="{5593C052-CF25-47EA-9A0D-50FD0BF78561}"/>
              </a:ext>
            </a:extLst>
          </p:cNvPr>
          <p:cNvSpPr/>
          <p:nvPr userDrawn="1"/>
        </p:nvSpPr>
        <p:spPr>
          <a:xfrm>
            <a:off x="0" y="6400799"/>
            <a:ext cx="12192000" cy="457200"/>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4">
            <a:extLst>
              <a:ext uri="{FF2B5EF4-FFF2-40B4-BE49-F238E27FC236}">
                <a16:creationId xmlns:a16="http://schemas.microsoft.com/office/drawing/2014/main" id="{97295112-DCC7-48F4-8716-6E480F346550}"/>
              </a:ext>
            </a:extLst>
          </p:cNvPr>
          <p:cNvSpPr>
            <a:spLocks noGrp="1"/>
          </p:cNvSpPr>
          <p:nvPr>
            <p:ph type="ftr" sz="quarter" idx="3"/>
          </p:nvPr>
        </p:nvSpPr>
        <p:spPr>
          <a:xfrm>
            <a:off x="6990442" y="6446837"/>
            <a:ext cx="4114800" cy="365125"/>
          </a:xfrm>
          <a:prstGeom prst="rect">
            <a:avLst/>
          </a:prstGeom>
        </p:spPr>
        <p:txBody>
          <a:bodyPr vert="horz" lIns="91440" tIns="45720" rIns="91440" bIns="45720" rtlCol="0" anchor="ctr"/>
          <a:lstStyle>
            <a:lvl1pPr algn="r">
              <a:defRPr sz="1200">
                <a:solidFill>
                  <a:schemeClr val="bg1"/>
                </a:solidFill>
              </a:defRPr>
            </a:lvl1pPr>
          </a:lstStyle>
          <a:p>
            <a:r>
              <a:rPr lang="en-US"/>
              <a:t>Looking Ahead</a:t>
            </a:r>
          </a:p>
        </p:txBody>
      </p:sp>
      <p:sp>
        <p:nvSpPr>
          <p:cNvPr id="12" name="Slide Number Placeholder 5">
            <a:extLst>
              <a:ext uri="{FF2B5EF4-FFF2-40B4-BE49-F238E27FC236}">
                <a16:creationId xmlns:a16="http://schemas.microsoft.com/office/drawing/2014/main" id="{EE9C6F49-DCB7-4557-A61D-0C82F11FB4B7}"/>
              </a:ext>
            </a:extLst>
          </p:cNvPr>
          <p:cNvSpPr>
            <a:spLocks noGrp="1"/>
          </p:cNvSpPr>
          <p:nvPr>
            <p:ph type="sldNum" sz="quarter" idx="4"/>
          </p:nvPr>
        </p:nvSpPr>
        <p:spPr>
          <a:xfrm>
            <a:off x="11123690" y="6446837"/>
            <a:ext cx="460220" cy="365125"/>
          </a:xfrm>
          <a:prstGeom prst="rect">
            <a:avLst/>
          </a:prstGeom>
        </p:spPr>
        <p:txBody>
          <a:bodyPr vert="horz" lIns="91440" tIns="45720" rIns="91440" bIns="45720" rtlCol="0" anchor="ctr"/>
          <a:lstStyle>
            <a:lvl1pPr algn="ctr">
              <a:defRPr sz="1200">
                <a:solidFill>
                  <a:schemeClr val="bg1"/>
                </a:solidFill>
              </a:defRPr>
            </a:lvl1pPr>
          </a:lstStyle>
          <a:p>
            <a:fld id="{00444626-245E-0646-B25F-0739C8FEA999}" type="slidenum">
              <a:rPr lang="en-US" smtClean="0"/>
              <a:pPr/>
              <a:t>‹#›</a:t>
            </a:fld>
            <a:endParaRPr lang="en-US"/>
          </a:p>
        </p:txBody>
      </p:sp>
      <p:cxnSp>
        <p:nvCxnSpPr>
          <p:cNvPr id="14" name="Straight Connector 13">
            <a:extLst>
              <a:ext uri="{FF2B5EF4-FFF2-40B4-BE49-F238E27FC236}">
                <a16:creationId xmlns:a16="http://schemas.microsoft.com/office/drawing/2014/main" id="{1952C975-F68C-4352-B054-3D77EB952391}"/>
              </a:ext>
            </a:extLst>
          </p:cNvPr>
          <p:cNvCxnSpPr/>
          <p:nvPr userDrawn="1"/>
        </p:nvCxnSpPr>
        <p:spPr>
          <a:xfrm>
            <a:off x="11114466" y="6515099"/>
            <a:ext cx="0" cy="228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3DD0E2C6-2970-4AA1-B238-96DFD48DA1C7}"/>
              </a:ext>
            </a:extLst>
          </p:cNvPr>
          <p:cNvSpPr>
            <a:spLocks noGrp="1"/>
          </p:cNvSpPr>
          <p:nvPr>
            <p:ph type="title"/>
          </p:nvPr>
        </p:nvSpPr>
        <p:spPr>
          <a:xfrm>
            <a:off x="838200" y="934278"/>
            <a:ext cx="8124731" cy="496956"/>
          </a:xfrm>
        </p:spPr>
        <p:txBody>
          <a:bodyPr lIns="0" tIns="0" rIns="0" bIns="0"/>
          <a:lstStyle>
            <a:lvl1pPr>
              <a:defRPr sz="2400" b="1">
                <a:solidFill>
                  <a:schemeClr val="bg1"/>
                </a:solidFill>
                <a:latin typeface="Helvetica" panose="020B0604020202020204" pitchFamily="34" charset="0"/>
                <a:cs typeface="Helvetica" panose="020B0604020202020204" pitchFamily="34" charset="0"/>
              </a:defRPr>
            </a:lvl1pPr>
          </a:lstStyle>
          <a:p>
            <a:r>
              <a:rPr lang="en-US"/>
              <a:t>Click to edit Master title style</a:t>
            </a:r>
          </a:p>
        </p:txBody>
      </p:sp>
      <p:pic>
        <p:nvPicPr>
          <p:cNvPr id="16" name="Picture 15" descr="A close up of a logo&#10;&#10;Description automatically generated">
            <a:extLst>
              <a:ext uri="{FF2B5EF4-FFF2-40B4-BE49-F238E27FC236}">
                <a16:creationId xmlns:a16="http://schemas.microsoft.com/office/drawing/2014/main" id="{6F112997-4777-4344-BCDC-8F1A0CEB70A7}"/>
              </a:ext>
            </a:extLst>
          </p:cNvPr>
          <p:cNvPicPr>
            <a:picLocks noChangeAspect="1"/>
          </p:cNvPicPr>
          <p:nvPr userDrawn="1"/>
        </p:nvPicPr>
        <p:blipFill>
          <a:blip r:embed="rId3"/>
          <a:stretch>
            <a:fillRect/>
          </a:stretch>
        </p:blipFill>
        <p:spPr>
          <a:xfrm>
            <a:off x="-27162" y="-121781"/>
            <a:ext cx="3657600" cy="935665"/>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BFDAC509-699C-4315-8D0D-A36D1BF1A1ED}"/>
              </a:ext>
            </a:extLst>
          </p:cNvPr>
          <p:cNvPicPr>
            <a:picLocks noChangeAspect="1"/>
          </p:cNvPicPr>
          <p:nvPr userDrawn="1"/>
        </p:nvPicPr>
        <p:blipFill>
          <a:blip r:embed="rId4"/>
          <a:stretch>
            <a:fillRect/>
          </a:stretch>
        </p:blipFill>
        <p:spPr>
          <a:xfrm>
            <a:off x="10821818" y="255079"/>
            <a:ext cx="1057923" cy="921077"/>
          </a:xfrm>
          <a:prstGeom prst="rect">
            <a:avLst/>
          </a:prstGeom>
        </p:spPr>
      </p:pic>
    </p:spTree>
    <p:extLst>
      <p:ext uri="{BB962C8B-B14F-4D97-AF65-F5344CB8AC3E}">
        <p14:creationId xmlns:p14="http://schemas.microsoft.com/office/powerpoint/2010/main" val="3019151629"/>
      </p:ext>
    </p:extLst>
  </p:cSld>
  <p:clrMapOvr>
    <a:masterClrMapping/>
  </p:clrMapOvr>
  <p:extLst>
    <p:ext uri="{DCECCB84-F9BA-43D5-87BE-67443E8EF086}">
      <p15:sldGuideLst xmlns:p15="http://schemas.microsoft.com/office/powerpoint/2012/main">
        <p15:guide id="1" orient="horz" pos="2160">
          <p15:clr>
            <a:srgbClr val="FBAE40"/>
          </p15:clr>
        </p15:guide>
        <p15:guide id="2" pos="38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Dark Background Overlay">
    <p:spTree>
      <p:nvGrpSpPr>
        <p:cNvPr id="1" name=""/>
        <p:cNvGrpSpPr/>
        <p:nvPr/>
      </p:nvGrpSpPr>
      <p:grpSpPr>
        <a:xfrm>
          <a:off x="0" y="0"/>
          <a:ext cx="0" cy="0"/>
          <a:chOff x="0" y="0"/>
          <a:chExt cx="0" cy="0"/>
        </a:xfrm>
      </p:grpSpPr>
      <p:pic>
        <p:nvPicPr>
          <p:cNvPr id="7" name="Picture 6" descr="A sunset over a body of water&#10;&#10;Description automatically generated">
            <a:extLst>
              <a:ext uri="{FF2B5EF4-FFF2-40B4-BE49-F238E27FC236}">
                <a16:creationId xmlns:a16="http://schemas.microsoft.com/office/drawing/2014/main" id="{7528A1CC-0390-404D-AC93-CE2F4D2D3304}"/>
              </a:ext>
            </a:extLst>
          </p:cNvPr>
          <p:cNvPicPr>
            <a:picLocks noChangeAspect="1"/>
          </p:cNvPicPr>
          <p:nvPr userDrawn="1"/>
        </p:nvPicPr>
        <p:blipFill rotWithShape="1">
          <a:blip r:embed="rId2"/>
          <a:srcRect t="23361" r="5368" b="8729"/>
          <a:stretch/>
        </p:blipFill>
        <p:spPr>
          <a:xfrm>
            <a:off x="1524" y="910134"/>
            <a:ext cx="12188952" cy="5833565"/>
          </a:xfrm>
          <a:prstGeom prst="rect">
            <a:avLst/>
          </a:prstGeom>
        </p:spPr>
      </p:pic>
      <p:sp>
        <p:nvSpPr>
          <p:cNvPr id="15" name="Rectangle 14">
            <a:extLst>
              <a:ext uri="{FF2B5EF4-FFF2-40B4-BE49-F238E27FC236}">
                <a16:creationId xmlns:a16="http://schemas.microsoft.com/office/drawing/2014/main" id="{21C55FBF-276D-4D02-856D-C8E31BB5EE98}"/>
              </a:ext>
            </a:extLst>
          </p:cNvPr>
          <p:cNvSpPr/>
          <p:nvPr userDrawn="1"/>
        </p:nvSpPr>
        <p:spPr>
          <a:xfrm>
            <a:off x="1" y="1210172"/>
            <a:ext cx="12191999" cy="5304927"/>
          </a:xfrm>
          <a:prstGeom prst="rect">
            <a:avLst/>
          </a:prstGeom>
          <a:solidFill>
            <a:srgbClr val="002159">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0E38E33-1F1D-486B-8420-5B27E61E9873}"/>
              </a:ext>
            </a:extLst>
          </p:cNvPr>
          <p:cNvPicPr>
            <a:picLocks noChangeAspect="1"/>
          </p:cNvPicPr>
          <p:nvPr userDrawn="1"/>
        </p:nvPicPr>
        <p:blipFill rotWithShape="1">
          <a:blip r:embed="rId3"/>
          <a:srcRect t="4245" b="4245"/>
          <a:stretch/>
        </p:blipFill>
        <p:spPr>
          <a:xfrm>
            <a:off x="0" y="0"/>
            <a:ext cx="12192000" cy="1431235"/>
          </a:xfrm>
          <a:prstGeom prst="rect">
            <a:avLst/>
          </a:prstGeom>
          <a:ln>
            <a:noFill/>
          </a:ln>
        </p:spPr>
      </p:pic>
      <p:sp>
        <p:nvSpPr>
          <p:cNvPr id="10" name="Rectangle 9">
            <a:extLst>
              <a:ext uri="{FF2B5EF4-FFF2-40B4-BE49-F238E27FC236}">
                <a16:creationId xmlns:a16="http://schemas.microsoft.com/office/drawing/2014/main" id="{5593C052-CF25-47EA-9A0D-50FD0BF78561}"/>
              </a:ext>
            </a:extLst>
          </p:cNvPr>
          <p:cNvSpPr/>
          <p:nvPr userDrawn="1"/>
        </p:nvSpPr>
        <p:spPr>
          <a:xfrm>
            <a:off x="0" y="6400799"/>
            <a:ext cx="12192000" cy="457200"/>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4">
            <a:extLst>
              <a:ext uri="{FF2B5EF4-FFF2-40B4-BE49-F238E27FC236}">
                <a16:creationId xmlns:a16="http://schemas.microsoft.com/office/drawing/2014/main" id="{97295112-DCC7-48F4-8716-6E480F346550}"/>
              </a:ext>
            </a:extLst>
          </p:cNvPr>
          <p:cNvSpPr>
            <a:spLocks noGrp="1"/>
          </p:cNvSpPr>
          <p:nvPr>
            <p:ph type="ftr" sz="quarter" idx="3"/>
          </p:nvPr>
        </p:nvSpPr>
        <p:spPr>
          <a:xfrm>
            <a:off x="6990442" y="6446837"/>
            <a:ext cx="4114800" cy="365125"/>
          </a:xfrm>
          <a:prstGeom prst="rect">
            <a:avLst/>
          </a:prstGeom>
        </p:spPr>
        <p:txBody>
          <a:bodyPr vert="horz" lIns="91440" tIns="45720" rIns="91440" bIns="45720" rtlCol="0" anchor="ctr"/>
          <a:lstStyle>
            <a:lvl1pPr algn="r">
              <a:defRPr sz="1200">
                <a:solidFill>
                  <a:schemeClr val="bg1"/>
                </a:solidFill>
              </a:defRPr>
            </a:lvl1pPr>
          </a:lstStyle>
          <a:p>
            <a:r>
              <a:rPr lang="en-US"/>
              <a:t>Looking Ahead</a:t>
            </a:r>
          </a:p>
        </p:txBody>
      </p:sp>
      <p:sp>
        <p:nvSpPr>
          <p:cNvPr id="12" name="Slide Number Placeholder 5">
            <a:extLst>
              <a:ext uri="{FF2B5EF4-FFF2-40B4-BE49-F238E27FC236}">
                <a16:creationId xmlns:a16="http://schemas.microsoft.com/office/drawing/2014/main" id="{EE9C6F49-DCB7-4557-A61D-0C82F11FB4B7}"/>
              </a:ext>
            </a:extLst>
          </p:cNvPr>
          <p:cNvSpPr>
            <a:spLocks noGrp="1"/>
          </p:cNvSpPr>
          <p:nvPr>
            <p:ph type="sldNum" sz="quarter" idx="4"/>
          </p:nvPr>
        </p:nvSpPr>
        <p:spPr>
          <a:xfrm>
            <a:off x="11123690" y="6446837"/>
            <a:ext cx="460220" cy="365125"/>
          </a:xfrm>
          <a:prstGeom prst="rect">
            <a:avLst/>
          </a:prstGeom>
        </p:spPr>
        <p:txBody>
          <a:bodyPr vert="horz" lIns="91440" tIns="45720" rIns="91440" bIns="45720" rtlCol="0" anchor="ctr"/>
          <a:lstStyle>
            <a:lvl1pPr algn="ctr">
              <a:defRPr sz="1200">
                <a:solidFill>
                  <a:schemeClr val="bg1"/>
                </a:solidFill>
              </a:defRPr>
            </a:lvl1pPr>
          </a:lstStyle>
          <a:p>
            <a:fld id="{00444626-245E-0646-B25F-0739C8FEA999}" type="slidenum">
              <a:rPr lang="en-US" smtClean="0"/>
              <a:pPr/>
              <a:t>‹#›</a:t>
            </a:fld>
            <a:endParaRPr lang="en-US"/>
          </a:p>
        </p:txBody>
      </p:sp>
      <p:cxnSp>
        <p:nvCxnSpPr>
          <p:cNvPr id="14" name="Straight Connector 13">
            <a:extLst>
              <a:ext uri="{FF2B5EF4-FFF2-40B4-BE49-F238E27FC236}">
                <a16:creationId xmlns:a16="http://schemas.microsoft.com/office/drawing/2014/main" id="{1952C975-F68C-4352-B054-3D77EB952391}"/>
              </a:ext>
            </a:extLst>
          </p:cNvPr>
          <p:cNvCxnSpPr/>
          <p:nvPr userDrawn="1"/>
        </p:nvCxnSpPr>
        <p:spPr>
          <a:xfrm>
            <a:off x="11114466" y="6515099"/>
            <a:ext cx="0" cy="228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1379699-500A-41CC-B388-C9D934A7A08F}"/>
              </a:ext>
            </a:extLst>
          </p:cNvPr>
          <p:cNvCxnSpPr>
            <a:cxnSpLocks/>
          </p:cNvCxnSpPr>
          <p:nvPr userDrawn="1"/>
        </p:nvCxnSpPr>
        <p:spPr>
          <a:xfrm>
            <a:off x="609976" y="934278"/>
            <a:ext cx="0" cy="496957"/>
          </a:xfrm>
          <a:prstGeom prst="line">
            <a:avLst/>
          </a:prstGeom>
          <a:ln w="12700">
            <a:solidFill>
              <a:srgbClr val="F6801F"/>
            </a:solidFill>
          </a:ln>
        </p:spPr>
        <p:style>
          <a:lnRef idx="3">
            <a:schemeClr val="accent5"/>
          </a:lnRef>
          <a:fillRef idx="0">
            <a:schemeClr val="accent5"/>
          </a:fillRef>
          <a:effectRef idx="2">
            <a:schemeClr val="accent5"/>
          </a:effectRef>
          <a:fontRef idx="minor">
            <a:schemeClr val="tx1"/>
          </a:fontRef>
        </p:style>
      </p:cxnSp>
      <p:sp>
        <p:nvSpPr>
          <p:cNvPr id="17" name="Title 1">
            <a:extLst>
              <a:ext uri="{FF2B5EF4-FFF2-40B4-BE49-F238E27FC236}">
                <a16:creationId xmlns:a16="http://schemas.microsoft.com/office/drawing/2014/main" id="{35965F96-E1C1-4281-A8BA-34668269D681}"/>
              </a:ext>
            </a:extLst>
          </p:cNvPr>
          <p:cNvSpPr>
            <a:spLocks noGrp="1"/>
          </p:cNvSpPr>
          <p:nvPr>
            <p:ph type="title"/>
          </p:nvPr>
        </p:nvSpPr>
        <p:spPr>
          <a:xfrm>
            <a:off x="838200" y="934278"/>
            <a:ext cx="8124731" cy="496956"/>
          </a:xfrm>
        </p:spPr>
        <p:txBody>
          <a:bodyPr lIns="0" tIns="0" rIns="0" bIns="0"/>
          <a:lstStyle>
            <a:lvl1pPr>
              <a:defRPr sz="2400" b="1">
                <a:solidFill>
                  <a:schemeClr val="bg1"/>
                </a:solidFill>
                <a:latin typeface="Helvetica" panose="020B0604020202020204" pitchFamily="34" charset="0"/>
                <a:cs typeface="Helvetica" panose="020B0604020202020204" pitchFamily="34" charset="0"/>
              </a:defRPr>
            </a:lvl1pPr>
          </a:lstStyle>
          <a:p>
            <a:r>
              <a:rPr lang="en-US"/>
              <a:t>Click to edit Master title style</a:t>
            </a:r>
          </a:p>
        </p:txBody>
      </p:sp>
      <p:pic>
        <p:nvPicPr>
          <p:cNvPr id="18" name="Picture 17" descr="A close up of a logo&#10;&#10;Description automatically generated">
            <a:extLst>
              <a:ext uri="{FF2B5EF4-FFF2-40B4-BE49-F238E27FC236}">
                <a16:creationId xmlns:a16="http://schemas.microsoft.com/office/drawing/2014/main" id="{93E87123-0B5D-45F6-987B-702505492F88}"/>
              </a:ext>
            </a:extLst>
          </p:cNvPr>
          <p:cNvPicPr>
            <a:picLocks noChangeAspect="1"/>
          </p:cNvPicPr>
          <p:nvPr userDrawn="1"/>
        </p:nvPicPr>
        <p:blipFill>
          <a:blip r:embed="rId4"/>
          <a:stretch>
            <a:fillRect/>
          </a:stretch>
        </p:blipFill>
        <p:spPr>
          <a:xfrm>
            <a:off x="-27162" y="-121781"/>
            <a:ext cx="3657600" cy="935665"/>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0CEAB799-D2E8-4F2C-AF2C-04E234D8D811}"/>
              </a:ext>
            </a:extLst>
          </p:cNvPr>
          <p:cNvPicPr>
            <a:picLocks noChangeAspect="1"/>
          </p:cNvPicPr>
          <p:nvPr userDrawn="1"/>
        </p:nvPicPr>
        <p:blipFill>
          <a:blip r:embed="rId5"/>
          <a:stretch>
            <a:fillRect/>
          </a:stretch>
        </p:blipFill>
        <p:spPr>
          <a:xfrm>
            <a:off x="10821818" y="255079"/>
            <a:ext cx="1057923" cy="921077"/>
          </a:xfrm>
          <a:prstGeom prst="rect">
            <a:avLst/>
          </a:prstGeom>
        </p:spPr>
      </p:pic>
      <p:sp>
        <p:nvSpPr>
          <p:cNvPr id="19" name="Content Placeholder 4">
            <a:extLst>
              <a:ext uri="{FF2B5EF4-FFF2-40B4-BE49-F238E27FC236}">
                <a16:creationId xmlns:a16="http://schemas.microsoft.com/office/drawing/2014/main" id="{745F2208-8462-4CBA-BEC4-268A0520033C}"/>
              </a:ext>
            </a:extLst>
          </p:cNvPr>
          <p:cNvSpPr>
            <a:spLocks noGrp="1"/>
          </p:cNvSpPr>
          <p:nvPr>
            <p:ph sz="quarter" idx="13"/>
          </p:nvPr>
        </p:nvSpPr>
        <p:spPr>
          <a:xfrm>
            <a:off x="6500813" y="1698220"/>
            <a:ext cx="5378450" cy="44211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4">
            <a:extLst>
              <a:ext uri="{FF2B5EF4-FFF2-40B4-BE49-F238E27FC236}">
                <a16:creationId xmlns:a16="http://schemas.microsoft.com/office/drawing/2014/main" id="{8FC352F9-0A38-48BD-BA24-1051A03B5D59}"/>
              </a:ext>
            </a:extLst>
          </p:cNvPr>
          <p:cNvSpPr>
            <a:spLocks noGrp="1"/>
          </p:cNvSpPr>
          <p:nvPr>
            <p:ph sz="quarter" idx="14"/>
          </p:nvPr>
        </p:nvSpPr>
        <p:spPr>
          <a:xfrm>
            <a:off x="609976" y="1698220"/>
            <a:ext cx="5378450" cy="44211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2127965"/>
      </p:ext>
    </p:extLst>
  </p:cSld>
  <p:clrMapOvr>
    <a:masterClrMapping/>
  </p:clrMapOvr>
  <p:extLst>
    <p:ext uri="{DCECCB84-F9BA-43D5-87BE-67443E8EF086}">
      <p15:sldGuideLst xmlns:p15="http://schemas.microsoft.com/office/powerpoint/2012/main">
        <p15:guide id="1" orient="horz" pos="2160">
          <p15:clr>
            <a:srgbClr val="FBAE40"/>
          </p15:clr>
        </p15:guide>
        <p15:guide id="2" pos="715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lvl1pPr algn="ctr">
              <a:defRPr sz="3200" b="1"/>
            </a:lvl1p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655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EE1DD4D9-3811-4428-B9FB-5FA7A0F5E6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0" name="Text Placeholder 2">
            <a:extLst>
              <a:ext uri="{FF2B5EF4-FFF2-40B4-BE49-F238E27FC236}">
                <a16:creationId xmlns:a16="http://schemas.microsoft.com/office/drawing/2014/main" id="{5CEB9BFF-D5C5-4582-B7F1-6367284DC3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BD5235E8-741E-4BC7-949A-13A00D7AF4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Helvetica" panose="020B0604020202020204" pitchFamily="34" charset="0"/>
                <a:cs typeface="Helvetica" panose="020B0604020202020204" pitchFamily="34" charset="0"/>
              </a:defRPr>
            </a:lvl1pPr>
          </a:lstStyle>
          <a:p>
            <a:r>
              <a:rPr lang="en-US"/>
              <a:t>Looking Ahead</a:t>
            </a:r>
          </a:p>
        </p:txBody>
      </p:sp>
      <p:sp>
        <p:nvSpPr>
          <p:cNvPr id="12" name="Slide Number Placeholder 5">
            <a:extLst>
              <a:ext uri="{FF2B5EF4-FFF2-40B4-BE49-F238E27FC236}">
                <a16:creationId xmlns:a16="http://schemas.microsoft.com/office/drawing/2014/main" id="{035D04D9-CC19-4FDA-B9EF-5CDF64F11C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Helvetica" panose="020B0604020202020204" pitchFamily="34" charset="0"/>
                <a:cs typeface="Helvetica" panose="020B0604020202020204" pitchFamily="34" charset="0"/>
              </a:defRPr>
            </a:lvl1pPr>
          </a:lstStyle>
          <a:p>
            <a:fld id="{00444626-245E-0646-B25F-0739C8FEA999}" type="slidenum">
              <a:rPr lang="en-US" smtClean="0"/>
              <a:pPr/>
              <a:t>‹#›</a:t>
            </a:fld>
            <a:endParaRPr lang="en-US"/>
          </a:p>
        </p:txBody>
      </p:sp>
    </p:spTree>
    <p:extLst>
      <p:ext uri="{BB962C8B-B14F-4D97-AF65-F5344CB8AC3E}">
        <p14:creationId xmlns:p14="http://schemas.microsoft.com/office/powerpoint/2010/main" val="57542364"/>
      </p:ext>
    </p:extLst>
  </p:cSld>
  <p:clrMap bg1="lt1" tx1="dk1" bg2="lt2" tx2="dk2" accent1="accent1" accent2="accent2" accent3="accent3" accent4="accent4" accent5="accent5" accent6="accent6" hlink="hlink" folHlink="folHlink"/>
  <p:sldLayoutIdLst>
    <p:sldLayoutId id="2147483662" r:id="rId1"/>
    <p:sldLayoutId id="2147483660" r:id="rId2"/>
    <p:sldLayoutId id="2147483669" r:id="rId3"/>
    <p:sldLayoutId id="2147483699" r:id="rId4"/>
    <p:sldLayoutId id="2147483675" r:id="rId5"/>
    <p:sldLayoutId id="2147483701" r:id="rId6"/>
    <p:sldLayoutId id="2147483702" r:id="rId7"/>
    <p:sldLayoutId id="2147483703" r:id="rId8"/>
  </p:sldLayoutIdLst>
  <p:txStyles>
    <p:titleStyle>
      <a:lvl1pPr algn="l" defTabSz="914400" rtl="0" eaLnBrk="1" latinLnBrk="0" hangingPunct="1">
        <a:lnSpc>
          <a:spcPct val="90000"/>
        </a:lnSpc>
        <a:spcBef>
          <a:spcPct val="0"/>
        </a:spcBef>
        <a:buNone/>
        <a:defRPr sz="4400" kern="1200">
          <a:solidFill>
            <a:srgbClr val="031D42"/>
          </a:solidFill>
          <a:latin typeface="Flama Bold"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31D42"/>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31D42"/>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31D42"/>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hyperlink" Target="mailto:procurementproposals@porthouston.com" TargetMode="Externa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ukrainianlaw.blogspot.com/2016/08/government-contract-novations-practical.html" TargetMode="External"/><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7DE56133-3826-4E2C-96EE-F80CB8EC1179}"/>
              </a:ext>
            </a:extLst>
          </p:cNvPr>
          <p:cNvSpPr>
            <a:spLocks noGrp="1"/>
          </p:cNvSpPr>
          <p:nvPr>
            <p:ph type="ctrTitle"/>
          </p:nvPr>
        </p:nvSpPr>
        <p:spPr>
          <a:xfrm>
            <a:off x="2409099" y="1947070"/>
            <a:ext cx="9144000" cy="1586243"/>
          </a:xfrm>
        </p:spPr>
        <p:txBody>
          <a:bodyPr>
            <a:noAutofit/>
          </a:bodyPr>
          <a:lstStyle/>
          <a:p>
            <a:pPr algn="l">
              <a:lnSpc>
                <a:spcPct val="100000"/>
              </a:lnSpc>
            </a:pPr>
            <a:r>
              <a:rPr lang="en-US" sz="2800"/>
              <a:t>RFP-2148 Professional Services for the Design &amp; Implementation of Incentive Pay (Variable Pay) Structure and Performance Management Program Review for Best Practices and Streamlined Design</a:t>
            </a:r>
          </a:p>
        </p:txBody>
      </p:sp>
      <p:sp>
        <p:nvSpPr>
          <p:cNvPr id="13" name="Text Placeholder 12">
            <a:extLst>
              <a:ext uri="{FF2B5EF4-FFF2-40B4-BE49-F238E27FC236}">
                <a16:creationId xmlns:a16="http://schemas.microsoft.com/office/drawing/2014/main" id="{460F9E0F-60D7-46D3-9D0F-159EF3AA9C93}"/>
              </a:ext>
            </a:extLst>
          </p:cNvPr>
          <p:cNvSpPr>
            <a:spLocks noGrp="1"/>
          </p:cNvSpPr>
          <p:nvPr>
            <p:ph type="body" sz="quarter" idx="12"/>
          </p:nvPr>
        </p:nvSpPr>
        <p:spPr>
          <a:xfrm>
            <a:off x="2409099" y="1047404"/>
            <a:ext cx="5654246" cy="365759"/>
          </a:xfrm>
        </p:spPr>
        <p:txBody>
          <a:bodyPr>
            <a:noAutofit/>
          </a:bodyPr>
          <a:lstStyle/>
          <a:p>
            <a:r>
              <a:rPr lang="en-US" sz="2400"/>
              <a:t>PRE-PROPOSAL CONFERENCE:</a:t>
            </a:r>
          </a:p>
        </p:txBody>
      </p:sp>
      <p:sp>
        <p:nvSpPr>
          <p:cNvPr id="14" name="Text Placeholder 13">
            <a:extLst>
              <a:ext uri="{FF2B5EF4-FFF2-40B4-BE49-F238E27FC236}">
                <a16:creationId xmlns:a16="http://schemas.microsoft.com/office/drawing/2014/main" id="{BB261A64-530C-4D2E-B225-10F87F8B3C9B}"/>
              </a:ext>
            </a:extLst>
          </p:cNvPr>
          <p:cNvSpPr>
            <a:spLocks noGrp="1"/>
          </p:cNvSpPr>
          <p:nvPr>
            <p:ph type="body" sz="quarter" idx="13"/>
          </p:nvPr>
        </p:nvSpPr>
        <p:spPr>
          <a:xfrm>
            <a:off x="3460966" y="4445391"/>
            <a:ext cx="2566972" cy="301270"/>
          </a:xfrm>
        </p:spPr>
        <p:txBody>
          <a:bodyPr vert="horz" lIns="91440" tIns="45720" rIns="91440" bIns="45720" rtlCol="0" anchor="t">
            <a:noAutofit/>
          </a:bodyPr>
          <a:lstStyle/>
          <a:p>
            <a:r>
              <a:rPr lang="en-US" sz="2000">
                <a:latin typeface="Helvetica"/>
                <a:cs typeface="Helvetica"/>
              </a:rPr>
              <a:t>March 15, 2022</a:t>
            </a:r>
          </a:p>
          <a:p>
            <a:r>
              <a:rPr lang="en-US" sz="2000">
                <a:latin typeface="Helvetica"/>
                <a:cs typeface="Helvetica"/>
              </a:rPr>
              <a:t>1:00 p.m. (CST)</a:t>
            </a:r>
            <a:endParaRPr lang="en-US" sz="2000"/>
          </a:p>
        </p:txBody>
      </p:sp>
    </p:spTree>
    <p:extLst>
      <p:ext uri="{BB962C8B-B14F-4D97-AF65-F5344CB8AC3E}">
        <p14:creationId xmlns:p14="http://schemas.microsoft.com/office/powerpoint/2010/main" val="1457412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5CA3A-DEA6-4BC8-9B6D-783A3D040A90}"/>
              </a:ext>
            </a:extLst>
          </p:cNvPr>
          <p:cNvSpPr>
            <a:spLocks noGrp="1"/>
          </p:cNvSpPr>
          <p:nvPr>
            <p:ph type="title"/>
          </p:nvPr>
        </p:nvSpPr>
        <p:spPr/>
        <p:txBody>
          <a:bodyPr/>
          <a:lstStyle/>
          <a:p>
            <a:r>
              <a:rPr lang="en-US">
                <a:latin typeface="Helvetica"/>
                <a:cs typeface="Helvetica"/>
              </a:rPr>
              <a:t>S/MWBE CONTRACTOR REQUIREMENTS</a:t>
            </a:r>
          </a:p>
        </p:txBody>
      </p:sp>
      <p:sp>
        <p:nvSpPr>
          <p:cNvPr id="5" name="Content Placeholder 3">
            <a:extLst>
              <a:ext uri="{FF2B5EF4-FFF2-40B4-BE49-F238E27FC236}">
                <a16:creationId xmlns:a16="http://schemas.microsoft.com/office/drawing/2014/main" id="{6D76323B-90F9-4A0A-9559-D3CFCB7A6534}"/>
              </a:ext>
            </a:extLst>
          </p:cNvPr>
          <p:cNvSpPr>
            <a:spLocks noGrp="1"/>
          </p:cNvSpPr>
          <p:nvPr>
            <p:ph type="body" sz="quarter" idx="11"/>
          </p:nvPr>
        </p:nvSpPr>
        <p:spPr>
          <a:xfrm>
            <a:off x="653143" y="1642424"/>
            <a:ext cx="10885714" cy="4497119"/>
          </a:xfrm>
        </p:spPr>
        <p:txBody>
          <a:bodyPr vert="horz" lIns="91440" tIns="45720" rIns="91440" bIns="45720" rtlCol="0" anchor="t">
            <a:normAutofit fontScale="92500"/>
          </a:bodyPr>
          <a:lstStyle/>
          <a:p>
            <a:pPr marL="0" indent="0">
              <a:spcBef>
                <a:spcPts val="0"/>
              </a:spcBef>
              <a:buNone/>
            </a:pPr>
            <a:endParaRPr lang="en-US" sz="2000">
              <a:effectLst/>
              <a:ea typeface="Times New Roman" panose="02020603050405020304" pitchFamily="18" charset="0"/>
            </a:endParaRPr>
          </a:p>
          <a:p>
            <a:pPr marL="0" indent="0">
              <a:spcBef>
                <a:spcPts val="0"/>
              </a:spcBef>
              <a:buNone/>
            </a:pPr>
            <a:r>
              <a:rPr lang="en-US" sz="2000" b="1">
                <a:latin typeface="Helvetica"/>
                <a:ea typeface="Times New Roman" panose="02020603050405020304" pitchFamily="18" charset="0"/>
                <a:cs typeface="Helvetica"/>
              </a:rPr>
              <a:t>Contractor is </a:t>
            </a:r>
            <a:r>
              <a:rPr lang="en-US" sz="2000" b="1">
                <a:effectLst/>
                <a:latin typeface="Helvetica"/>
                <a:ea typeface="Times New Roman" panose="02020603050405020304" pitchFamily="18" charset="0"/>
                <a:cs typeface="Helvetica"/>
              </a:rPr>
              <a:t>encouraged to and agrees it will endeavor to</a:t>
            </a:r>
            <a:r>
              <a:rPr lang="en-US" sz="2000">
                <a:effectLst/>
                <a:latin typeface="Helvetica"/>
                <a:ea typeface="Times New Roman" panose="02020603050405020304" pitchFamily="18" charset="0"/>
                <a:cs typeface="Helvetica"/>
              </a:rPr>
              <a:t>:</a:t>
            </a:r>
            <a:r>
              <a:rPr lang="en-US" sz="2000">
                <a:latin typeface="Helvetica"/>
                <a:ea typeface="Times New Roman" panose="02020603050405020304" pitchFamily="18" charset="0"/>
                <a:cs typeface="Helvetica"/>
              </a:rPr>
              <a:t> </a:t>
            </a:r>
            <a:endParaRPr lang="en-US" sz="2000">
              <a:effectLst/>
              <a:ea typeface="Times New Roman" panose="02020603050405020304" pitchFamily="18" charset="0"/>
            </a:endParaRPr>
          </a:p>
          <a:p>
            <a:pPr>
              <a:spcBef>
                <a:spcPts val="0"/>
              </a:spcBef>
            </a:pPr>
            <a:endParaRPr lang="en-US" sz="1800">
              <a:effectLst/>
              <a:ea typeface="Calibri" panose="020F0502020204030204" pitchFamily="34" charset="0"/>
            </a:endParaRPr>
          </a:p>
          <a:p>
            <a:pPr>
              <a:spcBef>
                <a:spcPts val="0"/>
              </a:spcBef>
            </a:pPr>
            <a:r>
              <a:rPr lang="en-US" sz="2000">
                <a:latin typeface="Helvetica"/>
                <a:ea typeface="Times New Roman" panose="02020603050405020304" pitchFamily="18" charset="0"/>
                <a:cs typeface="Helvetica"/>
              </a:rPr>
              <a:t>Placing </a:t>
            </a:r>
            <a:r>
              <a:rPr lang="en-US" sz="2000">
                <a:effectLst/>
                <a:latin typeface="Helvetica"/>
                <a:ea typeface="Times New Roman" panose="02020603050405020304" pitchFamily="18" charset="0"/>
                <a:cs typeface="Helvetica"/>
              </a:rPr>
              <a:t>qualified small and minority businesses and women’s business enterprises on solicitation lists;</a:t>
            </a:r>
            <a:r>
              <a:rPr lang="en-US" sz="2000">
                <a:latin typeface="Helvetica"/>
                <a:ea typeface="Times New Roman" panose="02020603050405020304" pitchFamily="18" charset="0"/>
                <a:cs typeface="Helvetica"/>
              </a:rPr>
              <a:t> </a:t>
            </a:r>
            <a:endParaRPr lang="en-US" sz="2000">
              <a:effectLst/>
              <a:ea typeface="Times New Roman" panose="02020603050405020304" pitchFamily="18" charset="0"/>
            </a:endParaRPr>
          </a:p>
          <a:p>
            <a:pPr>
              <a:spcBef>
                <a:spcPts val="0"/>
              </a:spcBef>
            </a:pPr>
            <a:endParaRPr lang="en-US" sz="2000">
              <a:effectLst/>
              <a:ea typeface="Calibri" panose="020F0502020204030204" pitchFamily="34" charset="0"/>
            </a:endParaRPr>
          </a:p>
          <a:p>
            <a:pPr>
              <a:spcBef>
                <a:spcPts val="0"/>
              </a:spcBef>
            </a:pPr>
            <a:r>
              <a:rPr lang="en-US" sz="2000">
                <a:latin typeface="Helvetica"/>
                <a:ea typeface="Times New Roman" panose="02020603050405020304" pitchFamily="18" charset="0"/>
                <a:cs typeface="Helvetica"/>
              </a:rPr>
              <a:t> </a:t>
            </a:r>
            <a:r>
              <a:rPr lang="en-US" sz="2000">
                <a:effectLst/>
                <a:latin typeface="Helvetica"/>
                <a:ea typeface="Times New Roman" panose="02020603050405020304" pitchFamily="18" charset="0"/>
                <a:cs typeface="Helvetica"/>
              </a:rPr>
              <a:t>Assuring that small and minority businesses, and women’s business enterprises are solicited whenever they are potential sources;</a:t>
            </a:r>
            <a:r>
              <a:rPr lang="en-US" sz="2000">
                <a:latin typeface="Helvetica"/>
                <a:ea typeface="Times New Roman" panose="02020603050405020304" pitchFamily="18" charset="0"/>
                <a:cs typeface="Helvetica"/>
              </a:rPr>
              <a:t> </a:t>
            </a:r>
            <a:endParaRPr lang="en-US" sz="2000">
              <a:effectLst/>
              <a:ea typeface="Times New Roman" panose="02020603050405020304" pitchFamily="18" charset="0"/>
            </a:endParaRPr>
          </a:p>
          <a:p>
            <a:pPr marR="0">
              <a:spcBef>
                <a:spcPts val="0"/>
              </a:spcBef>
              <a:spcAft>
                <a:spcPts val="0"/>
              </a:spcAft>
            </a:pPr>
            <a:endParaRPr lang="en-US" sz="2000">
              <a:effectLst/>
              <a:ea typeface="Calibri" panose="020F0502020204030204" pitchFamily="34" charset="0"/>
            </a:endParaRPr>
          </a:p>
          <a:p>
            <a:pPr marR="0">
              <a:spcBef>
                <a:spcPts val="0"/>
              </a:spcBef>
              <a:spcAft>
                <a:spcPts val="0"/>
              </a:spcAft>
            </a:pPr>
            <a:r>
              <a:rPr lang="en-US" sz="2000">
                <a:effectLst/>
                <a:latin typeface="Helvetica"/>
                <a:ea typeface="Times New Roman" panose="02020603050405020304" pitchFamily="18" charset="0"/>
                <a:cs typeface="Helvetica"/>
              </a:rPr>
              <a:t>Dividing total requirements, when economically feasible, into smaller tasks or quantities to permit maximum participation by small and minority businesses, and women’s business enterprises;</a:t>
            </a:r>
          </a:p>
          <a:p>
            <a:pPr>
              <a:spcBef>
                <a:spcPts val="0"/>
              </a:spcBef>
            </a:pPr>
            <a:endParaRPr lang="en-US" sz="2000">
              <a:effectLst/>
              <a:ea typeface="Calibri" panose="020F0502020204030204" pitchFamily="34" charset="0"/>
            </a:endParaRPr>
          </a:p>
          <a:p>
            <a:pPr>
              <a:spcBef>
                <a:spcPts val="0"/>
              </a:spcBef>
            </a:pPr>
            <a:r>
              <a:rPr lang="en-US" sz="2000">
                <a:effectLst/>
                <a:latin typeface="Helvetica"/>
                <a:ea typeface="Times New Roman" panose="02020603050405020304" pitchFamily="18" charset="0"/>
                <a:cs typeface="Helvetica"/>
              </a:rPr>
              <a:t>Establishing delivery schedules, where the requirement permits, which encourage participation by small and minority businesses, and women’s business enterprises;</a:t>
            </a:r>
            <a:r>
              <a:rPr lang="en-US" sz="2000">
                <a:latin typeface="Helvetica"/>
                <a:ea typeface="Times New Roman" panose="02020603050405020304" pitchFamily="18" charset="0"/>
                <a:cs typeface="Helvetica"/>
              </a:rPr>
              <a:t> </a:t>
            </a:r>
            <a:endParaRPr lang="en-US" sz="2000">
              <a:effectLst/>
              <a:ea typeface="Times New Roman" panose="02020603050405020304" pitchFamily="18" charset="0"/>
            </a:endParaRPr>
          </a:p>
          <a:p>
            <a:pPr marR="0">
              <a:spcBef>
                <a:spcPts val="0"/>
              </a:spcBef>
              <a:spcAft>
                <a:spcPts val="0"/>
              </a:spcAft>
            </a:pPr>
            <a:endParaRPr lang="en-US" sz="2000">
              <a:effectLst/>
              <a:ea typeface="Calibri" panose="020F0502020204030204" pitchFamily="34" charset="0"/>
            </a:endParaRPr>
          </a:p>
          <a:p>
            <a:pPr>
              <a:spcBef>
                <a:spcPts val="0"/>
              </a:spcBef>
            </a:pPr>
            <a:r>
              <a:rPr lang="en-US" sz="2000">
                <a:effectLst/>
                <a:latin typeface="Helvetica"/>
                <a:ea typeface="Times New Roman" panose="02020603050405020304" pitchFamily="18" charset="0"/>
                <a:cs typeface="Helvetica"/>
              </a:rPr>
              <a:t>Using the services and assistance, as appropriate, of such organizations as the Small Business Administration and the Minority Business Development Agency of the Department of Commerce.</a:t>
            </a:r>
            <a:endParaRPr lang="en-US" sz="2000">
              <a:effectLst/>
              <a:ea typeface="Times New Roman" panose="02020603050405020304" pitchFamily="18" charset="0"/>
            </a:endParaRPr>
          </a:p>
          <a:p>
            <a:pPr marR="0">
              <a:spcBef>
                <a:spcPts val="0"/>
              </a:spcBef>
              <a:spcAft>
                <a:spcPts val="0"/>
              </a:spcAft>
            </a:pPr>
            <a:endParaRPr lang="en-US" sz="2000">
              <a:effectLst/>
              <a:ea typeface="Calibri" panose="020F0502020204030204" pitchFamily="34" charset="0"/>
            </a:endParaRPr>
          </a:p>
          <a:p>
            <a:pPr marL="0" indent="0">
              <a:spcBef>
                <a:spcPts val="0"/>
              </a:spcBef>
              <a:buNone/>
            </a:pPr>
            <a:endParaRPr lang="en-US" sz="3200"/>
          </a:p>
        </p:txBody>
      </p:sp>
      <p:sp>
        <p:nvSpPr>
          <p:cNvPr id="3" name="Slide Number Placeholder 2">
            <a:extLst>
              <a:ext uri="{FF2B5EF4-FFF2-40B4-BE49-F238E27FC236}">
                <a16:creationId xmlns:a16="http://schemas.microsoft.com/office/drawing/2014/main" id="{7E71A1EA-2D3B-40D4-A90E-32371F6D0C18}"/>
              </a:ext>
            </a:extLst>
          </p:cNvPr>
          <p:cNvSpPr>
            <a:spLocks noGrp="1"/>
          </p:cNvSpPr>
          <p:nvPr>
            <p:ph type="sldNum" sz="quarter" idx="4"/>
          </p:nvPr>
        </p:nvSpPr>
        <p:spPr/>
        <p:txBody>
          <a:bodyPr/>
          <a:lstStyle/>
          <a:p>
            <a:fld id="{00444626-245E-0646-B25F-0739C8FEA999}" type="slidenum">
              <a:rPr lang="en-US" smtClean="0"/>
              <a:pPr/>
              <a:t>10</a:t>
            </a:fld>
            <a:endParaRPr lang="en-US"/>
          </a:p>
        </p:txBody>
      </p:sp>
    </p:spTree>
    <p:extLst>
      <p:ext uri="{BB962C8B-B14F-4D97-AF65-F5344CB8AC3E}">
        <p14:creationId xmlns:p14="http://schemas.microsoft.com/office/powerpoint/2010/main" val="724332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5CA3A-DEA6-4BC8-9B6D-783A3D040A90}"/>
              </a:ext>
            </a:extLst>
          </p:cNvPr>
          <p:cNvSpPr>
            <a:spLocks noGrp="1"/>
          </p:cNvSpPr>
          <p:nvPr>
            <p:ph type="title"/>
          </p:nvPr>
        </p:nvSpPr>
        <p:spPr/>
        <p:txBody>
          <a:bodyPr/>
          <a:lstStyle/>
          <a:p>
            <a:r>
              <a:rPr lang="en-US">
                <a:latin typeface="Helvetica"/>
                <a:cs typeface="Helvetica"/>
              </a:rPr>
              <a:t>S/MWBE CONTRACTOR REQUIREMENTS</a:t>
            </a:r>
          </a:p>
        </p:txBody>
      </p:sp>
      <p:sp>
        <p:nvSpPr>
          <p:cNvPr id="5" name="Content Placeholder 3">
            <a:extLst>
              <a:ext uri="{FF2B5EF4-FFF2-40B4-BE49-F238E27FC236}">
                <a16:creationId xmlns:a16="http://schemas.microsoft.com/office/drawing/2014/main" id="{6D76323B-90F9-4A0A-9559-D3CFCB7A6534}"/>
              </a:ext>
            </a:extLst>
          </p:cNvPr>
          <p:cNvSpPr>
            <a:spLocks noGrp="1"/>
          </p:cNvSpPr>
          <p:nvPr>
            <p:ph type="body" sz="quarter" idx="11"/>
          </p:nvPr>
        </p:nvSpPr>
        <p:spPr>
          <a:xfrm>
            <a:off x="653143" y="1642424"/>
            <a:ext cx="10885714" cy="4497119"/>
          </a:xfrm>
        </p:spPr>
        <p:txBody>
          <a:bodyPr vert="horz" lIns="91440" tIns="45720" rIns="91440" bIns="45720" rtlCol="0" anchor="t">
            <a:normAutofit/>
          </a:bodyPr>
          <a:lstStyle/>
          <a:p>
            <a:pPr marL="0" indent="0">
              <a:spcBef>
                <a:spcPts val="0"/>
              </a:spcBef>
              <a:buNone/>
            </a:pPr>
            <a:endParaRPr lang="en-US" sz="2000"/>
          </a:p>
          <a:p>
            <a:pPr marL="0" indent="0">
              <a:spcBef>
                <a:spcPts val="0"/>
              </a:spcBef>
              <a:buNone/>
            </a:pPr>
            <a:r>
              <a:rPr lang="en-US" sz="2000"/>
              <a:t>This project has the following goal requirements:</a:t>
            </a:r>
            <a:endParaRPr lang="en-US"/>
          </a:p>
          <a:p>
            <a:pPr marL="0" indent="0">
              <a:spcBef>
                <a:spcPts val="0"/>
              </a:spcBef>
              <a:buNone/>
            </a:pPr>
            <a:endParaRPr lang="en-US" sz="2000">
              <a:ea typeface="Calibri" panose="020F0502020204030204" pitchFamily="34" charset="0"/>
            </a:endParaRPr>
          </a:p>
          <a:p>
            <a:pPr marL="0" indent="0">
              <a:spcBef>
                <a:spcPts val="0"/>
              </a:spcBef>
              <a:buNone/>
            </a:pPr>
            <a:endParaRPr lang="en-US" sz="2000">
              <a:effectLst/>
              <a:latin typeface="Arial"/>
              <a:ea typeface="Calibri" panose="020F0502020204030204" pitchFamily="34" charset="0"/>
              <a:cs typeface="Helvetica"/>
            </a:endParaRPr>
          </a:p>
          <a:p>
            <a:pPr marL="0" indent="0">
              <a:spcBef>
                <a:spcPts val="0"/>
              </a:spcBef>
              <a:buNone/>
            </a:pPr>
            <a:endParaRPr lang="en-US" sz="3200"/>
          </a:p>
        </p:txBody>
      </p:sp>
      <p:sp>
        <p:nvSpPr>
          <p:cNvPr id="3" name="Slide Number Placeholder 2">
            <a:extLst>
              <a:ext uri="{FF2B5EF4-FFF2-40B4-BE49-F238E27FC236}">
                <a16:creationId xmlns:a16="http://schemas.microsoft.com/office/drawing/2014/main" id="{7E71A1EA-2D3B-40D4-A90E-32371F6D0C18}"/>
              </a:ext>
            </a:extLst>
          </p:cNvPr>
          <p:cNvSpPr>
            <a:spLocks noGrp="1"/>
          </p:cNvSpPr>
          <p:nvPr>
            <p:ph type="sldNum" sz="quarter" idx="4"/>
          </p:nvPr>
        </p:nvSpPr>
        <p:spPr/>
        <p:txBody>
          <a:bodyPr/>
          <a:lstStyle/>
          <a:p>
            <a:fld id="{00444626-245E-0646-B25F-0739C8FEA999}" type="slidenum">
              <a:rPr lang="en-US" smtClean="0"/>
              <a:pPr/>
              <a:t>11</a:t>
            </a:fld>
            <a:endParaRPr lang="en-US"/>
          </a:p>
        </p:txBody>
      </p:sp>
    </p:spTree>
    <p:extLst>
      <p:ext uri="{BB962C8B-B14F-4D97-AF65-F5344CB8AC3E}">
        <p14:creationId xmlns:p14="http://schemas.microsoft.com/office/powerpoint/2010/main" val="3360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629D8-F31B-4678-99A2-0295A75BE375}"/>
              </a:ext>
            </a:extLst>
          </p:cNvPr>
          <p:cNvSpPr>
            <a:spLocks noGrp="1"/>
          </p:cNvSpPr>
          <p:nvPr>
            <p:ph type="ctrTitle"/>
          </p:nvPr>
        </p:nvSpPr>
        <p:spPr/>
        <p:txBody>
          <a:bodyPr/>
          <a:lstStyle/>
          <a:p>
            <a:r>
              <a:rPr lang="en-US"/>
              <a:t>Procurement Services</a:t>
            </a:r>
          </a:p>
        </p:txBody>
      </p:sp>
      <p:sp>
        <p:nvSpPr>
          <p:cNvPr id="3" name="Text Placeholder 2">
            <a:extLst>
              <a:ext uri="{FF2B5EF4-FFF2-40B4-BE49-F238E27FC236}">
                <a16:creationId xmlns:a16="http://schemas.microsoft.com/office/drawing/2014/main" id="{C1B98024-B867-472E-A93A-D88EBD26EC62}"/>
              </a:ext>
            </a:extLst>
          </p:cNvPr>
          <p:cNvSpPr>
            <a:spLocks noGrp="1"/>
          </p:cNvSpPr>
          <p:nvPr>
            <p:ph type="body" sz="quarter" idx="12"/>
          </p:nvPr>
        </p:nvSpPr>
        <p:spPr>
          <a:xfrm>
            <a:off x="2351201" y="911827"/>
            <a:ext cx="4215854" cy="624009"/>
          </a:xfrm>
        </p:spPr>
        <p:txBody>
          <a:bodyPr>
            <a:noAutofit/>
          </a:bodyPr>
          <a:lstStyle/>
          <a:p>
            <a:endParaRPr lang="en-US" sz="2000"/>
          </a:p>
          <a:p>
            <a:endParaRPr lang="en-US" sz="2000"/>
          </a:p>
        </p:txBody>
      </p:sp>
      <p:sp>
        <p:nvSpPr>
          <p:cNvPr id="5" name="Text Placeholder 4">
            <a:extLst>
              <a:ext uri="{FF2B5EF4-FFF2-40B4-BE49-F238E27FC236}">
                <a16:creationId xmlns:a16="http://schemas.microsoft.com/office/drawing/2014/main" id="{1AD14114-D976-418A-8E5B-9A954199E88F}"/>
              </a:ext>
            </a:extLst>
          </p:cNvPr>
          <p:cNvSpPr>
            <a:spLocks noGrp="1"/>
          </p:cNvSpPr>
          <p:nvPr>
            <p:ph type="body" sz="quarter" idx="14"/>
          </p:nvPr>
        </p:nvSpPr>
        <p:spPr>
          <a:xfrm>
            <a:off x="3373356" y="3773978"/>
            <a:ext cx="2977568" cy="659210"/>
          </a:xfrm>
        </p:spPr>
        <p:txBody>
          <a:bodyPr/>
          <a:lstStyle/>
          <a:p>
            <a:r>
              <a:rPr lang="en-US" sz="2000"/>
              <a:t>Tanika Chukwumerije</a:t>
            </a:r>
          </a:p>
          <a:p>
            <a:r>
              <a:rPr lang="en-US" sz="2000"/>
              <a:t>Manager, Contracts</a:t>
            </a:r>
          </a:p>
        </p:txBody>
      </p:sp>
    </p:spTree>
    <p:extLst>
      <p:ext uri="{BB962C8B-B14F-4D97-AF65-F5344CB8AC3E}">
        <p14:creationId xmlns:p14="http://schemas.microsoft.com/office/powerpoint/2010/main" val="2126604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7B7EA-99CE-4057-AD8E-DD11129D6E33}"/>
              </a:ext>
            </a:extLst>
          </p:cNvPr>
          <p:cNvSpPr>
            <a:spLocks noGrp="1"/>
          </p:cNvSpPr>
          <p:nvPr>
            <p:ph type="title"/>
          </p:nvPr>
        </p:nvSpPr>
        <p:spPr/>
        <p:txBody>
          <a:bodyPr/>
          <a:lstStyle/>
          <a:p>
            <a:r>
              <a:rPr lang="en-US"/>
              <a:t>PROCUREMENT</a:t>
            </a:r>
          </a:p>
        </p:txBody>
      </p:sp>
      <p:sp>
        <p:nvSpPr>
          <p:cNvPr id="3" name="Content Placeholder 2">
            <a:extLst>
              <a:ext uri="{FF2B5EF4-FFF2-40B4-BE49-F238E27FC236}">
                <a16:creationId xmlns:a16="http://schemas.microsoft.com/office/drawing/2014/main" id="{A5140724-5BF5-4FD3-B9E8-79E07A679BC6}"/>
              </a:ext>
            </a:extLst>
          </p:cNvPr>
          <p:cNvSpPr txBox="1">
            <a:spLocks/>
          </p:cNvSpPr>
          <p:nvPr/>
        </p:nvSpPr>
        <p:spPr>
          <a:xfrm>
            <a:off x="628650" y="2018804"/>
            <a:ext cx="11294176" cy="4417621"/>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31D42"/>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31D42"/>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31D42"/>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latin typeface="Helvetica"/>
                <a:cs typeface="Helvetica"/>
              </a:rPr>
              <a:t>No Contact Period – No communication between interested vendors and Port Houston staff during the active period.</a:t>
            </a:r>
          </a:p>
          <a:p>
            <a:pPr lvl="1">
              <a:buFontTx/>
              <a:buChar char="‒"/>
            </a:pPr>
            <a:r>
              <a:rPr lang="en-US">
                <a:latin typeface="Helvetica"/>
                <a:cs typeface="Helvetica"/>
              </a:rPr>
              <a:t>Technical questions should be submitted via BuySpeed</a:t>
            </a:r>
          </a:p>
          <a:p>
            <a:pPr lvl="1">
              <a:buFontTx/>
              <a:buChar char="‒"/>
            </a:pPr>
            <a:r>
              <a:rPr lang="en-US">
                <a:latin typeface="Helvetica"/>
                <a:cs typeface="Helvetica"/>
              </a:rPr>
              <a:t>Last day to submit questions: 7 days before due date (4/6/2022) </a:t>
            </a:r>
            <a:endParaRPr lang="en-US"/>
          </a:p>
          <a:p>
            <a:r>
              <a:rPr lang="en-US" sz="2400">
                <a:latin typeface="Helvetica"/>
                <a:cs typeface="Helvetica"/>
              </a:rPr>
              <a:t>Responses are due no later than 11 a.m. on 4/13/2022</a:t>
            </a:r>
          </a:p>
          <a:p>
            <a:r>
              <a:rPr lang="en-US" sz="2400">
                <a:latin typeface="Helvetica"/>
                <a:cs typeface="Helvetica"/>
              </a:rPr>
              <a:t>Proposals must be submitted electronically via email to: </a:t>
            </a:r>
            <a:r>
              <a:rPr lang="en-US" sz="2400">
                <a:latin typeface="Helvetica"/>
                <a:cs typeface="Helvetica"/>
                <a:hlinkClick r:id="rId2"/>
              </a:rPr>
              <a:t>procurementproposals@porthouston.com</a:t>
            </a:r>
            <a:endParaRPr lang="en-US" sz="2400">
              <a:latin typeface="Helvetica"/>
              <a:cs typeface="Helvetica"/>
            </a:endParaRPr>
          </a:p>
          <a:p>
            <a:r>
              <a:rPr lang="en-US" sz="2400">
                <a:latin typeface="Helvetica"/>
                <a:cs typeface="Helvetica"/>
              </a:rPr>
              <a:t>Use forms in the package</a:t>
            </a:r>
          </a:p>
          <a:p>
            <a:r>
              <a:rPr lang="en-US" sz="2400">
                <a:latin typeface="Helvetica"/>
                <a:cs typeface="Helvetica"/>
              </a:rPr>
              <a:t>Anticipated award date: 5/24/2022</a:t>
            </a:r>
            <a:endParaRPr lang="en-US" sz="2400"/>
          </a:p>
        </p:txBody>
      </p:sp>
      <p:sp>
        <p:nvSpPr>
          <p:cNvPr id="4" name="Slide Number Placeholder 45">
            <a:extLst>
              <a:ext uri="{FF2B5EF4-FFF2-40B4-BE49-F238E27FC236}">
                <a16:creationId xmlns:a16="http://schemas.microsoft.com/office/drawing/2014/main" id="{E9D03F7D-803C-49FD-A861-E44ABDABF94F}"/>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13</a:t>
            </a:fld>
            <a:endParaRPr lang="en-US"/>
          </a:p>
        </p:txBody>
      </p:sp>
    </p:spTree>
    <p:extLst>
      <p:ext uri="{BB962C8B-B14F-4D97-AF65-F5344CB8AC3E}">
        <p14:creationId xmlns:p14="http://schemas.microsoft.com/office/powerpoint/2010/main" val="14167200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3D65A-B4B3-439D-A12A-F1C651FF010B}"/>
              </a:ext>
            </a:extLst>
          </p:cNvPr>
          <p:cNvSpPr>
            <a:spLocks noGrp="1"/>
          </p:cNvSpPr>
          <p:nvPr>
            <p:ph type="title"/>
          </p:nvPr>
        </p:nvSpPr>
        <p:spPr/>
        <p:txBody>
          <a:bodyPr/>
          <a:lstStyle/>
          <a:p>
            <a:r>
              <a:rPr lang="en-US"/>
              <a:t>PROCUREMENT</a:t>
            </a:r>
          </a:p>
        </p:txBody>
      </p:sp>
      <p:sp>
        <p:nvSpPr>
          <p:cNvPr id="3" name="Content Placeholder 2">
            <a:extLst>
              <a:ext uri="{FF2B5EF4-FFF2-40B4-BE49-F238E27FC236}">
                <a16:creationId xmlns:a16="http://schemas.microsoft.com/office/drawing/2014/main" id="{CAA20836-3BD8-4B31-B55F-A01F19ED8709}"/>
              </a:ext>
            </a:extLst>
          </p:cNvPr>
          <p:cNvSpPr txBox="1">
            <a:spLocks/>
          </p:cNvSpPr>
          <p:nvPr/>
        </p:nvSpPr>
        <p:spPr>
          <a:xfrm>
            <a:off x="838200" y="1547446"/>
            <a:ext cx="10011641" cy="2355225"/>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31D42"/>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31D42"/>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31D42"/>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u="sng">
                <a:solidFill>
                  <a:srgbClr val="0D2145"/>
                </a:solidFill>
              </a:rPr>
              <a:t>Evaluation Criteria</a:t>
            </a:r>
          </a:p>
          <a:p>
            <a:pPr marL="0" indent="0" algn="l">
              <a:buNone/>
            </a:pPr>
            <a:r>
              <a:rPr lang="en-US" sz="2000" b="0" i="0" u="none" strike="noStrike" baseline="0">
                <a:latin typeface="ArialMT"/>
              </a:rPr>
              <a:t>Port Houston will select the </a:t>
            </a:r>
            <a:r>
              <a:rPr lang="en-US" sz="2000" i="0" strike="noStrike" baseline="0">
                <a:latin typeface="ArialMT"/>
              </a:rPr>
              <a:t>provider</a:t>
            </a:r>
            <a:r>
              <a:rPr lang="en-US" sz="2000" b="1" i="0" strike="noStrike" baseline="0">
                <a:latin typeface="ArialMT"/>
              </a:rPr>
              <a:t> </a:t>
            </a:r>
            <a:r>
              <a:rPr lang="en-US" sz="2000" b="0" i="0" u="none" strike="noStrike" baseline="0">
                <a:latin typeface="ArialMT"/>
              </a:rPr>
              <a:t>of the services </a:t>
            </a:r>
            <a:r>
              <a:rPr lang="en-US" sz="2000">
                <a:latin typeface="ArialMT"/>
              </a:rPr>
              <a:t>offering the </a:t>
            </a:r>
            <a:r>
              <a:rPr lang="en-US" sz="2000" b="1">
                <a:latin typeface="ArialMT"/>
              </a:rPr>
              <a:t>best value </a:t>
            </a:r>
            <a:r>
              <a:rPr lang="en-US" sz="2000">
                <a:latin typeface="ArialMT"/>
              </a:rPr>
              <a:t>to Port Houston.</a:t>
            </a:r>
            <a:r>
              <a:rPr lang="en-US" sz="2000" b="0" i="0" u="none" strike="noStrike" baseline="0">
                <a:latin typeface="ArialMT"/>
              </a:rPr>
              <a:t> The criteria and relative weights that will be considered by Port Houston in evaluating each Response are as follows:</a:t>
            </a:r>
            <a:endParaRPr lang="en-US" sz="2000">
              <a:solidFill>
                <a:srgbClr val="0D2145"/>
              </a:solidFill>
              <a:cs typeface="Arial"/>
            </a:endParaRPr>
          </a:p>
          <a:p>
            <a:pPr marL="0" indent="0">
              <a:buFont typeface="Arial" panose="020B0604020202020204" pitchFamily="34" charset="0"/>
              <a:buNone/>
            </a:pPr>
            <a:endParaRPr lang="en-US">
              <a:solidFill>
                <a:srgbClr val="0D2145"/>
              </a:solidFill>
              <a:cs typeface="Arial"/>
            </a:endParaRPr>
          </a:p>
          <a:p>
            <a:pPr marL="0" indent="0">
              <a:buFont typeface="Arial" panose="020B0604020202020204" pitchFamily="34" charset="0"/>
              <a:buNone/>
            </a:pPr>
            <a:endParaRPr lang="en-US">
              <a:solidFill>
                <a:srgbClr val="0D2145"/>
              </a:solidFill>
              <a:cs typeface="Arial"/>
            </a:endParaRPr>
          </a:p>
          <a:p>
            <a:pPr marL="0" indent="0">
              <a:buFont typeface="Arial" panose="020B0604020202020204" pitchFamily="34" charset="0"/>
              <a:buNone/>
            </a:pPr>
            <a:endParaRPr lang="en-US">
              <a:solidFill>
                <a:srgbClr val="0D2145"/>
              </a:solidFill>
              <a:cs typeface="Arial"/>
            </a:endParaRPr>
          </a:p>
          <a:p>
            <a:pPr marL="0" indent="0">
              <a:buFont typeface="Arial" panose="020B0604020202020204" pitchFamily="34" charset="0"/>
              <a:buNone/>
            </a:pPr>
            <a:endParaRPr lang="en-US">
              <a:solidFill>
                <a:srgbClr val="0D2145"/>
              </a:solidFill>
              <a:cs typeface="Arial"/>
            </a:endParaRPr>
          </a:p>
        </p:txBody>
      </p:sp>
      <p:sp>
        <p:nvSpPr>
          <p:cNvPr id="5" name="Slide Number Placeholder 45">
            <a:extLst>
              <a:ext uri="{FF2B5EF4-FFF2-40B4-BE49-F238E27FC236}">
                <a16:creationId xmlns:a16="http://schemas.microsoft.com/office/drawing/2014/main" id="{60AF72AF-4DE1-48D3-9BC9-012B0C335509}"/>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14</a:t>
            </a:fld>
            <a:endParaRPr lang="en-US"/>
          </a:p>
        </p:txBody>
      </p:sp>
      <p:graphicFrame>
        <p:nvGraphicFramePr>
          <p:cNvPr id="4" name="Table 5">
            <a:extLst>
              <a:ext uri="{FF2B5EF4-FFF2-40B4-BE49-F238E27FC236}">
                <a16:creationId xmlns:a16="http://schemas.microsoft.com/office/drawing/2014/main" id="{566D9131-DEBF-4B95-AA2C-24ECA2112097}"/>
              </a:ext>
            </a:extLst>
          </p:cNvPr>
          <p:cNvGraphicFramePr>
            <a:graphicFrameLocks noGrp="1"/>
          </p:cNvGraphicFramePr>
          <p:nvPr>
            <p:extLst>
              <p:ext uri="{D42A27DB-BD31-4B8C-83A1-F6EECF244321}">
                <p14:modId xmlns:p14="http://schemas.microsoft.com/office/powerpoint/2010/main" val="392798603"/>
              </p:ext>
            </p:extLst>
          </p:nvPr>
        </p:nvGraphicFramePr>
        <p:xfrm>
          <a:off x="904126" y="3041152"/>
          <a:ext cx="9667982" cy="2679915"/>
        </p:xfrm>
        <a:graphic>
          <a:graphicData uri="http://schemas.openxmlformats.org/drawingml/2006/table">
            <a:tbl>
              <a:tblPr firstRow="1" bandRow="1">
                <a:tableStyleId>{5C22544A-7EE6-4342-B048-85BDC9FD1C3A}</a:tableStyleId>
              </a:tblPr>
              <a:tblGrid>
                <a:gridCol w="7304926">
                  <a:extLst>
                    <a:ext uri="{9D8B030D-6E8A-4147-A177-3AD203B41FA5}">
                      <a16:colId xmlns:a16="http://schemas.microsoft.com/office/drawing/2014/main" val="1145236995"/>
                    </a:ext>
                  </a:extLst>
                </a:gridCol>
                <a:gridCol w="2363056">
                  <a:extLst>
                    <a:ext uri="{9D8B030D-6E8A-4147-A177-3AD203B41FA5}">
                      <a16:colId xmlns:a16="http://schemas.microsoft.com/office/drawing/2014/main" val="2575273382"/>
                    </a:ext>
                  </a:extLst>
                </a:gridCol>
              </a:tblGrid>
              <a:tr h="384541">
                <a:tc>
                  <a:txBody>
                    <a:bodyPr/>
                    <a:lstStyle/>
                    <a:p>
                      <a:r>
                        <a:rPr lang="en-US" sz="2000"/>
                        <a:t>Evaluation Criteria</a:t>
                      </a:r>
                    </a:p>
                  </a:txBody>
                  <a:tcPr/>
                </a:tc>
                <a:tc>
                  <a:txBody>
                    <a:bodyPr/>
                    <a:lstStyle/>
                    <a:p>
                      <a:r>
                        <a:rPr lang="en-US" sz="2000"/>
                        <a:t>Relative Weight (%)</a:t>
                      </a:r>
                    </a:p>
                  </a:txBody>
                  <a:tcPr/>
                </a:tc>
                <a:extLst>
                  <a:ext uri="{0D108BD9-81ED-4DB2-BD59-A6C34878D82A}">
                    <a16:rowId xmlns:a16="http://schemas.microsoft.com/office/drawing/2014/main" val="2778282094"/>
                  </a:ext>
                </a:extLst>
              </a:tr>
              <a:tr h="384541">
                <a:tc>
                  <a:txBody>
                    <a:bodyPr/>
                    <a:lstStyle/>
                    <a:p>
                      <a:r>
                        <a:rPr lang="en-US"/>
                        <a:t>Price</a:t>
                      </a:r>
                    </a:p>
                  </a:txBody>
                  <a:tcPr/>
                </a:tc>
                <a:tc>
                  <a:txBody>
                    <a:bodyPr/>
                    <a:lstStyle/>
                    <a:p>
                      <a:pPr algn="ctr"/>
                      <a:r>
                        <a:rPr lang="en-US" sz="2000"/>
                        <a:t>22</a:t>
                      </a:r>
                    </a:p>
                  </a:txBody>
                  <a:tcPr/>
                </a:tc>
                <a:extLst>
                  <a:ext uri="{0D108BD9-81ED-4DB2-BD59-A6C34878D82A}">
                    <a16:rowId xmlns:a16="http://schemas.microsoft.com/office/drawing/2014/main" val="1069885765"/>
                  </a:ext>
                </a:extLst>
              </a:tr>
              <a:tr h="532885">
                <a:tc>
                  <a:txBody>
                    <a:bodyPr/>
                    <a:lstStyle/>
                    <a:p>
                      <a:r>
                        <a:rPr lang="en-US"/>
                        <a:t>Vendor Reputation, Quality of Services and/or Product, Safety Record</a:t>
                      </a:r>
                    </a:p>
                  </a:txBody>
                  <a:tcPr/>
                </a:tc>
                <a:tc>
                  <a:txBody>
                    <a:bodyPr/>
                    <a:lstStyle/>
                    <a:p>
                      <a:pPr algn="ctr"/>
                      <a:r>
                        <a:rPr lang="en-US" sz="2000"/>
                        <a:t>38</a:t>
                      </a:r>
                    </a:p>
                  </a:txBody>
                  <a:tcPr/>
                </a:tc>
                <a:extLst>
                  <a:ext uri="{0D108BD9-81ED-4DB2-BD59-A6C34878D82A}">
                    <a16:rowId xmlns:a16="http://schemas.microsoft.com/office/drawing/2014/main" val="3212021157"/>
                  </a:ext>
                </a:extLst>
              </a:tr>
              <a:tr h="384541">
                <a:tc>
                  <a:txBody>
                    <a:bodyPr/>
                    <a:lstStyle/>
                    <a:p>
                      <a:r>
                        <a:rPr lang="en-US"/>
                        <a:t>Benefit to Port Authority</a:t>
                      </a:r>
                    </a:p>
                  </a:txBody>
                  <a:tcPr/>
                </a:tc>
                <a:tc>
                  <a:txBody>
                    <a:bodyPr/>
                    <a:lstStyle/>
                    <a:p>
                      <a:pPr algn="ctr"/>
                      <a:r>
                        <a:rPr lang="en-US" sz="2000"/>
                        <a:t>30</a:t>
                      </a:r>
                    </a:p>
                  </a:txBody>
                  <a:tcPr/>
                </a:tc>
                <a:extLst>
                  <a:ext uri="{0D108BD9-81ED-4DB2-BD59-A6C34878D82A}">
                    <a16:rowId xmlns:a16="http://schemas.microsoft.com/office/drawing/2014/main" val="3871448316"/>
                  </a:ext>
                </a:extLst>
              </a:tr>
              <a:tr h="562070">
                <a:tc>
                  <a:txBody>
                    <a:bodyPr/>
                    <a:lstStyle/>
                    <a:p>
                      <a:r>
                        <a:rPr lang="en-US"/>
                        <a:t>Overall Compliance with Port Authority Policies and Instructions</a:t>
                      </a:r>
                    </a:p>
                  </a:txBody>
                  <a:tcPr/>
                </a:tc>
                <a:tc>
                  <a:txBody>
                    <a:bodyPr/>
                    <a:lstStyle/>
                    <a:p>
                      <a:pPr algn="ctr"/>
                      <a:r>
                        <a:rPr lang="en-US" sz="2000"/>
                        <a:t>10</a:t>
                      </a:r>
                    </a:p>
                  </a:txBody>
                  <a:tcPr/>
                </a:tc>
                <a:extLst>
                  <a:ext uri="{0D108BD9-81ED-4DB2-BD59-A6C34878D82A}">
                    <a16:rowId xmlns:a16="http://schemas.microsoft.com/office/drawing/2014/main" val="2423671777"/>
                  </a:ext>
                </a:extLst>
              </a:tr>
              <a:tr h="384541">
                <a:tc>
                  <a:txBody>
                    <a:bodyPr/>
                    <a:lstStyle/>
                    <a:p>
                      <a:r>
                        <a:rPr lang="en-US"/>
                        <a:t>                                                                                                                </a:t>
                      </a:r>
                      <a:r>
                        <a:rPr lang="en-US" b="1"/>
                        <a:t>TOTAL</a:t>
                      </a:r>
                    </a:p>
                  </a:txBody>
                  <a:tcPr/>
                </a:tc>
                <a:tc>
                  <a:txBody>
                    <a:bodyPr/>
                    <a:lstStyle/>
                    <a:p>
                      <a:pPr algn="ctr"/>
                      <a:r>
                        <a:rPr lang="en-US" sz="2000" b="1"/>
                        <a:t>100</a:t>
                      </a:r>
                    </a:p>
                  </a:txBody>
                  <a:tcPr/>
                </a:tc>
                <a:extLst>
                  <a:ext uri="{0D108BD9-81ED-4DB2-BD59-A6C34878D82A}">
                    <a16:rowId xmlns:a16="http://schemas.microsoft.com/office/drawing/2014/main" val="375497411"/>
                  </a:ext>
                </a:extLst>
              </a:tr>
            </a:tbl>
          </a:graphicData>
        </a:graphic>
      </p:graphicFrame>
    </p:spTree>
    <p:extLst>
      <p:ext uri="{BB962C8B-B14F-4D97-AF65-F5344CB8AC3E}">
        <p14:creationId xmlns:p14="http://schemas.microsoft.com/office/powerpoint/2010/main" val="23579645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629D8-F31B-4678-99A2-0295A75BE375}"/>
              </a:ext>
            </a:extLst>
          </p:cNvPr>
          <p:cNvSpPr>
            <a:spLocks noGrp="1"/>
          </p:cNvSpPr>
          <p:nvPr>
            <p:ph type="ctrTitle"/>
          </p:nvPr>
        </p:nvSpPr>
        <p:spPr/>
        <p:txBody>
          <a:bodyPr/>
          <a:lstStyle/>
          <a:p>
            <a:r>
              <a:rPr lang="en-US"/>
              <a:t>Scope of Services</a:t>
            </a:r>
          </a:p>
        </p:txBody>
      </p:sp>
      <p:sp>
        <p:nvSpPr>
          <p:cNvPr id="3" name="Text Placeholder 2">
            <a:extLst>
              <a:ext uri="{FF2B5EF4-FFF2-40B4-BE49-F238E27FC236}">
                <a16:creationId xmlns:a16="http://schemas.microsoft.com/office/drawing/2014/main" id="{C1B98024-B867-472E-A93A-D88EBD26EC62}"/>
              </a:ext>
            </a:extLst>
          </p:cNvPr>
          <p:cNvSpPr>
            <a:spLocks noGrp="1"/>
          </p:cNvSpPr>
          <p:nvPr>
            <p:ph type="body" sz="quarter" idx="12"/>
          </p:nvPr>
        </p:nvSpPr>
        <p:spPr>
          <a:xfrm>
            <a:off x="2351201" y="911827"/>
            <a:ext cx="4215854" cy="624009"/>
          </a:xfrm>
        </p:spPr>
        <p:txBody>
          <a:bodyPr>
            <a:noAutofit/>
          </a:bodyPr>
          <a:lstStyle/>
          <a:p>
            <a:endParaRPr lang="en-US" sz="2000"/>
          </a:p>
          <a:p>
            <a:endParaRPr lang="en-US" sz="2000"/>
          </a:p>
        </p:txBody>
      </p:sp>
      <p:sp>
        <p:nvSpPr>
          <p:cNvPr id="5" name="Text Placeholder 4">
            <a:extLst>
              <a:ext uri="{FF2B5EF4-FFF2-40B4-BE49-F238E27FC236}">
                <a16:creationId xmlns:a16="http://schemas.microsoft.com/office/drawing/2014/main" id="{1AD14114-D976-418A-8E5B-9A954199E88F}"/>
              </a:ext>
            </a:extLst>
          </p:cNvPr>
          <p:cNvSpPr>
            <a:spLocks noGrp="1"/>
          </p:cNvSpPr>
          <p:nvPr>
            <p:ph type="body" sz="quarter" idx="14"/>
          </p:nvPr>
        </p:nvSpPr>
        <p:spPr>
          <a:xfrm>
            <a:off x="3373355" y="3773978"/>
            <a:ext cx="4501137" cy="659210"/>
          </a:xfrm>
        </p:spPr>
        <p:txBody>
          <a:bodyPr/>
          <a:lstStyle/>
          <a:p>
            <a:r>
              <a:rPr lang="en-US" sz="2000"/>
              <a:t>Alia O’Neill</a:t>
            </a:r>
          </a:p>
          <a:p>
            <a:r>
              <a:rPr lang="en-US" sz="2000"/>
              <a:t>Manager, Talent Management</a:t>
            </a:r>
          </a:p>
        </p:txBody>
      </p:sp>
    </p:spTree>
    <p:extLst>
      <p:ext uri="{BB962C8B-B14F-4D97-AF65-F5344CB8AC3E}">
        <p14:creationId xmlns:p14="http://schemas.microsoft.com/office/powerpoint/2010/main" val="33634658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7B7EA-99CE-4057-AD8E-DD11129D6E33}"/>
              </a:ext>
            </a:extLst>
          </p:cNvPr>
          <p:cNvSpPr>
            <a:spLocks noGrp="1"/>
          </p:cNvSpPr>
          <p:nvPr>
            <p:ph type="title"/>
          </p:nvPr>
        </p:nvSpPr>
        <p:spPr/>
        <p:txBody>
          <a:bodyPr/>
          <a:lstStyle/>
          <a:p>
            <a:r>
              <a:rPr lang="en-US"/>
              <a:t>Project Description &amp; Background</a:t>
            </a:r>
          </a:p>
        </p:txBody>
      </p:sp>
      <p:sp>
        <p:nvSpPr>
          <p:cNvPr id="3" name="Content Placeholder 2">
            <a:extLst>
              <a:ext uri="{FF2B5EF4-FFF2-40B4-BE49-F238E27FC236}">
                <a16:creationId xmlns:a16="http://schemas.microsoft.com/office/drawing/2014/main" id="{A5140724-5BF5-4FD3-B9E8-79E07A679BC6}"/>
              </a:ext>
            </a:extLst>
          </p:cNvPr>
          <p:cNvSpPr txBox="1">
            <a:spLocks/>
          </p:cNvSpPr>
          <p:nvPr/>
        </p:nvSpPr>
        <p:spPr>
          <a:xfrm>
            <a:off x="628650" y="2018804"/>
            <a:ext cx="11294176" cy="4417621"/>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31D42"/>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31D42"/>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31D42"/>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a:p>
        </p:txBody>
      </p:sp>
      <p:sp>
        <p:nvSpPr>
          <p:cNvPr id="4" name="Slide Number Placeholder 45">
            <a:extLst>
              <a:ext uri="{FF2B5EF4-FFF2-40B4-BE49-F238E27FC236}">
                <a16:creationId xmlns:a16="http://schemas.microsoft.com/office/drawing/2014/main" id="{E9D03F7D-803C-49FD-A861-E44ABDABF94F}"/>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16</a:t>
            </a:fld>
            <a:endParaRPr lang="en-US"/>
          </a:p>
        </p:txBody>
      </p:sp>
      <p:sp>
        <p:nvSpPr>
          <p:cNvPr id="5" name="Content Placeholder 2">
            <a:extLst>
              <a:ext uri="{FF2B5EF4-FFF2-40B4-BE49-F238E27FC236}">
                <a16:creationId xmlns:a16="http://schemas.microsoft.com/office/drawing/2014/main" id="{D2AA6E13-21D8-47D5-8463-C5762D3B983C}"/>
              </a:ext>
            </a:extLst>
          </p:cNvPr>
          <p:cNvSpPr txBox="1">
            <a:spLocks/>
          </p:cNvSpPr>
          <p:nvPr/>
        </p:nvSpPr>
        <p:spPr>
          <a:xfrm>
            <a:off x="838200" y="1547446"/>
            <a:ext cx="10986856" cy="2355225"/>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31D42"/>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31D42"/>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31D42"/>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a:solidFill>
                <a:srgbClr val="000000"/>
              </a:solidFill>
              <a:latin typeface="Garamond" panose="02020404030301010803" pitchFamily="18" charset="0"/>
            </a:endParaRPr>
          </a:p>
          <a:p>
            <a:endParaRPr lang="en-US" sz="2000" b="0" i="0" u="none" strike="noStrike" baseline="0">
              <a:solidFill>
                <a:srgbClr val="000000"/>
              </a:solidFill>
            </a:endParaRPr>
          </a:p>
          <a:p>
            <a:endParaRPr lang="en-US" sz="2000">
              <a:latin typeface="Helvetica"/>
              <a:cs typeface="Helvetica"/>
            </a:endParaRPr>
          </a:p>
          <a:p>
            <a:pPr algn="l"/>
            <a:endParaRPr lang="en-US" sz="1800" b="0" i="0" u="none" strike="noStrike" baseline="0">
              <a:solidFill>
                <a:srgbClr val="000000"/>
              </a:solidFill>
              <a:latin typeface="Garamond" panose="02020404030301010803" pitchFamily="18" charset="0"/>
            </a:endParaRPr>
          </a:p>
          <a:p>
            <a:endParaRPr lang="en-US" sz="1800" b="0" i="0" u="none" strike="noStrike" baseline="0">
              <a:solidFill>
                <a:srgbClr val="000000"/>
              </a:solidFill>
              <a:latin typeface="Garamond" panose="02020404030301010803" pitchFamily="18" charset="0"/>
            </a:endParaRPr>
          </a:p>
          <a:p>
            <a:endParaRPr lang="en-US" sz="2000">
              <a:latin typeface="Helvetica"/>
              <a:cs typeface="Helvetica"/>
            </a:endParaRPr>
          </a:p>
          <a:p>
            <a:endParaRPr lang="en-US" sz="2000">
              <a:latin typeface="Helvetica"/>
              <a:cs typeface="Helvetica"/>
            </a:endParaRPr>
          </a:p>
          <a:p>
            <a:endParaRPr lang="en-US" sz="2000">
              <a:solidFill>
                <a:srgbClr val="0D2145"/>
              </a:solidFill>
              <a:latin typeface="Helvetica"/>
              <a:cs typeface="Arial"/>
            </a:endParaRPr>
          </a:p>
          <a:p>
            <a:pPr marL="0" indent="0">
              <a:buFont typeface="Arial" panose="020B0604020202020204" pitchFamily="34" charset="0"/>
              <a:buNone/>
            </a:pPr>
            <a:endParaRPr lang="en-US">
              <a:solidFill>
                <a:srgbClr val="0D2145"/>
              </a:solidFill>
              <a:cs typeface="Arial"/>
            </a:endParaRPr>
          </a:p>
          <a:p>
            <a:pPr marL="0" indent="0">
              <a:buFont typeface="Arial" panose="020B0604020202020204" pitchFamily="34" charset="0"/>
              <a:buNone/>
            </a:pPr>
            <a:endParaRPr lang="en-US">
              <a:solidFill>
                <a:srgbClr val="0D2145"/>
              </a:solidFill>
              <a:cs typeface="Arial"/>
            </a:endParaRPr>
          </a:p>
          <a:p>
            <a:pPr marL="0" indent="0">
              <a:buFont typeface="Arial" panose="020B0604020202020204" pitchFamily="34" charset="0"/>
              <a:buNone/>
            </a:pPr>
            <a:endParaRPr lang="en-US">
              <a:solidFill>
                <a:srgbClr val="0D2145"/>
              </a:solidFill>
              <a:cs typeface="Arial"/>
            </a:endParaRPr>
          </a:p>
          <a:p>
            <a:pPr marL="0" indent="0">
              <a:buFont typeface="Arial" panose="020B0604020202020204" pitchFamily="34" charset="0"/>
              <a:buNone/>
            </a:pPr>
            <a:endParaRPr lang="en-US">
              <a:solidFill>
                <a:srgbClr val="0D2145"/>
              </a:solidFill>
              <a:cs typeface="Arial"/>
            </a:endParaRPr>
          </a:p>
        </p:txBody>
      </p:sp>
      <p:sp>
        <p:nvSpPr>
          <p:cNvPr id="7" name="TextBox 6">
            <a:extLst>
              <a:ext uri="{FF2B5EF4-FFF2-40B4-BE49-F238E27FC236}">
                <a16:creationId xmlns:a16="http://schemas.microsoft.com/office/drawing/2014/main" id="{DD53A312-AC58-4899-ACE1-9319FBA09865}"/>
              </a:ext>
            </a:extLst>
          </p:cNvPr>
          <p:cNvSpPr txBox="1"/>
          <p:nvPr/>
        </p:nvSpPr>
        <p:spPr>
          <a:xfrm>
            <a:off x="838200" y="2126727"/>
            <a:ext cx="10114052" cy="3042821"/>
          </a:xfrm>
          <a:prstGeom prst="rect">
            <a:avLst/>
          </a:prstGeom>
          <a:noFill/>
        </p:spPr>
        <p:txBody>
          <a:bodyPr wrap="square">
            <a:spAutoFit/>
          </a:bodyPr>
          <a:lstStyle/>
          <a:p>
            <a:pPr marL="0" marR="0">
              <a:lnSpc>
                <a:spcPct val="107000"/>
              </a:lnSpc>
              <a:spcBef>
                <a:spcPts val="0"/>
              </a:spcBef>
              <a:spcAft>
                <a:spcPts val="0"/>
              </a:spcAft>
            </a:pPr>
            <a:r>
              <a:rPr lang="en-US" b="1" u="sng">
                <a:latin typeface="Calibri" panose="020F0502020204030204" pitchFamily="34" charset="0"/>
                <a:ea typeface="Calibri" panose="020F0502020204030204" pitchFamily="34" charset="0"/>
                <a:cs typeface="Times New Roman" panose="02020603050405020304" pitchFamily="18" charset="0"/>
              </a:rPr>
              <a:t>Enhance Incentive Program</a:t>
            </a:r>
          </a:p>
          <a:p>
            <a:pPr marL="285750" marR="0" indent="-285750">
              <a:lnSpc>
                <a:spcPct val="107000"/>
              </a:lnSpc>
              <a:spcBef>
                <a:spcPts val="0"/>
              </a:spcBef>
              <a:spcAft>
                <a:spcPts val="0"/>
              </a:spcAft>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Complement current compensation progr</a:t>
            </a:r>
            <a:r>
              <a:rPr lang="en-US">
                <a:latin typeface="Calibri" panose="020F0502020204030204" pitchFamily="34" charset="0"/>
                <a:ea typeface="Calibri" panose="020F0502020204030204" pitchFamily="34" charset="0"/>
                <a:cs typeface="Times New Roman" panose="02020603050405020304" pitchFamily="18" charset="0"/>
              </a:rPr>
              <a:t>am by enhancing incentive program</a:t>
            </a:r>
          </a:p>
          <a:p>
            <a:pPr marL="285750" indent="-285750">
              <a:lnSpc>
                <a:spcPct val="107000"/>
              </a:lnSpc>
              <a:buFont typeface="Arial" panose="020B0604020202020204" pitchFamily="34" charset="0"/>
              <a:buChar char="•"/>
            </a:pPr>
            <a:r>
              <a:rPr lang="en-US">
                <a:latin typeface="Calibri" panose="020F0502020204030204" pitchFamily="34" charset="0"/>
                <a:ea typeface="Calibri" panose="020F0502020204030204" pitchFamily="34" charset="0"/>
                <a:cs typeface="Times New Roman" panose="02020603050405020304" pitchFamily="18" charset="0"/>
              </a:rPr>
              <a:t>Transition from flat percentage to tiered/variable percentage based on level in organization</a:t>
            </a:r>
          </a:p>
          <a:p>
            <a:pPr marL="285750" indent="-285750">
              <a:lnSpc>
                <a:spcPct val="107000"/>
              </a:lnSpc>
              <a:buFont typeface="Arial" panose="020B0604020202020204" pitchFamily="34" charset="0"/>
              <a:buChar char="•"/>
            </a:pPr>
            <a:endParaRPr lang="en-US">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buFont typeface="Arial" panose="020B0604020202020204" pitchFamily="34" charset="0"/>
              <a:buChar char="•"/>
            </a:pPr>
            <a:endParaRPr lang="en-US">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b="1" u="sng">
                <a:latin typeface="Calibri" panose="020F0502020204030204" pitchFamily="34" charset="0"/>
                <a:ea typeface="Calibri" panose="020F0502020204030204" pitchFamily="34" charset="0"/>
                <a:cs typeface="Times New Roman" panose="02020603050405020304" pitchFamily="18" charset="0"/>
              </a:rPr>
              <a:t>Review and Update </a:t>
            </a:r>
            <a:r>
              <a:rPr lang="en-US" sz="1800" b="1" u="sng">
                <a:effectLst/>
                <a:latin typeface="Calibri" panose="020F0502020204030204" pitchFamily="34" charset="0"/>
                <a:ea typeface="Calibri" panose="020F0502020204030204" pitchFamily="34" charset="0"/>
                <a:cs typeface="Times New Roman" panose="02020603050405020304" pitchFamily="18" charset="0"/>
              </a:rPr>
              <a:t>Performance Management Best Practices</a:t>
            </a:r>
          </a:p>
          <a:p>
            <a:pPr marL="285750" marR="0" indent="-285750">
              <a:lnSpc>
                <a:spcPct val="107000"/>
              </a:lnSpc>
              <a:spcBef>
                <a:spcPts val="0"/>
              </a:spcBef>
              <a:spcAft>
                <a:spcPts val="0"/>
              </a:spcAft>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Review current manual practice</a:t>
            </a:r>
          </a:p>
          <a:p>
            <a:pPr marL="285750" marR="0" indent="-285750">
              <a:lnSpc>
                <a:spcPct val="107000"/>
              </a:lnSpc>
              <a:spcBef>
                <a:spcPts val="0"/>
              </a:spcBef>
              <a:spcAft>
                <a:spcPts val="0"/>
              </a:spcAft>
              <a:buFont typeface="Arial" panose="020B0604020202020204" pitchFamily="34" charset="0"/>
              <a:buChar char="•"/>
            </a:pPr>
            <a:r>
              <a:rPr lang="en-US">
                <a:latin typeface="Calibri" panose="020F0502020204030204" pitchFamily="34" charset="0"/>
                <a:ea typeface="Calibri" panose="020F0502020204030204" pitchFamily="34" charset="0"/>
                <a:cs typeface="Times New Roman" panose="02020603050405020304" pitchFamily="18" charset="0"/>
              </a:rPr>
              <a:t>Make recommendations and resources to update best practices </a:t>
            </a:r>
            <a:r>
              <a:rPr lang="en-US" sz="1800">
                <a:effectLst/>
                <a:latin typeface="Calibri" panose="020F0502020204030204" pitchFamily="34" charset="0"/>
                <a:ea typeface="Calibri" panose="020F0502020204030204" pitchFamily="34" charset="0"/>
                <a:cs typeface="Times New Roman" panose="02020603050405020304" pitchFamily="18" charset="0"/>
              </a:rPr>
              <a:t>that offer a better method for both the managers and employees with the ability to collect and deliver performance management evaluations in a consistent method.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696854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7B7EA-99CE-4057-AD8E-DD11129D6E33}"/>
              </a:ext>
            </a:extLst>
          </p:cNvPr>
          <p:cNvSpPr>
            <a:spLocks noGrp="1"/>
          </p:cNvSpPr>
          <p:nvPr>
            <p:ph type="title"/>
          </p:nvPr>
        </p:nvSpPr>
        <p:spPr/>
        <p:txBody>
          <a:bodyPr/>
          <a:lstStyle/>
          <a:p>
            <a:r>
              <a:rPr lang="en-US"/>
              <a:t>Project Scope of Work</a:t>
            </a:r>
          </a:p>
        </p:txBody>
      </p:sp>
      <p:sp>
        <p:nvSpPr>
          <p:cNvPr id="3" name="Content Placeholder 2">
            <a:extLst>
              <a:ext uri="{FF2B5EF4-FFF2-40B4-BE49-F238E27FC236}">
                <a16:creationId xmlns:a16="http://schemas.microsoft.com/office/drawing/2014/main" id="{A5140724-5BF5-4FD3-B9E8-79E07A679BC6}"/>
              </a:ext>
            </a:extLst>
          </p:cNvPr>
          <p:cNvSpPr txBox="1">
            <a:spLocks/>
          </p:cNvSpPr>
          <p:nvPr/>
        </p:nvSpPr>
        <p:spPr>
          <a:xfrm>
            <a:off x="628650" y="2018804"/>
            <a:ext cx="11294176" cy="4417621"/>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31D42"/>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31D42"/>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31D42"/>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a:p>
        </p:txBody>
      </p:sp>
      <p:sp>
        <p:nvSpPr>
          <p:cNvPr id="4" name="Slide Number Placeholder 45">
            <a:extLst>
              <a:ext uri="{FF2B5EF4-FFF2-40B4-BE49-F238E27FC236}">
                <a16:creationId xmlns:a16="http://schemas.microsoft.com/office/drawing/2014/main" id="{E9D03F7D-803C-49FD-A861-E44ABDABF94F}"/>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17</a:t>
            </a:fld>
            <a:endParaRPr lang="en-US"/>
          </a:p>
        </p:txBody>
      </p:sp>
      <p:sp>
        <p:nvSpPr>
          <p:cNvPr id="5" name="Content Placeholder 2">
            <a:extLst>
              <a:ext uri="{FF2B5EF4-FFF2-40B4-BE49-F238E27FC236}">
                <a16:creationId xmlns:a16="http://schemas.microsoft.com/office/drawing/2014/main" id="{D2AA6E13-21D8-47D5-8463-C5762D3B983C}"/>
              </a:ext>
            </a:extLst>
          </p:cNvPr>
          <p:cNvSpPr txBox="1">
            <a:spLocks/>
          </p:cNvSpPr>
          <p:nvPr/>
        </p:nvSpPr>
        <p:spPr>
          <a:xfrm>
            <a:off x="838200" y="1547446"/>
            <a:ext cx="10011641" cy="2355225"/>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31D42"/>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31D42"/>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31D42"/>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a:solidFill>
                <a:srgbClr val="0D2145"/>
              </a:solidFill>
              <a:cs typeface="Arial"/>
            </a:endParaRPr>
          </a:p>
          <a:p>
            <a:pPr marL="0" indent="0">
              <a:buFont typeface="Arial" panose="020B0604020202020204" pitchFamily="34" charset="0"/>
              <a:buNone/>
            </a:pPr>
            <a:endParaRPr lang="en-US">
              <a:solidFill>
                <a:srgbClr val="0D2145"/>
              </a:solidFill>
              <a:cs typeface="Arial"/>
            </a:endParaRPr>
          </a:p>
          <a:p>
            <a:pPr marL="0" indent="0">
              <a:buFont typeface="Arial" panose="020B0604020202020204" pitchFamily="34" charset="0"/>
              <a:buNone/>
            </a:pPr>
            <a:endParaRPr lang="en-US">
              <a:solidFill>
                <a:srgbClr val="0D2145"/>
              </a:solidFill>
              <a:cs typeface="Arial"/>
            </a:endParaRPr>
          </a:p>
          <a:p>
            <a:pPr marL="0" indent="0">
              <a:buFont typeface="Arial" panose="020B0604020202020204" pitchFamily="34" charset="0"/>
              <a:buNone/>
            </a:pPr>
            <a:endParaRPr lang="en-US">
              <a:solidFill>
                <a:srgbClr val="0D2145"/>
              </a:solidFill>
              <a:cs typeface="Arial"/>
            </a:endParaRPr>
          </a:p>
        </p:txBody>
      </p:sp>
      <p:sp>
        <p:nvSpPr>
          <p:cNvPr id="9" name="TextBox 8">
            <a:extLst>
              <a:ext uri="{FF2B5EF4-FFF2-40B4-BE49-F238E27FC236}">
                <a16:creationId xmlns:a16="http://schemas.microsoft.com/office/drawing/2014/main" id="{0ED8488D-9B3E-494B-81A9-490858B23826}"/>
              </a:ext>
            </a:extLst>
          </p:cNvPr>
          <p:cNvSpPr txBox="1"/>
          <p:nvPr/>
        </p:nvSpPr>
        <p:spPr>
          <a:xfrm>
            <a:off x="448912" y="2201010"/>
            <a:ext cx="11294176" cy="2746457"/>
          </a:xfrm>
          <a:prstGeom prst="rect">
            <a:avLst/>
          </a:prstGeom>
          <a:noFill/>
        </p:spPr>
        <p:txBody>
          <a:bodyPr wrap="square">
            <a:spAutoFit/>
          </a:bodyPr>
          <a:lstStyle/>
          <a:p>
            <a:pPr marL="0" marR="0">
              <a:lnSpc>
                <a:spcPct val="107000"/>
              </a:lnSpc>
              <a:spcBef>
                <a:spcPts val="0"/>
              </a:spcBef>
              <a:spcAft>
                <a:spcPts val="0"/>
              </a:spcAft>
            </a:pPr>
            <a:r>
              <a:rPr lang="en-US" b="1" u="sng">
                <a:latin typeface="Calibri" panose="020F0502020204030204" pitchFamily="34" charset="0"/>
                <a:ea typeface="Calibri" panose="020F0502020204030204" pitchFamily="34" charset="0"/>
                <a:cs typeface="Times New Roman" panose="02020603050405020304" pitchFamily="18" charset="0"/>
              </a:rPr>
              <a:t>Enhance Incentive Program</a:t>
            </a:r>
          </a:p>
          <a:p>
            <a:pPr marL="285750" marR="0" indent="-285750">
              <a:lnSpc>
                <a:spcPct val="107000"/>
              </a:lnSpc>
              <a:spcBef>
                <a:spcPts val="0"/>
              </a:spcBef>
              <a:spcAft>
                <a:spcPts val="0"/>
              </a:spcAft>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Review current incentive program</a:t>
            </a:r>
          </a:p>
          <a:p>
            <a:pPr marL="285750" marR="0" indent="-285750">
              <a:lnSpc>
                <a:spcPct val="107000"/>
              </a:lnSpc>
              <a:spcBef>
                <a:spcPts val="0"/>
              </a:spcBef>
              <a:spcAft>
                <a:spcPts val="0"/>
              </a:spcAft>
              <a:buFont typeface="Arial" panose="020B0604020202020204" pitchFamily="34" charset="0"/>
              <a:buChar char="•"/>
            </a:pPr>
            <a:r>
              <a:rPr lang="en-US">
                <a:latin typeface="Calibri" panose="020F0502020204030204" pitchFamily="34" charset="0"/>
                <a:ea typeface="Calibri" panose="020F0502020204030204" pitchFamily="34" charset="0"/>
                <a:cs typeface="Times New Roman" panose="02020603050405020304" pitchFamily="18" charset="0"/>
              </a:rPr>
              <a:t>Develop transition plan to variable incentive plan, including communication plan and program structure</a:t>
            </a:r>
          </a:p>
          <a:p>
            <a:pPr marL="285750" marR="0" indent="-285750">
              <a:lnSpc>
                <a:spcPct val="107000"/>
              </a:lnSpc>
              <a:spcBef>
                <a:spcPts val="0"/>
              </a:spcBef>
              <a:spcAft>
                <a:spcPts val="0"/>
              </a:spcAft>
              <a:buFont typeface="Arial" panose="020B0604020202020204" pitchFamily="34" charset="0"/>
              <a:buChar char="•"/>
            </a:pPr>
            <a:endParaRPr lang="en-US">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buFont typeface="Arial" panose="020B0604020202020204" pitchFamily="34" charset="0"/>
              <a:buChar char="•"/>
            </a:pPr>
            <a:endParaRPr lang="en-US">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b="1" u="sng">
                <a:latin typeface="Calibri" panose="020F0502020204030204" pitchFamily="34" charset="0"/>
                <a:ea typeface="Calibri" panose="020F0502020204030204" pitchFamily="34" charset="0"/>
                <a:cs typeface="Times New Roman" panose="02020603050405020304" pitchFamily="18" charset="0"/>
              </a:rPr>
              <a:t>Review and Update </a:t>
            </a:r>
            <a:r>
              <a:rPr lang="en-US" sz="1800" b="1" u="sng">
                <a:effectLst/>
                <a:latin typeface="Calibri" panose="020F0502020204030204" pitchFamily="34" charset="0"/>
                <a:ea typeface="Calibri" panose="020F0502020204030204" pitchFamily="34" charset="0"/>
                <a:cs typeface="Times New Roman" panose="02020603050405020304" pitchFamily="18" charset="0"/>
              </a:rPr>
              <a:t>Performance Management Best Practices</a:t>
            </a:r>
          </a:p>
          <a:p>
            <a:pPr marL="285750" marR="0" indent="-285750">
              <a:lnSpc>
                <a:spcPct val="107000"/>
              </a:lnSpc>
              <a:spcBef>
                <a:spcPts val="0"/>
              </a:spcBef>
              <a:spcAft>
                <a:spcPts val="0"/>
              </a:spcAft>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Review current manual practice</a:t>
            </a:r>
          </a:p>
          <a:p>
            <a:pPr marL="285750" marR="0" indent="-285750">
              <a:lnSpc>
                <a:spcPct val="107000"/>
              </a:lnSpc>
              <a:spcBef>
                <a:spcPts val="0"/>
              </a:spcBef>
              <a:spcAft>
                <a:spcPts val="0"/>
              </a:spcAft>
              <a:buFont typeface="Arial" panose="020B0604020202020204" pitchFamily="34" charset="0"/>
              <a:buChar char="•"/>
            </a:pPr>
            <a:r>
              <a:rPr lang="en-US">
                <a:latin typeface="Calibri" panose="020F0502020204030204" pitchFamily="34" charset="0"/>
                <a:ea typeface="Calibri" panose="020F0502020204030204" pitchFamily="34" charset="0"/>
                <a:cs typeface="Times New Roman" panose="02020603050405020304" pitchFamily="18" charset="0"/>
              </a:rPr>
              <a:t>Develop transitional assessment form (manual)</a:t>
            </a:r>
          </a:p>
          <a:p>
            <a:pPr marL="285750" marR="0" indent="-285750">
              <a:lnSpc>
                <a:spcPct val="107000"/>
              </a:lnSpc>
              <a:spcBef>
                <a:spcPts val="0"/>
              </a:spcBef>
              <a:spcAft>
                <a:spcPts val="0"/>
              </a:spcAft>
              <a:buFont typeface="Arial" panose="020B0604020202020204" pitchFamily="34" charset="0"/>
              <a:buChar char="•"/>
            </a:pPr>
            <a:r>
              <a:rPr lang="en-US">
                <a:latin typeface="Calibri" panose="020F0502020204030204" pitchFamily="34" charset="0"/>
                <a:ea typeface="Calibri" panose="020F0502020204030204" pitchFamily="34" charset="0"/>
                <a:cs typeface="Times New Roman" panose="02020603050405020304" pitchFamily="18" charset="0"/>
              </a:rPr>
              <a:t>Develop communication/training for rating calibration and consistency among leaders</a:t>
            </a:r>
          </a:p>
        </p:txBody>
      </p:sp>
    </p:spTree>
    <p:extLst>
      <p:ext uri="{BB962C8B-B14F-4D97-AF65-F5344CB8AC3E}">
        <p14:creationId xmlns:p14="http://schemas.microsoft.com/office/powerpoint/2010/main" val="20156647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B699386-68BA-4665-A227-6436F7C20986}"/>
              </a:ext>
            </a:extLst>
          </p:cNvPr>
          <p:cNvSpPr>
            <a:spLocks noGrp="1"/>
          </p:cNvSpPr>
          <p:nvPr>
            <p:ph type="sldNum" sz="quarter" idx="4"/>
          </p:nvPr>
        </p:nvSpPr>
        <p:spPr/>
        <p:txBody>
          <a:bodyPr/>
          <a:lstStyle/>
          <a:p>
            <a:fld id="{00444626-245E-0646-B25F-0739C8FEA999}" type="slidenum">
              <a:rPr lang="en-US" smtClean="0"/>
              <a:pPr/>
              <a:t>18</a:t>
            </a:fld>
            <a:endParaRPr lang="en-US"/>
          </a:p>
        </p:txBody>
      </p:sp>
      <p:sp>
        <p:nvSpPr>
          <p:cNvPr id="5" name="Content Placeholder 4">
            <a:extLst>
              <a:ext uri="{FF2B5EF4-FFF2-40B4-BE49-F238E27FC236}">
                <a16:creationId xmlns:a16="http://schemas.microsoft.com/office/drawing/2014/main" id="{64CCA6A6-8E5D-42A9-A497-15497AC09512}"/>
              </a:ext>
            </a:extLst>
          </p:cNvPr>
          <p:cNvSpPr>
            <a:spLocks noGrp="1"/>
          </p:cNvSpPr>
          <p:nvPr>
            <p:ph sz="quarter" idx="13"/>
          </p:nvPr>
        </p:nvSpPr>
        <p:spPr>
          <a:xfrm>
            <a:off x="3406775" y="3063875"/>
            <a:ext cx="5378450" cy="1700559"/>
          </a:xfrm>
        </p:spPr>
        <p:txBody>
          <a:bodyPr>
            <a:normAutofit/>
          </a:bodyPr>
          <a:lstStyle/>
          <a:p>
            <a:pPr marL="0" indent="0" algn="ctr">
              <a:buNone/>
            </a:pPr>
            <a:r>
              <a:rPr lang="en-US" sz="5400" b="1"/>
              <a:t>QUESTIONS?</a:t>
            </a:r>
          </a:p>
        </p:txBody>
      </p:sp>
    </p:spTree>
    <p:extLst>
      <p:ext uri="{BB962C8B-B14F-4D97-AF65-F5344CB8AC3E}">
        <p14:creationId xmlns:p14="http://schemas.microsoft.com/office/powerpoint/2010/main" val="18688511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4467" b="15968"/>
          <a:stretch/>
        </p:blipFill>
        <p:spPr>
          <a:xfrm>
            <a:off x="1524000" y="-13447"/>
            <a:ext cx="9144000" cy="687144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2286" y="138729"/>
            <a:ext cx="831874" cy="816591"/>
          </a:xfrm>
          <a:prstGeom prst="rect">
            <a:avLst/>
          </a:prstGeom>
        </p:spPr>
      </p:pic>
      <p:sp>
        <p:nvSpPr>
          <p:cNvPr id="6" name="Rectangle 5"/>
          <p:cNvSpPr/>
          <p:nvPr/>
        </p:nvSpPr>
        <p:spPr>
          <a:xfrm flipV="1">
            <a:off x="1524000" y="6494787"/>
            <a:ext cx="9144000" cy="374123"/>
          </a:xfrm>
          <a:prstGeom prst="rect">
            <a:avLst/>
          </a:prstGeom>
          <a:solidFill>
            <a:srgbClr val="A51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p:nvSpPr>
        <p:spPr>
          <a:xfrm>
            <a:off x="3909162" y="726684"/>
            <a:ext cx="4195483" cy="5024527"/>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p:cNvSpPr txBox="1"/>
          <p:nvPr/>
        </p:nvSpPr>
        <p:spPr>
          <a:xfrm>
            <a:off x="4223207" y="1146364"/>
            <a:ext cx="4054499" cy="715581"/>
          </a:xfrm>
          <a:prstGeom prst="rect">
            <a:avLst/>
          </a:prstGeom>
          <a:noFill/>
        </p:spPr>
        <p:txBody>
          <a:bodyPr wrap="square" rtlCol="0">
            <a:spAutoFit/>
          </a:bodyPr>
          <a:lstStyle/>
          <a:p>
            <a:r>
              <a:rPr lang="en-US" sz="4050" b="1">
                <a:latin typeface="Helvetica Neue Condensed" charset="0"/>
                <a:ea typeface="Helvetica Neue Condensed" charset="0"/>
                <a:cs typeface="Helvetica Neue Condensed" charset="0"/>
              </a:rPr>
              <a:t>THANK YOU</a:t>
            </a:r>
          </a:p>
        </p:txBody>
      </p:sp>
      <p:sp>
        <p:nvSpPr>
          <p:cNvPr id="11" name="Content Placeholder 2"/>
          <p:cNvSpPr txBox="1">
            <a:spLocks/>
          </p:cNvSpPr>
          <p:nvPr/>
        </p:nvSpPr>
        <p:spPr>
          <a:xfrm>
            <a:off x="3474720" y="2195211"/>
            <a:ext cx="5064369" cy="3556000"/>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300"/>
          </a:p>
          <a:p>
            <a:pPr marL="0" indent="0" algn="ctr">
              <a:buNone/>
            </a:pPr>
            <a:r>
              <a:rPr lang="en-US" sz="2300"/>
              <a:t>Port Houston</a:t>
            </a:r>
          </a:p>
          <a:p>
            <a:pPr marL="0" indent="0" algn="ctr">
              <a:buNone/>
            </a:pPr>
            <a:endParaRPr lang="en-US" sz="2200"/>
          </a:p>
          <a:p>
            <a:pPr marL="0" indent="0" algn="ctr">
              <a:buNone/>
            </a:pPr>
            <a:r>
              <a:rPr lang="en-US" b="1">
                <a:solidFill>
                  <a:srgbClr val="A51C36"/>
                </a:solidFill>
              </a:rPr>
              <a:t>Questions?</a:t>
            </a:r>
          </a:p>
          <a:p>
            <a:pPr marL="0" indent="0" algn="ctr">
              <a:buNone/>
            </a:pPr>
            <a:endParaRPr lang="en-US" b="1">
              <a:solidFill>
                <a:srgbClr val="A51C36"/>
              </a:solidFill>
            </a:endParaRPr>
          </a:p>
          <a:p>
            <a:pPr marL="0" indent="0" algn="ctr">
              <a:buNone/>
            </a:pPr>
            <a:r>
              <a:rPr lang="en-US" sz="2400" b="1">
                <a:solidFill>
                  <a:srgbClr val="A51C36"/>
                </a:solidFill>
              </a:rPr>
              <a:t>Procurement@porthouston.com</a:t>
            </a:r>
          </a:p>
          <a:p>
            <a:pPr marL="0" indent="0" algn="ctr">
              <a:buNone/>
            </a:pPr>
            <a:endParaRPr lang="en-US" sz="2100"/>
          </a:p>
          <a:p>
            <a:endParaRPr lang="en-US"/>
          </a:p>
        </p:txBody>
      </p:sp>
    </p:spTree>
    <p:extLst>
      <p:ext uri="{BB962C8B-B14F-4D97-AF65-F5344CB8AC3E}">
        <p14:creationId xmlns:p14="http://schemas.microsoft.com/office/powerpoint/2010/main" val="343114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FB33CCE-ACC4-4A52-9B8B-7E15C1A33587}"/>
              </a:ext>
            </a:extLst>
          </p:cNvPr>
          <p:cNvSpPr>
            <a:spLocks noGrp="1"/>
          </p:cNvSpPr>
          <p:nvPr>
            <p:ph type="title"/>
          </p:nvPr>
        </p:nvSpPr>
        <p:spPr/>
        <p:txBody>
          <a:bodyPr/>
          <a:lstStyle/>
          <a:p>
            <a:r>
              <a:rPr lang="en-US"/>
              <a:t>AGENDA</a:t>
            </a:r>
          </a:p>
        </p:txBody>
      </p:sp>
      <p:sp>
        <p:nvSpPr>
          <p:cNvPr id="7" name="Text Placeholder 6">
            <a:extLst>
              <a:ext uri="{FF2B5EF4-FFF2-40B4-BE49-F238E27FC236}">
                <a16:creationId xmlns:a16="http://schemas.microsoft.com/office/drawing/2014/main" id="{9BD3CF0D-C8F0-4A59-8ACE-AF3ECEB89C61}"/>
              </a:ext>
            </a:extLst>
          </p:cNvPr>
          <p:cNvSpPr>
            <a:spLocks noGrp="1"/>
          </p:cNvSpPr>
          <p:nvPr>
            <p:ph type="body" sz="quarter" idx="11"/>
          </p:nvPr>
        </p:nvSpPr>
        <p:spPr>
          <a:xfrm>
            <a:off x="609599" y="1701800"/>
            <a:ext cx="11420105" cy="4421188"/>
          </a:xfrm>
        </p:spPr>
        <p:txBody>
          <a:bodyPr>
            <a:normAutofit/>
          </a:bodyPr>
          <a:lstStyle/>
          <a:p>
            <a:pPr lvl="1"/>
            <a:endParaRPr lang="en-US" sz="2000"/>
          </a:p>
          <a:p>
            <a:pPr marL="457200" lvl="1" indent="0">
              <a:buNone/>
            </a:pPr>
            <a:endParaRPr lang="en-US" sz="2000"/>
          </a:p>
        </p:txBody>
      </p:sp>
      <p:sp>
        <p:nvSpPr>
          <p:cNvPr id="4" name="TextBox 3">
            <a:extLst>
              <a:ext uri="{FF2B5EF4-FFF2-40B4-BE49-F238E27FC236}">
                <a16:creationId xmlns:a16="http://schemas.microsoft.com/office/drawing/2014/main" id="{B031323B-6436-4094-B61C-16095D881CF1}"/>
              </a:ext>
            </a:extLst>
          </p:cNvPr>
          <p:cNvSpPr txBox="1"/>
          <p:nvPr/>
        </p:nvSpPr>
        <p:spPr>
          <a:xfrm>
            <a:off x="838200" y="2352924"/>
            <a:ext cx="7414779" cy="2677656"/>
          </a:xfrm>
          <a:prstGeom prst="rect">
            <a:avLst/>
          </a:prstGeom>
          <a:noFill/>
        </p:spPr>
        <p:txBody>
          <a:bodyPr wrap="square">
            <a:spAutoFit/>
          </a:bodyPr>
          <a:lstStyle/>
          <a:p>
            <a:pPr marL="385763" indent="-385763">
              <a:buFont typeface="Arial" panose="020B0604020202020204" pitchFamily="34" charset="0"/>
              <a:buChar char="•"/>
            </a:pPr>
            <a:r>
              <a:rPr lang="en-US" sz="2800">
                <a:solidFill>
                  <a:srgbClr val="0D2145"/>
                </a:solidFill>
                <a:latin typeface="Helvetica" panose="020B0604020202020204" pitchFamily="34" charset="0"/>
                <a:cs typeface="Helvetica" panose="020B0604020202020204" pitchFamily="34" charset="0"/>
              </a:rPr>
              <a:t>Pre-Proposal Conference House Rules</a:t>
            </a:r>
          </a:p>
          <a:p>
            <a:pPr marL="385763" indent="-385763">
              <a:buFont typeface="Arial" panose="020B0604020202020204" pitchFamily="34" charset="0"/>
              <a:buChar char="•"/>
            </a:pPr>
            <a:r>
              <a:rPr lang="en-US" sz="2800">
                <a:solidFill>
                  <a:srgbClr val="0D2145"/>
                </a:solidFill>
                <a:latin typeface="Helvetica" panose="020B0604020202020204" pitchFamily="34" charset="0"/>
                <a:cs typeface="Helvetica" panose="020B0604020202020204" pitchFamily="34" charset="0"/>
              </a:rPr>
              <a:t>Port Commission</a:t>
            </a:r>
          </a:p>
          <a:p>
            <a:pPr marL="385763" indent="-385763">
              <a:buFont typeface="Arial" panose="020B0604020202020204" pitchFamily="34" charset="0"/>
              <a:buChar char="•"/>
            </a:pPr>
            <a:r>
              <a:rPr lang="en-US" sz="2800">
                <a:solidFill>
                  <a:srgbClr val="0D2145"/>
                </a:solidFill>
                <a:latin typeface="Helvetica" panose="020B0604020202020204" pitchFamily="34" charset="0"/>
                <a:cs typeface="Helvetica" panose="020B0604020202020204" pitchFamily="34" charset="0"/>
              </a:rPr>
              <a:t>Business Equity </a:t>
            </a:r>
          </a:p>
          <a:p>
            <a:pPr marL="385763" indent="-385763">
              <a:buFont typeface="Arial" panose="020B0604020202020204" pitchFamily="34" charset="0"/>
              <a:buChar char="•"/>
            </a:pPr>
            <a:r>
              <a:rPr lang="en-US" sz="2800">
                <a:solidFill>
                  <a:srgbClr val="0D2145"/>
                </a:solidFill>
                <a:latin typeface="Helvetica" panose="020B0604020202020204" pitchFamily="34" charset="0"/>
                <a:cs typeface="Helvetica" panose="020B0604020202020204" pitchFamily="34" charset="0"/>
              </a:rPr>
              <a:t>Procurement Services</a:t>
            </a:r>
          </a:p>
          <a:p>
            <a:pPr marL="385763" indent="-385763">
              <a:buFont typeface="Arial" panose="020B0604020202020204" pitchFamily="34" charset="0"/>
              <a:buChar char="•"/>
            </a:pPr>
            <a:r>
              <a:rPr lang="en-US" sz="2800">
                <a:solidFill>
                  <a:srgbClr val="0D2145"/>
                </a:solidFill>
                <a:latin typeface="Helvetica" panose="020B0604020202020204" pitchFamily="34" charset="0"/>
                <a:cs typeface="Helvetica" panose="020B0604020202020204" pitchFamily="34" charset="0"/>
              </a:rPr>
              <a:t>Scope of Services</a:t>
            </a:r>
          </a:p>
          <a:p>
            <a:pPr marL="385763" indent="-385763">
              <a:buFont typeface="Arial" panose="020B0604020202020204" pitchFamily="34" charset="0"/>
              <a:buChar char="•"/>
            </a:pPr>
            <a:r>
              <a:rPr lang="en-US" sz="2800">
                <a:solidFill>
                  <a:srgbClr val="0D2145"/>
                </a:solidFill>
                <a:latin typeface="Helvetica" panose="020B0604020202020204" pitchFamily="34" charset="0"/>
                <a:cs typeface="Helvetica" panose="020B0604020202020204" pitchFamily="34" charset="0"/>
              </a:rPr>
              <a:t>Q &amp; A</a:t>
            </a:r>
          </a:p>
        </p:txBody>
      </p:sp>
      <p:sp>
        <p:nvSpPr>
          <p:cNvPr id="8" name="Slide Number Placeholder 45">
            <a:extLst>
              <a:ext uri="{FF2B5EF4-FFF2-40B4-BE49-F238E27FC236}">
                <a16:creationId xmlns:a16="http://schemas.microsoft.com/office/drawing/2014/main" id="{83AFFB3E-8534-4226-9F7C-A836FA1BAC41}"/>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2</a:t>
            </a:fld>
            <a:endParaRPr lang="en-US"/>
          </a:p>
        </p:txBody>
      </p:sp>
    </p:spTree>
    <p:extLst>
      <p:ext uri="{BB962C8B-B14F-4D97-AF65-F5344CB8AC3E}">
        <p14:creationId xmlns:p14="http://schemas.microsoft.com/office/powerpoint/2010/main" val="669401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F9C0-12AC-41D6-99B9-2DF383060A19}"/>
              </a:ext>
            </a:extLst>
          </p:cNvPr>
          <p:cNvSpPr>
            <a:spLocks noGrp="1"/>
          </p:cNvSpPr>
          <p:nvPr>
            <p:ph type="title"/>
          </p:nvPr>
        </p:nvSpPr>
        <p:spPr/>
        <p:txBody>
          <a:bodyPr/>
          <a:lstStyle/>
          <a:p>
            <a:r>
              <a:rPr lang="en-US"/>
              <a:t>PRE-PROPOSAL HOUSE RULES</a:t>
            </a:r>
          </a:p>
        </p:txBody>
      </p:sp>
      <p:sp>
        <p:nvSpPr>
          <p:cNvPr id="3" name="Text Placeholder 2">
            <a:extLst>
              <a:ext uri="{FF2B5EF4-FFF2-40B4-BE49-F238E27FC236}">
                <a16:creationId xmlns:a16="http://schemas.microsoft.com/office/drawing/2014/main" id="{77EB7392-1CB5-40BD-9B59-CBB03E8AD49E}"/>
              </a:ext>
            </a:extLst>
          </p:cNvPr>
          <p:cNvSpPr>
            <a:spLocks noGrp="1"/>
          </p:cNvSpPr>
          <p:nvPr>
            <p:ph type="body" sz="quarter" idx="11"/>
          </p:nvPr>
        </p:nvSpPr>
        <p:spPr>
          <a:xfrm>
            <a:off x="609599" y="2153062"/>
            <a:ext cx="10505705" cy="3770660"/>
          </a:xfrm>
        </p:spPr>
        <p:txBody>
          <a:bodyPr vert="horz" lIns="91440" tIns="45720" rIns="91440" bIns="45720" rtlCol="0" anchor="t">
            <a:normAutofit/>
          </a:bodyPr>
          <a:lstStyle/>
          <a:p>
            <a:r>
              <a:rPr lang="en-US" sz="2800">
                <a:solidFill>
                  <a:srgbClr val="0D2145"/>
                </a:solidFill>
              </a:rPr>
              <a:t>Attendees will begin the meeting in listen-only mode.</a:t>
            </a:r>
          </a:p>
          <a:p>
            <a:r>
              <a:rPr lang="en-US" sz="2800">
                <a:solidFill>
                  <a:srgbClr val="0D2145"/>
                </a:solidFill>
              </a:rPr>
              <a:t>There will be a Q&amp;A session at the end of today’s presentation.</a:t>
            </a:r>
          </a:p>
          <a:p>
            <a:r>
              <a:rPr lang="en-US" sz="2800">
                <a:solidFill>
                  <a:srgbClr val="0D2145"/>
                </a:solidFill>
              </a:rPr>
              <a:t>If you have any questions during the presentation, you may submit your Questions through the WebEx </a:t>
            </a:r>
            <a:r>
              <a:rPr lang="en-US">
                <a:solidFill>
                  <a:srgbClr val="0D2145"/>
                </a:solidFill>
              </a:rPr>
              <a:t>Q &amp; A</a:t>
            </a:r>
            <a:r>
              <a:rPr lang="en-US" sz="2800">
                <a:solidFill>
                  <a:srgbClr val="0D2145"/>
                </a:solidFill>
              </a:rPr>
              <a:t> feature and they will be addressed at the end of the presentation.</a:t>
            </a:r>
          </a:p>
          <a:p>
            <a:r>
              <a:rPr lang="en-US" sz="2800">
                <a:solidFill>
                  <a:srgbClr val="0D2145"/>
                </a:solidFill>
                <a:latin typeface="Helvetica"/>
                <a:cs typeface="Helvetica"/>
              </a:rPr>
              <a:t>This presentation recording will be posted on the BuySpeed homepage under “Pre-Bid/Proposal Conference Information.”</a:t>
            </a:r>
          </a:p>
        </p:txBody>
      </p:sp>
      <p:sp>
        <p:nvSpPr>
          <p:cNvPr id="4" name="Slide Number Placeholder 45">
            <a:extLst>
              <a:ext uri="{FF2B5EF4-FFF2-40B4-BE49-F238E27FC236}">
                <a16:creationId xmlns:a16="http://schemas.microsoft.com/office/drawing/2014/main" id="{5FDECAA4-AD79-4459-8080-3A29D56F12CA}"/>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3</a:t>
            </a:fld>
            <a:endParaRPr lang="en-US"/>
          </a:p>
        </p:txBody>
      </p:sp>
    </p:spTree>
    <p:extLst>
      <p:ext uri="{BB962C8B-B14F-4D97-AF65-F5344CB8AC3E}">
        <p14:creationId xmlns:p14="http://schemas.microsoft.com/office/powerpoint/2010/main" val="29066136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032A68CF-5D2C-B949-9250-220251979F60}"/>
              </a:ext>
            </a:extLst>
          </p:cNvPr>
          <p:cNvSpPr txBox="1"/>
          <p:nvPr/>
        </p:nvSpPr>
        <p:spPr>
          <a:xfrm>
            <a:off x="6726845" y="5510027"/>
            <a:ext cx="2040448" cy="477054"/>
          </a:xfrm>
          <a:prstGeom prst="rect">
            <a:avLst/>
          </a:prstGeom>
          <a:noFill/>
        </p:spPr>
        <p:txBody>
          <a:bodyPr wrap="square" rtlCol="0">
            <a:spAutoFit/>
          </a:bodyPr>
          <a:lstStyle/>
          <a:p>
            <a:pPr algn="ctr"/>
            <a:r>
              <a:rPr lang="en-US" sz="1300" b="0" i="0">
                <a:solidFill>
                  <a:srgbClr val="002159"/>
                </a:solidFill>
                <a:latin typeface="Helvetica" pitchFamily="2" charset="0"/>
              </a:rPr>
              <a:t>Wendy Montoya </a:t>
            </a:r>
            <a:r>
              <a:rPr lang="en-US" sz="1300" b="0" i="0" err="1">
                <a:solidFill>
                  <a:srgbClr val="002159"/>
                </a:solidFill>
                <a:latin typeface="Helvetica" pitchFamily="2" charset="0"/>
              </a:rPr>
              <a:t>Cloonan</a:t>
            </a:r>
            <a:endParaRPr lang="en-US" sz="1300" b="0" i="0">
              <a:solidFill>
                <a:srgbClr val="002159"/>
              </a:solidFill>
              <a:latin typeface="Helvetica" pitchFamily="2" charset="0"/>
            </a:endParaRPr>
          </a:p>
          <a:p>
            <a:pPr algn="ctr"/>
            <a:r>
              <a:rPr lang="en-US" sz="1200" b="0" i="0">
                <a:solidFill>
                  <a:srgbClr val="3F7CBF"/>
                </a:solidFill>
                <a:latin typeface="Helvetica" pitchFamily="2" charset="0"/>
              </a:rPr>
              <a:t>Commissioner</a:t>
            </a:r>
          </a:p>
        </p:txBody>
      </p:sp>
      <p:sp>
        <p:nvSpPr>
          <p:cNvPr id="18" name="TextBox 17">
            <a:extLst>
              <a:ext uri="{FF2B5EF4-FFF2-40B4-BE49-F238E27FC236}">
                <a16:creationId xmlns:a16="http://schemas.microsoft.com/office/drawing/2014/main" id="{5867603A-328A-A846-A029-C1F8B2612658}"/>
              </a:ext>
            </a:extLst>
          </p:cNvPr>
          <p:cNvSpPr txBox="1"/>
          <p:nvPr/>
        </p:nvSpPr>
        <p:spPr>
          <a:xfrm>
            <a:off x="4604465" y="3430855"/>
            <a:ext cx="1384300" cy="492443"/>
          </a:xfrm>
          <a:prstGeom prst="rect">
            <a:avLst/>
          </a:prstGeom>
          <a:noFill/>
        </p:spPr>
        <p:txBody>
          <a:bodyPr wrap="square" rtlCol="0">
            <a:spAutoFit/>
          </a:bodyPr>
          <a:lstStyle/>
          <a:p>
            <a:pPr algn="ctr"/>
            <a:r>
              <a:rPr lang="en-US" sz="1300" b="0" i="0">
                <a:solidFill>
                  <a:srgbClr val="002159"/>
                </a:solidFill>
                <a:latin typeface="Helvetica" pitchFamily="2" charset="0"/>
              </a:rPr>
              <a:t>Dean E. </a:t>
            </a:r>
            <a:r>
              <a:rPr lang="en-US" sz="1300" b="0" i="0" err="1">
                <a:solidFill>
                  <a:srgbClr val="002159"/>
                </a:solidFill>
                <a:latin typeface="Helvetica" pitchFamily="2" charset="0"/>
              </a:rPr>
              <a:t>Corgey</a:t>
            </a:r>
            <a:endParaRPr lang="en-US" sz="1300" b="0" i="0">
              <a:solidFill>
                <a:srgbClr val="002159"/>
              </a:solidFill>
              <a:latin typeface="Helvetica" pitchFamily="2" charset="0"/>
            </a:endParaRPr>
          </a:p>
          <a:p>
            <a:pPr algn="ctr"/>
            <a:r>
              <a:rPr lang="en-US" sz="1200" b="0" i="0">
                <a:solidFill>
                  <a:srgbClr val="3F7CBF"/>
                </a:solidFill>
                <a:latin typeface="Helvetica" pitchFamily="2" charset="0"/>
              </a:rPr>
              <a:t>Commissioner</a:t>
            </a:r>
          </a:p>
        </p:txBody>
      </p:sp>
      <p:sp>
        <p:nvSpPr>
          <p:cNvPr id="19" name="TextBox 18">
            <a:extLst>
              <a:ext uri="{FF2B5EF4-FFF2-40B4-BE49-F238E27FC236}">
                <a16:creationId xmlns:a16="http://schemas.microsoft.com/office/drawing/2014/main" id="{9BE1265B-7AA7-4B43-AA58-FC3E1CD16BB1}"/>
              </a:ext>
            </a:extLst>
          </p:cNvPr>
          <p:cNvSpPr txBox="1"/>
          <p:nvPr/>
        </p:nvSpPr>
        <p:spPr>
          <a:xfrm>
            <a:off x="9083020" y="3430855"/>
            <a:ext cx="1876357" cy="477054"/>
          </a:xfrm>
          <a:prstGeom prst="rect">
            <a:avLst/>
          </a:prstGeom>
          <a:noFill/>
        </p:spPr>
        <p:txBody>
          <a:bodyPr wrap="square" rtlCol="0">
            <a:spAutoFit/>
          </a:bodyPr>
          <a:lstStyle/>
          <a:p>
            <a:pPr algn="ctr"/>
            <a:r>
              <a:rPr lang="en-US" sz="1300" b="0" i="0">
                <a:solidFill>
                  <a:srgbClr val="002159"/>
                </a:solidFill>
                <a:latin typeface="Helvetica" pitchFamily="2" charset="0"/>
              </a:rPr>
              <a:t>Stephen H. </a:t>
            </a:r>
            <a:r>
              <a:rPr lang="en-US" sz="1300" b="0" i="0" err="1">
                <a:solidFill>
                  <a:srgbClr val="002159"/>
                </a:solidFill>
                <a:latin typeface="Helvetica" pitchFamily="2" charset="0"/>
              </a:rPr>
              <a:t>DonCarlos</a:t>
            </a:r>
            <a:endParaRPr lang="en-US" sz="1300" b="0" i="0">
              <a:solidFill>
                <a:srgbClr val="002159"/>
              </a:solidFill>
              <a:latin typeface="Helvetica" pitchFamily="2" charset="0"/>
            </a:endParaRPr>
          </a:p>
          <a:p>
            <a:pPr algn="ctr"/>
            <a:r>
              <a:rPr lang="en-US" sz="1200" b="0" i="0">
                <a:solidFill>
                  <a:srgbClr val="3F7CBF"/>
                </a:solidFill>
                <a:latin typeface="Helvetica" pitchFamily="2" charset="0"/>
              </a:rPr>
              <a:t>Commissioner</a:t>
            </a:r>
          </a:p>
        </p:txBody>
      </p:sp>
      <p:sp>
        <p:nvSpPr>
          <p:cNvPr id="20" name="TextBox 19">
            <a:extLst>
              <a:ext uri="{FF2B5EF4-FFF2-40B4-BE49-F238E27FC236}">
                <a16:creationId xmlns:a16="http://schemas.microsoft.com/office/drawing/2014/main" id="{43AACE3B-872B-9443-92BE-9C0ABB408418}"/>
              </a:ext>
            </a:extLst>
          </p:cNvPr>
          <p:cNvSpPr txBox="1"/>
          <p:nvPr/>
        </p:nvSpPr>
        <p:spPr>
          <a:xfrm>
            <a:off x="6978051" y="3430855"/>
            <a:ext cx="1399079" cy="492443"/>
          </a:xfrm>
          <a:prstGeom prst="rect">
            <a:avLst/>
          </a:prstGeom>
          <a:noFill/>
        </p:spPr>
        <p:txBody>
          <a:bodyPr wrap="square" rtlCol="0">
            <a:spAutoFit/>
          </a:bodyPr>
          <a:lstStyle/>
          <a:p>
            <a:pPr algn="ctr"/>
            <a:r>
              <a:rPr lang="en-US" sz="1300" b="0" i="0">
                <a:solidFill>
                  <a:srgbClr val="002159"/>
                </a:solidFill>
                <a:latin typeface="Helvetica" pitchFamily="2" charset="0"/>
              </a:rPr>
              <a:t>Clyde Fitzgerald</a:t>
            </a:r>
          </a:p>
          <a:p>
            <a:pPr algn="ctr"/>
            <a:r>
              <a:rPr lang="en-US" sz="1200" b="0" i="0">
                <a:solidFill>
                  <a:srgbClr val="3F7CBF"/>
                </a:solidFill>
                <a:latin typeface="Helvetica" pitchFamily="2" charset="0"/>
              </a:rPr>
              <a:t>Commissioner</a:t>
            </a:r>
          </a:p>
        </p:txBody>
      </p:sp>
      <p:sp>
        <p:nvSpPr>
          <p:cNvPr id="21" name="TextBox 20">
            <a:extLst>
              <a:ext uri="{FF2B5EF4-FFF2-40B4-BE49-F238E27FC236}">
                <a16:creationId xmlns:a16="http://schemas.microsoft.com/office/drawing/2014/main" id="{91AF3B94-1099-EE4A-B351-1E9697EB9DCF}"/>
              </a:ext>
            </a:extLst>
          </p:cNvPr>
          <p:cNvSpPr txBox="1"/>
          <p:nvPr/>
        </p:nvSpPr>
        <p:spPr>
          <a:xfrm>
            <a:off x="4561184" y="5516822"/>
            <a:ext cx="1473200" cy="492443"/>
          </a:xfrm>
          <a:prstGeom prst="rect">
            <a:avLst/>
          </a:prstGeom>
          <a:noFill/>
        </p:spPr>
        <p:txBody>
          <a:bodyPr wrap="square" rtlCol="0">
            <a:spAutoFit/>
          </a:bodyPr>
          <a:lstStyle/>
          <a:p>
            <a:pPr algn="ctr"/>
            <a:r>
              <a:rPr lang="en-US" sz="1300" b="0" i="0">
                <a:solidFill>
                  <a:srgbClr val="002159"/>
                </a:solidFill>
                <a:latin typeface="Helvetica" pitchFamily="2" charset="0"/>
              </a:rPr>
              <a:t>Roy D. </a:t>
            </a:r>
            <a:r>
              <a:rPr lang="en-US" sz="1300" b="0" i="0" err="1">
                <a:solidFill>
                  <a:srgbClr val="002159"/>
                </a:solidFill>
                <a:latin typeface="Helvetica" pitchFamily="2" charset="0"/>
              </a:rPr>
              <a:t>Mease</a:t>
            </a:r>
            <a:endParaRPr lang="en-US" sz="1300" b="0" i="0">
              <a:solidFill>
                <a:srgbClr val="002159"/>
              </a:solidFill>
              <a:latin typeface="Helvetica" pitchFamily="2" charset="0"/>
            </a:endParaRPr>
          </a:p>
          <a:p>
            <a:pPr algn="ctr"/>
            <a:r>
              <a:rPr lang="en-US" sz="1200" b="0" i="0">
                <a:solidFill>
                  <a:srgbClr val="3F7CBF"/>
                </a:solidFill>
                <a:latin typeface="Helvetica" pitchFamily="2" charset="0"/>
              </a:rPr>
              <a:t>Commissioner</a:t>
            </a:r>
          </a:p>
        </p:txBody>
      </p:sp>
      <p:sp>
        <p:nvSpPr>
          <p:cNvPr id="22" name="TextBox 21">
            <a:extLst>
              <a:ext uri="{FF2B5EF4-FFF2-40B4-BE49-F238E27FC236}">
                <a16:creationId xmlns:a16="http://schemas.microsoft.com/office/drawing/2014/main" id="{B683E86D-201B-8449-9ED5-B88E5A75624A}"/>
              </a:ext>
            </a:extLst>
          </p:cNvPr>
          <p:cNvSpPr txBox="1"/>
          <p:nvPr/>
        </p:nvSpPr>
        <p:spPr>
          <a:xfrm>
            <a:off x="9208656" y="5520090"/>
            <a:ext cx="1561594" cy="477054"/>
          </a:xfrm>
          <a:prstGeom prst="rect">
            <a:avLst/>
          </a:prstGeom>
          <a:noFill/>
        </p:spPr>
        <p:txBody>
          <a:bodyPr wrap="square" rtlCol="0">
            <a:spAutoFit/>
          </a:bodyPr>
          <a:lstStyle/>
          <a:p>
            <a:pPr algn="ctr"/>
            <a:r>
              <a:rPr lang="en-US" sz="1300" b="0" i="0">
                <a:solidFill>
                  <a:srgbClr val="002159"/>
                </a:solidFill>
                <a:latin typeface="Helvetica" pitchFamily="2" charset="0"/>
              </a:rPr>
              <a:t>Cheryl D. </a:t>
            </a:r>
            <a:r>
              <a:rPr lang="en-US" sz="1300" b="0" i="0" err="1">
                <a:solidFill>
                  <a:srgbClr val="002159"/>
                </a:solidFill>
                <a:latin typeface="Helvetica" pitchFamily="2" charset="0"/>
              </a:rPr>
              <a:t>Creuzot</a:t>
            </a:r>
            <a:endParaRPr lang="en-US" sz="1300" b="0" i="0">
              <a:solidFill>
                <a:srgbClr val="002159"/>
              </a:solidFill>
              <a:latin typeface="Helvetica" pitchFamily="2" charset="0"/>
            </a:endParaRPr>
          </a:p>
          <a:p>
            <a:pPr algn="ctr"/>
            <a:r>
              <a:rPr lang="en-US" sz="1200" b="0" i="0">
                <a:solidFill>
                  <a:srgbClr val="3F7CBF"/>
                </a:solidFill>
                <a:latin typeface="Helvetica" pitchFamily="2" charset="0"/>
              </a:rPr>
              <a:t>Commissioner</a:t>
            </a:r>
          </a:p>
        </p:txBody>
      </p:sp>
      <p:cxnSp>
        <p:nvCxnSpPr>
          <p:cNvPr id="24" name="Straight Connector 23">
            <a:extLst>
              <a:ext uri="{FF2B5EF4-FFF2-40B4-BE49-F238E27FC236}">
                <a16:creationId xmlns:a16="http://schemas.microsoft.com/office/drawing/2014/main" id="{E7BC465D-3664-7648-BDC7-B96FC52B8719}"/>
              </a:ext>
            </a:extLst>
          </p:cNvPr>
          <p:cNvCxnSpPr>
            <a:cxnSpLocks/>
          </p:cNvCxnSpPr>
          <p:nvPr/>
        </p:nvCxnSpPr>
        <p:spPr>
          <a:xfrm>
            <a:off x="8102278" y="4437156"/>
            <a:ext cx="0" cy="881317"/>
          </a:xfrm>
          <a:prstGeom prst="line">
            <a:avLst/>
          </a:prstGeom>
          <a:ln>
            <a:solidFill>
              <a:schemeClr val="bg1"/>
            </a:solidFill>
          </a:ln>
        </p:spPr>
        <p:style>
          <a:lnRef idx="3">
            <a:schemeClr val="accent2"/>
          </a:lnRef>
          <a:fillRef idx="0">
            <a:schemeClr val="accent2"/>
          </a:fillRef>
          <a:effectRef idx="2">
            <a:schemeClr val="accent2"/>
          </a:effectRef>
          <a:fontRef idx="minor">
            <a:schemeClr val="tx1"/>
          </a:fontRef>
        </p:style>
      </p:cxnSp>
      <p:sp>
        <p:nvSpPr>
          <p:cNvPr id="25" name="TextBox 24">
            <a:extLst>
              <a:ext uri="{FF2B5EF4-FFF2-40B4-BE49-F238E27FC236}">
                <a16:creationId xmlns:a16="http://schemas.microsoft.com/office/drawing/2014/main" id="{2D890FC5-A07E-2145-B73C-7F74254CEBDD}"/>
              </a:ext>
            </a:extLst>
          </p:cNvPr>
          <p:cNvSpPr txBox="1"/>
          <p:nvPr/>
        </p:nvSpPr>
        <p:spPr>
          <a:xfrm>
            <a:off x="1077956" y="5616861"/>
            <a:ext cx="1772084" cy="477054"/>
          </a:xfrm>
          <a:prstGeom prst="rect">
            <a:avLst/>
          </a:prstGeom>
          <a:noFill/>
        </p:spPr>
        <p:txBody>
          <a:bodyPr wrap="square" rtlCol="0">
            <a:spAutoFit/>
          </a:bodyPr>
          <a:lstStyle/>
          <a:p>
            <a:pPr algn="ctr"/>
            <a:r>
              <a:rPr lang="en-US" sz="1300" b="0" i="0">
                <a:solidFill>
                  <a:srgbClr val="002159"/>
                </a:solidFill>
                <a:latin typeface="Helvetica" pitchFamily="2" charset="0"/>
              </a:rPr>
              <a:t>Ric Campo</a:t>
            </a:r>
          </a:p>
          <a:p>
            <a:pPr algn="ctr"/>
            <a:r>
              <a:rPr lang="en-US" sz="1200" b="0" i="0">
                <a:solidFill>
                  <a:srgbClr val="3F7CBF"/>
                </a:solidFill>
                <a:latin typeface="Helvetica" pitchFamily="2" charset="0"/>
              </a:rPr>
              <a:t>Chairman</a:t>
            </a:r>
          </a:p>
        </p:txBody>
      </p:sp>
      <p:sp>
        <p:nvSpPr>
          <p:cNvPr id="46" name="Slide Number Placeholder 45">
            <a:extLst>
              <a:ext uri="{FF2B5EF4-FFF2-40B4-BE49-F238E27FC236}">
                <a16:creationId xmlns:a16="http://schemas.microsoft.com/office/drawing/2014/main" id="{8279EABB-3351-4C13-8C93-4C005AD3A647}"/>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4</a:t>
            </a:fld>
            <a:endParaRPr lang="en-US"/>
          </a:p>
        </p:txBody>
      </p:sp>
      <p:sp>
        <p:nvSpPr>
          <p:cNvPr id="49" name="Title 48">
            <a:extLst>
              <a:ext uri="{FF2B5EF4-FFF2-40B4-BE49-F238E27FC236}">
                <a16:creationId xmlns:a16="http://schemas.microsoft.com/office/drawing/2014/main" id="{EB58495A-4293-4E2F-A8C4-56AD5B1F94F0}"/>
              </a:ext>
            </a:extLst>
          </p:cNvPr>
          <p:cNvSpPr>
            <a:spLocks noGrp="1"/>
          </p:cNvSpPr>
          <p:nvPr>
            <p:ph type="title"/>
          </p:nvPr>
        </p:nvSpPr>
        <p:spPr/>
        <p:txBody>
          <a:bodyPr/>
          <a:lstStyle/>
          <a:p>
            <a:r>
              <a:rPr lang="en-US"/>
              <a:t>PORT COMMISSION</a:t>
            </a:r>
          </a:p>
        </p:txBody>
      </p:sp>
      <p:pic>
        <p:nvPicPr>
          <p:cNvPr id="33" name="Picture 32" descr="A person wearing a suit and tie&#10;&#10;Description automatically generated">
            <a:extLst>
              <a:ext uri="{FF2B5EF4-FFF2-40B4-BE49-F238E27FC236}">
                <a16:creationId xmlns:a16="http://schemas.microsoft.com/office/drawing/2014/main" id="{4ADD8BE1-1BF7-49A4-B21B-86EB749EBC3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724896" y="1915713"/>
            <a:ext cx="1143000" cy="1510330"/>
          </a:xfrm>
          <a:prstGeom prst="rect">
            <a:avLst/>
          </a:prstGeom>
        </p:spPr>
      </p:pic>
      <p:pic>
        <p:nvPicPr>
          <p:cNvPr id="37" name="Picture 36" descr="A person wearing a suit and tie smiling at the camera&#10;&#10;Description automatically generated">
            <a:extLst>
              <a:ext uri="{FF2B5EF4-FFF2-40B4-BE49-F238E27FC236}">
                <a16:creationId xmlns:a16="http://schemas.microsoft.com/office/drawing/2014/main" id="{3CFBE792-D2F4-4E57-A392-16022610A359}"/>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9447908" y="1893942"/>
            <a:ext cx="1143000" cy="1504390"/>
          </a:xfrm>
          <a:prstGeom prst="rect">
            <a:avLst/>
          </a:prstGeom>
        </p:spPr>
      </p:pic>
      <p:pic>
        <p:nvPicPr>
          <p:cNvPr id="39" name="Picture 38" descr="A person wearing a suit and tie&#10;&#10;Description automatically generated">
            <a:extLst>
              <a:ext uri="{FF2B5EF4-FFF2-40B4-BE49-F238E27FC236}">
                <a16:creationId xmlns:a16="http://schemas.microsoft.com/office/drawing/2014/main" id="{3B185904-89CC-48AD-85E3-1D60873EBC50}"/>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106090" y="1893942"/>
            <a:ext cx="1143000" cy="1506102"/>
          </a:xfrm>
          <a:prstGeom prst="rect">
            <a:avLst/>
          </a:prstGeom>
        </p:spPr>
      </p:pic>
      <p:pic>
        <p:nvPicPr>
          <p:cNvPr id="41" name="Picture 40" descr="A person wearing a suit and tie&#10;&#10;Description automatically generated">
            <a:extLst>
              <a:ext uri="{FF2B5EF4-FFF2-40B4-BE49-F238E27FC236}">
                <a16:creationId xmlns:a16="http://schemas.microsoft.com/office/drawing/2014/main" id="{FB583FB1-2D0A-4B10-8160-2E3E7F4EB70E}"/>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4726284" y="4006501"/>
            <a:ext cx="1143000" cy="1521637"/>
          </a:xfrm>
          <a:prstGeom prst="rect">
            <a:avLst/>
          </a:prstGeom>
        </p:spPr>
      </p:pic>
      <p:pic>
        <p:nvPicPr>
          <p:cNvPr id="31" name="Picture 30" descr="A person in a blue shirt&#10;&#10;Description automatically generated">
            <a:extLst>
              <a:ext uri="{FF2B5EF4-FFF2-40B4-BE49-F238E27FC236}">
                <a16:creationId xmlns:a16="http://schemas.microsoft.com/office/drawing/2014/main" id="{15A89378-4ABE-4CBD-A5E3-AC8DDDC34BDD}"/>
              </a:ext>
            </a:extLst>
          </p:cNvPr>
          <p:cNvPicPr>
            <a:picLocks noChangeAspect="1"/>
          </p:cNvPicPr>
          <p:nvPr/>
        </p:nvPicPr>
        <p:blipFill rotWithShape="1">
          <a:blip r:embed="rId7">
            <a:extLst>
              <a:ext uri="{28A0092B-C50C-407E-A947-70E740481C1C}">
                <a14:useLocalDpi xmlns:a14="http://schemas.microsoft.com/office/drawing/2010/main" val="0"/>
              </a:ext>
            </a:extLst>
          </a:blip>
          <a:srcRect t="-52"/>
          <a:stretch/>
        </p:blipFill>
        <p:spPr>
          <a:xfrm>
            <a:off x="7110255" y="4005771"/>
            <a:ext cx="1143000" cy="1518594"/>
          </a:xfrm>
          <a:prstGeom prst="rect">
            <a:avLst/>
          </a:prstGeom>
        </p:spPr>
      </p:pic>
      <p:pic>
        <p:nvPicPr>
          <p:cNvPr id="4" name="Picture 3" descr="A picture containing person, clothing, person, smiling&#10;&#10;Description automatically generated">
            <a:extLst>
              <a:ext uri="{FF2B5EF4-FFF2-40B4-BE49-F238E27FC236}">
                <a16:creationId xmlns:a16="http://schemas.microsoft.com/office/drawing/2014/main" id="{6E4853B6-3434-469B-879E-027275C41CC2}"/>
              </a:ext>
            </a:extLst>
          </p:cNvPr>
          <p:cNvPicPr>
            <a:picLocks noChangeAspect="1"/>
          </p:cNvPicPr>
          <p:nvPr/>
        </p:nvPicPr>
        <p:blipFill rotWithShape="1">
          <a:blip r:embed="rId8"/>
          <a:srcRect b="11437"/>
          <a:stretch/>
        </p:blipFill>
        <p:spPr>
          <a:xfrm>
            <a:off x="9447908" y="3998229"/>
            <a:ext cx="1143000" cy="1518593"/>
          </a:xfrm>
          <a:prstGeom prst="rect">
            <a:avLst/>
          </a:prstGeom>
        </p:spPr>
      </p:pic>
      <p:pic>
        <p:nvPicPr>
          <p:cNvPr id="6" name="Picture 5" descr="A person in a suit smiling&#10;&#10;Description automatically generated with medium confidence">
            <a:extLst>
              <a:ext uri="{FF2B5EF4-FFF2-40B4-BE49-F238E27FC236}">
                <a16:creationId xmlns:a16="http://schemas.microsoft.com/office/drawing/2014/main" id="{9405C8FB-BBEB-40FA-9F62-9F5EEDA66617}"/>
              </a:ext>
            </a:extLst>
          </p:cNvPr>
          <p:cNvPicPr>
            <a:picLocks noChangeAspect="1"/>
          </p:cNvPicPr>
          <p:nvPr/>
        </p:nvPicPr>
        <p:blipFill>
          <a:blip r:embed="rId9"/>
          <a:stretch>
            <a:fillRect/>
          </a:stretch>
        </p:blipFill>
        <p:spPr>
          <a:xfrm>
            <a:off x="564503" y="1893942"/>
            <a:ext cx="2798991" cy="3498738"/>
          </a:xfrm>
          <a:prstGeom prst="rect">
            <a:avLst/>
          </a:prstGeom>
        </p:spPr>
      </p:pic>
    </p:spTree>
    <p:extLst>
      <p:ext uri="{BB962C8B-B14F-4D97-AF65-F5344CB8AC3E}">
        <p14:creationId xmlns:p14="http://schemas.microsoft.com/office/powerpoint/2010/main" val="3162358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A046A-5D8B-4E80-9088-B07DF1E72FBB}"/>
              </a:ext>
            </a:extLst>
          </p:cNvPr>
          <p:cNvSpPr>
            <a:spLocks noGrp="1"/>
          </p:cNvSpPr>
          <p:nvPr>
            <p:ph type="ctrTitle"/>
          </p:nvPr>
        </p:nvSpPr>
        <p:spPr>
          <a:xfrm>
            <a:off x="2337377" y="2172701"/>
            <a:ext cx="9144000" cy="1953295"/>
          </a:xfrm>
        </p:spPr>
        <p:txBody>
          <a:bodyPr/>
          <a:lstStyle/>
          <a:p>
            <a:r>
              <a:rPr lang="en-US"/>
              <a:t>Business Equity</a:t>
            </a:r>
          </a:p>
        </p:txBody>
      </p:sp>
      <p:sp>
        <p:nvSpPr>
          <p:cNvPr id="4" name="Text Placeholder 3">
            <a:extLst>
              <a:ext uri="{FF2B5EF4-FFF2-40B4-BE49-F238E27FC236}">
                <a16:creationId xmlns:a16="http://schemas.microsoft.com/office/drawing/2014/main" id="{74581F55-FA97-4FAA-8077-C80BF765DEE1}"/>
              </a:ext>
            </a:extLst>
          </p:cNvPr>
          <p:cNvSpPr>
            <a:spLocks noGrp="1"/>
          </p:cNvSpPr>
          <p:nvPr>
            <p:ph type="body" sz="quarter" idx="13"/>
          </p:nvPr>
        </p:nvSpPr>
        <p:spPr>
          <a:xfrm>
            <a:off x="3474719" y="3429000"/>
            <a:ext cx="2344189" cy="588552"/>
          </a:xfrm>
        </p:spPr>
        <p:txBody>
          <a:bodyPr>
            <a:normAutofit/>
          </a:bodyPr>
          <a:lstStyle/>
          <a:p>
            <a:endParaRPr lang="en-US" sz="1200"/>
          </a:p>
          <a:p>
            <a:endParaRPr lang="en-US"/>
          </a:p>
        </p:txBody>
      </p:sp>
      <p:sp>
        <p:nvSpPr>
          <p:cNvPr id="5" name="Text Placeholder 4">
            <a:extLst>
              <a:ext uri="{FF2B5EF4-FFF2-40B4-BE49-F238E27FC236}">
                <a16:creationId xmlns:a16="http://schemas.microsoft.com/office/drawing/2014/main" id="{C8BA813E-9E31-4096-8531-AA7CD6606E09}"/>
              </a:ext>
            </a:extLst>
          </p:cNvPr>
          <p:cNvSpPr>
            <a:spLocks noGrp="1"/>
          </p:cNvSpPr>
          <p:nvPr>
            <p:ph type="body" sz="quarter" idx="14"/>
          </p:nvPr>
        </p:nvSpPr>
        <p:spPr>
          <a:xfrm>
            <a:off x="3474719" y="3723276"/>
            <a:ext cx="3192087" cy="789030"/>
          </a:xfrm>
        </p:spPr>
        <p:txBody>
          <a:bodyPr/>
          <a:lstStyle/>
          <a:p>
            <a:endParaRPr lang="en-US" sz="2000"/>
          </a:p>
          <a:p>
            <a:endParaRPr lang="en-US"/>
          </a:p>
        </p:txBody>
      </p:sp>
    </p:spTree>
    <p:extLst>
      <p:ext uri="{BB962C8B-B14F-4D97-AF65-F5344CB8AC3E}">
        <p14:creationId xmlns:p14="http://schemas.microsoft.com/office/powerpoint/2010/main" val="27709893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Straight Connector 49">
            <a:extLst>
              <a:ext uri="{FF2B5EF4-FFF2-40B4-BE49-F238E27FC236}">
                <a16:creationId xmlns:a16="http://schemas.microsoft.com/office/drawing/2014/main" id="{59CDDD02-7857-F647-905A-0FE28EE516DE}"/>
              </a:ext>
            </a:extLst>
          </p:cNvPr>
          <p:cNvCxnSpPr>
            <a:cxnSpLocks/>
          </p:cNvCxnSpPr>
          <p:nvPr/>
        </p:nvCxnSpPr>
        <p:spPr>
          <a:xfrm>
            <a:off x="725349" y="2145126"/>
            <a:ext cx="3584404" cy="0"/>
          </a:xfrm>
          <a:prstGeom prst="line">
            <a:avLst/>
          </a:prstGeom>
          <a:ln w="44450">
            <a:solidFill>
              <a:srgbClr val="F6801F"/>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98AE2F05-2CCF-4F62-AEDC-866DAD7EE481}"/>
              </a:ext>
            </a:extLst>
          </p:cNvPr>
          <p:cNvSpPr>
            <a:spLocks noGrp="1"/>
          </p:cNvSpPr>
          <p:nvPr>
            <p:ph type="title"/>
          </p:nvPr>
        </p:nvSpPr>
        <p:spPr>
          <a:xfrm>
            <a:off x="838200" y="934278"/>
            <a:ext cx="7994515" cy="496956"/>
          </a:xfrm>
        </p:spPr>
        <p:txBody>
          <a:bodyPr/>
          <a:lstStyle/>
          <a:p>
            <a:r>
              <a:rPr lang="en-US">
                <a:latin typeface="Helvetica"/>
                <a:cs typeface="Helvetica"/>
              </a:rPr>
              <a:t>BUSINESS EQUITY, S/MWBE PROGRAMS</a:t>
            </a:r>
            <a:endParaRPr lang="en-US"/>
          </a:p>
        </p:txBody>
      </p:sp>
      <p:pic>
        <p:nvPicPr>
          <p:cNvPr id="4" name="Picture 3" descr="A person and a young child looking at a computer&#10;&#10;Description automatically generated with low confidence">
            <a:extLst>
              <a:ext uri="{FF2B5EF4-FFF2-40B4-BE49-F238E27FC236}">
                <a16:creationId xmlns:a16="http://schemas.microsoft.com/office/drawing/2014/main" id="{10E0FFC5-6440-FB4C-8E73-B624CBC91DC6}"/>
              </a:ext>
            </a:extLst>
          </p:cNvPr>
          <p:cNvPicPr>
            <a:picLocks noChangeAspect="1"/>
          </p:cNvPicPr>
          <p:nvPr/>
        </p:nvPicPr>
        <p:blipFill rotWithShape="1">
          <a:blip r:embed="rId3"/>
          <a:srcRect l="6955" t="12268" r="1131" b="13024"/>
          <a:stretch/>
        </p:blipFill>
        <p:spPr>
          <a:xfrm>
            <a:off x="5743945" y="2058534"/>
            <a:ext cx="6055244" cy="3312013"/>
          </a:xfrm>
          <a:prstGeom prst="rect">
            <a:avLst/>
          </a:prstGeom>
        </p:spPr>
      </p:pic>
      <p:sp>
        <p:nvSpPr>
          <p:cNvPr id="7" name="TextBox 6">
            <a:extLst>
              <a:ext uri="{FF2B5EF4-FFF2-40B4-BE49-F238E27FC236}">
                <a16:creationId xmlns:a16="http://schemas.microsoft.com/office/drawing/2014/main" id="{05E19965-18D7-6340-9B06-6157E6529F01}"/>
              </a:ext>
            </a:extLst>
          </p:cNvPr>
          <p:cNvSpPr txBox="1"/>
          <p:nvPr/>
        </p:nvSpPr>
        <p:spPr>
          <a:xfrm>
            <a:off x="616683" y="2362063"/>
            <a:ext cx="5121298" cy="2400657"/>
          </a:xfrm>
          <a:prstGeom prst="rect">
            <a:avLst/>
          </a:prstGeom>
          <a:noFill/>
        </p:spPr>
        <p:txBody>
          <a:bodyPr wrap="square" lIns="91440" tIns="45720" rIns="91440" bIns="45720" rtlCol="0" anchor="t">
            <a:spAutoFit/>
          </a:bodyPr>
          <a:lstStyle/>
          <a:p>
            <a:r>
              <a:rPr lang="en-US" b="1">
                <a:solidFill>
                  <a:srgbClr val="F6801F"/>
                </a:solidFill>
                <a:latin typeface="Helvetica"/>
                <a:cs typeface="Helvetica"/>
              </a:rPr>
              <a:t>Port Houston</a:t>
            </a:r>
            <a:r>
              <a:rPr lang="en-US" b="1">
                <a:solidFill>
                  <a:schemeClr val="accent2"/>
                </a:solidFill>
                <a:latin typeface="Helvetica"/>
                <a:cs typeface="Helvetica"/>
              </a:rPr>
              <a:t> </a:t>
            </a:r>
            <a:r>
              <a:rPr lang="en-US" sz="1600">
                <a:solidFill>
                  <a:srgbClr val="0070C0"/>
                </a:solidFill>
                <a:latin typeface="Helvetica"/>
                <a:cs typeface="Helvetica"/>
              </a:rPr>
              <a:t>promotes business opportunities for all sectors of the community and recognizes the importance of vendor and suppler diversity in its contracts.  </a:t>
            </a:r>
            <a:endParaRPr lang="en-US"/>
          </a:p>
          <a:p>
            <a:endParaRPr lang="en-US" b="1" u="sng">
              <a:solidFill>
                <a:srgbClr val="F6801F"/>
              </a:solidFill>
              <a:ea typeface="+mn-lt"/>
              <a:cs typeface="+mn-lt"/>
            </a:endParaRPr>
          </a:p>
          <a:p>
            <a:r>
              <a:rPr lang="en-US" b="1">
                <a:solidFill>
                  <a:srgbClr val="F6801F"/>
                </a:solidFill>
                <a:latin typeface="Helvetica"/>
                <a:ea typeface="+mn-lt"/>
                <a:cs typeface="Helvetica"/>
              </a:rPr>
              <a:t>Port Houston </a:t>
            </a:r>
            <a:r>
              <a:rPr lang="en-US" sz="1600">
                <a:solidFill>
                  <a:srgbClr val="0070C0"/>
                </a:solidFill>
                <a:latin typeface="Helvetica"/>
                <a:ea typeface="+mn-lt"/>
                <a:cs typeface="Helvetica"/>
              </a:rPr>
              <a:t>has</a:t>
            </a:r>
            <a:r>
              <a:rPr lang="en-US" sz="1600">
                <a:solidFill>
                  <a:srgbClr val="0070C0"/>
                </a:solidFill>
                <a:latin typeface="Helvetica"/>
                <a:cs typeface="Helvetica"/>
              </a:rPr>
              <a:t> established an organizational </a:t>
            </a:r>
            <a:endParaRPr lang="en-US">
              <a:solidFill>
                <a:srgbClr val="000000"/>
              </a:solidFill>
              <a:latin typeface="Calibri" panose="020F0502020204030204"/>
              <a:cs typeface="Calibri"/>
            </a:endParaRPr>
          </a:p>
          <a:p>
            <a:r>
              <a:rPr lang="en-US" sz="1600">
                <a:solidFill>
                  <a:srgbClr val="0070C0"/>
                </a:solidFill>
                <a:latin typeface="Helvetica"/>
                <a:cs typeface="Helvetica"/>
              </a:rPr>
              <a:t>35% Small Business participation goal and a</a:t>
            </a:r>
            <a:endParaRPr lang="en-US">
              <a:solidFill>
                <a:srgbClr val="000000"/>
              </a:solidFill>
              <a:latin typeface="Calibri" panose="020F0502020204030204"/>
              <a:cs typeface="Calibri"/>
            </a:endParaRPr>
          </a:p>
          <a:p>
            <a:r>
              <a:rPr lang="en-US" sz="1600">
                <a:solidFill>
                  <a:srgbClr val="0070C0"/>
                </a:solidFill>
                <a:latin typeface="Helvetica"/>
                <a:cs typeface="Helvetica"/>
              </a:rPr>
              <a:t>30% Minority-and Woman Business Enterprise (MWBE) aspirational goal.</a:t>
            </a:r>
            <a:endParaRPr lang="en-US">
              <a:cs typeface="Calibri"/>
            </a:endParaRPr>
          </a:p>
        </p:txBody>
      </p:sp>
      <p:cxnSp>
        <p:nvCxnSpPr>
          <p:cNvPr id="16" name="Straight Connector 15">
            <a:extLst>
              <a:ext uri="{FF2B5EF4-FFF2-40B4-BE49-F238E27FC236}">
                <a16:creationId xmlns:a16="http://schemas.microsoft.com/office/drawing/2014/main" id="{0C4BA1AC-AAAD-1C4F-8603-F2286C6AA057}"/>
              </a:ext>
            </a:extLst>
          </p:cNvPr>
          <p:cNvCxnSpPr>
            <a:cxnSpLocks/>
          </p:cNvCxnSpPr>
          <p:nvPr/>
        </p:nvCxnSpPr>
        <p:spPr>
          <a:xfrm>
            <a:off x="904469" y="4059333"/>
            <a:ext cx="469172" cy="0"/>
          </a:xfrm>
          <a:prstGeom prst="line">
            <a:avLst/>
          </a:prstGeom>
          <a:ln w="3175">
            <a:solidFill>
              <a:srgbClr val="F6801F"/>
            </a:solidFill>
          </a:ln>
        </p:spPr>
        <p:style>
          <a:lnRef idx="2">
            <a:schemeClr val="accent4"/>
          </a:lnRef>
          <a:fillRef idx="0">
            <a:schemeClr val="accent4"/>
          </a:fillRef>
          <a:effectRef idx="1">
            <a:schemeClr val="accent4"/>
          </a:effectRef>
          <a:fontRef idx="minor">
            <a:schemeClr val="tx1"/>
          </a:fontRef>
        </p:style>
      </p:cxnSp>
      <p:cxnSp>
        <p:nvCxnSpPr>
          <p:cNvPr id="13" name="Straight Connector 12">
            <a:extLst>
              <a:ext uri="{FF2B5EF4-FFF2-40B4-BE49-F238E27FC236}">
                <a16:creationId xmlns:a16="http://schemas.microsoft.com/office/drawing/2014/main" id="{5D0221A8-6403-435D-B121-E22166D240E4}"/>
              </a:ext>
            </a:extLst>
          </p:cNvPr>
          <p:cNvCxnSpPr>
            <a:cxnSpLocks/>
          </p:cNvCxnSpPr>
          <p:nvPr/>
        </p:nvCxnSpPr>
        <p:spPr>
          <a:xfrm>
            <a:off x="725349" y="5454810"/>
            <a:ext cx="3584404" cy="0"/>
          </a:xfrm>
          <a:prstGeom prst="line">
            <a:avLst/>
          </a:prstGeom>
          <a:ln w="44450">
            <a:solidFill>
              <a:srgbClr val="F6801F"/>
            </a:solidFill>
          </a:ln>
        </p:spPr>
        <p:style>
          <a:lnRef idx="1">
            <a:schemeClr val="accent1"/>
          </a:lnRef>
          <a:fillRef idx="0">
            <a:schemeClr val="accent1"/>
          </a:fillRef>
          <a:effectRef idx="0">
            <a:schemeClr val="accent1"/>
          </a:effectRef>
          <a:fontRef idx="minor">
            <a:schemeClr val="tx1"/>
          </a:fontRef>
        </p:style>
      </p:cxnSp>
      <p:sp>
        <p:nvSpPr>
          <p:cNvPr id="8" name="Slide Number Placeholder 45">
            <a:extLst>
              <a:ext uri="{FF2B5EF4-FFF2-40B4-BE49-F238E27FC236}">
                <a16:creationId xmlns:a16="http://schemas.microsoft.com/office/drawing/2014/main" id="{D0F42A18-2ECA-4918-A2C8-953D48E1D352}"/>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6</a:t>
            </a:fld>
            <a:endParaRPr lang="en-US"/>
          </a:p>
        </p:txBody>
      </p:sp>
    </p:spTree>
    <p:extLst>
      <p:ext uri="{BB962C8B-B14F-4D97-AF65-F5344CB8AC3E}">
        <p14:creationId xmlns:p14="http://schemas.microsoft.com/office/powerpoint/2010/main" val="28672954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15F3E1-D38A-408D-AD5C-5B8FCBDD74B6}"/>
              </a:ext>
            </a:extLst>
          </p:cNvPr>
          <p:cNvSpPr>
            <a:spLocks noGrp="1"/>
          </p:cNvSpPr>
          <p:nvPr>
            <p:ph type="sldNum" sz="quarter" idx="4"/>
          </p:nvPr>
        </p:nvSpPr>
        <p:spPr/>
        <p:txBody>
          <a:bodyPr/>
          <a:lstStyle/>
          <a:p>
            <a:fld id="{00444626-245E-0646-B25F-0739C8FEA999}" type="slidenum">
              <a:rPr lang="en-US" smtClean="0"/>
              <a:pPr/>
              <a:t>7</a:t>
            </a:fld>
            <a:endParaRPr lang="en-US"/>
          </a:p>
        </p:txBody>
      </p:sp>
      <p:sp>
        <p:nvSpPr>
          <p:cNvPr id="3" name="Title 2">
            <a:extLst>
              <a:ext uri="{FF2B5EF4-FFF2-40B4-BE49-F238E27FC236}">
                <a16:creationId xmlns:a16="http://schemas.microsoft.com/office/drawing/2014/main" id="{EFB9DCA2-D051-45D3-A857-B23657D995F5}"/>
              </a:ext>
            </a:extLst>
          </p:cNvPr>
          <p:cNvSpPr>
            <a:spLocks noGrp="1"/>
          </p:cNvSpPr>
          <p:nvPr>
            <p:ph type="title"/>
          </p:nvPr>
        </p:nvSpPr>
        <p:spPr/>
        <p:txBody>
          <a:bodyPr/>
          <a:lstStyle/>
          <a:p>
            <a:r>
              <a:rPr lang="en-US">
                <a:latin typeface="Helvetica"/>
                <a:cs typeface="Helvetica"/>
              </a:rPr>
              <a:t>AWARDS &amp; COMMITTMENTS</a:t>
            </a:r>
            <a:endParaRPr lang="en-US"/>
          </a:p>
        </p:txBody>
      </p:sp>
      <p:sp>
        <p:nvSpPr>
          <p:cNvPr id="4" name="TextBox 3">
            <a:extLst>
              <a:ext uri="{FF2B5EF4-FFF2-40B4-BE49-F238E27FC236}">
                <a16:creationId xmlns:a16="http://schemas.microsoft.com/office/drawing/2014/main" id="{619CB67E-B3B8-43B6-B874-BEC4B07B3AB9}"/>
              </a:ext>
            </a:extLst>
          </p:cNvPr>
          <p:cNvSpPr txBox="1"/>
          <p:nvPr/>
        </p:nvSpPr>
        <p:spPr>
          <a:xfrm>
            <a:off x="553440" y="2606388"/>
            <a:ext cx="608981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70C0"/>
                </a:solidFill>
                <a:latin typeface="Helvetica"/>
              </a:rPr>
              <a:t>All dollars awarded and committed to enrolled S/MWBEs count towards Port Houston's S/MWBE goals regardless of whether the individual solicitation includes criteria for small, minority, woman-owned business participation.</a:t>
            </a:r>
            <a:endParaRPr lang="en-US">
              <a:solidFill>
                <a:srgbClr val="0070C0"/>
              </a:solidFill>
              <a:latin typeface="Helvetica"/>
              <a:cs typeface="Helvetica"/>
            </a:endParaRPr>
          </a:p>
        </p:txBody>
      </p:sp>
      <p:pic>
        <p:nvPicPr>
          <p:cNvPr id="5" name="Picture 5">
            <a:extLst>
              <a:ext uri="{FF2B5EF4-FFF2-40B4-BE49-F238E27FC236}">
                <a16:creationId xmlns:a16="http://schemas.microsoft.com/office/drawing/2014/main" id="{24221534-6FC5-44C9-B9EE-B02A6472C47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206097" y="2057428"/>
            <a:ext cx="4044288" cy="2728054"/>
          </a:xfrm>
          <a:prstGeom prst="rect">
            <a:avLst/>
          </a:prstGeom>
        </p:spPr>
      </p:pic>
      <p:cxnSp>
        <p:nvCxnSpPr>
          <p:cNvPr id="7" name="Straight Connector 6">
            <a:extLst>
              <a:ext uri="{FF2B5EF4-FFF2-40B4-BE49-F238E27FC236}">
                <a16:creationId xmlns:a16="http://schemas.microsoft.com/office/drawing/2014/main" id="{7825D2FB-CEA3-437C-B7B7-6DE4AA08662A}"/>
              </a:ext>
            </a:extLst>
          </p:cNvPr>
          <p:cNvCxnSpPr>
            <a:cxnSpLocks/>
          </p:cNvCxnSpPr>
          <p:nvPr/>
        </p:nvCxnSpPr>
        <p:spPr>
          <a:xfrm>
            <a:off x="682054" y="2057546"/>
            <a:ext cx="3584404" cy="0"/>
          </a:xfrm>
          <a:prstGeom prst="line">
            <a:avLst/>
          </a:prstGeom>
          <a:ln w="44450">
            <a:solidFill>
              <a:srgbClr val="F6801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35E80D6-99C8-4DEB-9405-752F1BF5F3CB}"/>
              </a:ext>
            </a:extLst>
          </p:cNvPr>
          <p:cNvCxnSpPr>
            <a:cxnSpLocks/>
          </p:cNvCxnSpPr>
          <p:nvPr/>
        </p:nvCxnSpPr>
        <p:spPr>
          <a:xfrm>
            <a:off x="734010" y="4695284"/>
            <a:ext cx="3584404" cy="0"/>
          </a:xfrm>
          <a:prstGeom prst="line">
            <a:avLst/>
          </a:prstGeom>
          <a:ln w="44450">
            <a:solidFill>
              <a:srgbClr val="F6801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7330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9C8DE-30B0-4EA0-B6AE-BABF0DE5B8CE}"/>
              </a:ext>
            </a:extLst>
          </p:cNvPr>
          <p:cNvSpPr>
            <a:spLocks noGrp="1"/>
          </p:cNvSpPr>
          <p:nvPr>
            <p:ph type="title"/>
          </p:nvPr>
        </p:nvSpPr>
        <p:spPr/>
        <p:txBody>
          <a:bodyPr/>
          <a:lstStyle/>
          <a:p>
            <a:r>
              <a:rPr lang="en-US">
                <a:latin typeface="Helvetica"/>
                <a:cs typeface="Helvetica"/>
              </a:rPr>
              <a:t>BUSINESS EQUITY DEFINITIONS</a:t>
            </a:r>
            <a:endParaRPr lang="en-US"/>
          </a:p>
        </p:txBody>
      </p:sp>
      <p:sp>
        <p:nvSpPr>
          <p:cNvPr id="5" name="Text Placeholder 4">
            <a:extLst>
              <a:ext uri="{FF2B5EF4-FFF2-40B4-BE49-F238E27FC236}">
                <a16:creationId xmlns:a16="http://schemas.microsoft.com/office/drawing/2014/main" id="{CB74C550-E2E5-467B-B1C8-C1A7C44E92F2}"/>
              </a:ext>
            </a:extLst>
          </p:cNvPr>
          <p:cNvSpPr txBox="1">
            <a:spLocks noGrp="1"/>
          </p:cNvSpPr>
          <p:nvPr>
            <p:ph type="body" sz="quarter" idx="11"/>
          </p:nvPr>
        </p:nvSpPr>
        <p:spPr>
          <a:xfrm>
            <a:off x="370114" y="1854200"/>
            <a:ext cx="10563150" cy="1200329"/>
          </a:xfrm>
          <a:prstGeom prst="rect">
            <a:avLst/>
          </a:prstGeom>
          <a:noFill/>
        </p:spPr>
        <p:txBody>
          <a:bodyPr vert="horz" wrap="square" lIns="91440" tIns="45720" rIns="91440" bIns="45720" rtlCol="0" anchor="t">
            <a:spAutoFit/>
          </a:bodyPr>
          <a:lstStyle/>
          <a:p>
            <a:pPr marL="0" indent="0">
              <a:buNone/>
            </a:pPr>
            <a:r>
              <a:rPr lang="en-US" sz="1600" b="1" u="sng">
                <a:solidFill>
                  <a:srgbClr val="F6801F"/>
                </a:solidFill>
                <a:latin typeface="Helvetica"/>
                <a:cs typeface="Helvetica"/>
              </a:rPr>
              <a:t>Small Business Enterprise (SBE)</a:t>
            </a:r>
            <a:r>
              <a:rPr lang="en-US" sz="1600" b="1">
                <a:solidFill>
                  <a:srgbClr val="F6801F"/>
                </a:solidFill>
                <a:latin typeface="Helvetica"/>
                <a:cs typeface="Helvetica"/>
              </a:rPr>
              <a:t> </a:t>
            </a:r>
            <a:r>
              <a:rPr lang="en-US" sz="1600">
                <a:solidFill>
                  <a:srgbClr val="0D2145"/>
                </a:solidFill>
                <a:latin typeface="Helvetica"/>
                <a:cs typeface="Helvetica"/>
              </a:rPr>
              <a:t>means a firm whose gross revenues or number of employees, averaged over the past three years, inclusive of any affiliates as defined by 13 CFR § 121.103, does not exceed the size standards defined in Section 3 of the Federal Small Business Act and applicable Small Business Administration regulations related to the size standards found in 12 CFR §121. The net worth of the owner must be less than $1.32 million, excluding the owner’s primary residence and assets of the business.</a:t>
            </a:r>
            <a:endParaRPr lang="en-US" sz="1600" b="1">
              <a:solidFill>
                <a:srgbClr val="0D2145"/>
              </a:solidFill>
              <a:latin typeface="Helvetica"/>
              <a:cs typeface="Helvetica"/>
            </a:endParaRPr>
          </a:p>
        </p:txBody>
      </p:sp>
      <p:sp>
        <p:nvSpPr>
          <p:cNvPr id="6" name="TextBox 5">
            <a:extLst>
              <a:ext uri="{FF2B5EF4-FFF2-40B4-BE49-F238E27FC236}">
                <a16:creationId xmlns:a16="http://schemas.microsoft.com/office/drawing/2014/main" id="{85EE2ECE-6FB2-4DE4-841C-65EA89150E99}"/>
              </a:ext>
            </a:extLst>
          </p:cNvPr>
          <p:cNvSpPr txBox="1"/>
          <p:nvPr/>
        </p:nvSpPr>
        <p:spPr>
          <a:xfrm>
            <a:off x="344136" y="3061061"/>
            <a:ext cx="10433264" cy="2830005"/>
          </a:xfrm>
          <a:prstGeom prst="rect">
            <a:avLst/>
          </a:prstGeom>
          <a:noFill/>
        </p:spPr>
        <p:txBody>
          <a:bodyPr wrap="square" lIns="91440" tIns="45720" rIns="91440" bIns="45720" rtlCol="0" anchor="t">
            <a:spAutoFit/>
          </a:bodyPr>
          <a:lstStyle/>
          <a:p>
            <a:r>
              <a:rPr lang="en-US" sz="1600" b="1" u="sng">
                <a:solidFill>
                  <a:srgbClr val="F6801F"/>
                </a:solidFill>
                <a:latin typeface="Helvetica"/>
                <a:cs typeface="Helvetica"/>
              </a:rPr>
              <a:t>Minority Business Enterprise (MBE)</a:t>
            </a:r>
            <a:r>
              <a:rPr lang="en-US" sz="1600">
                <a:solidFill>
                  <a:srgbClr val="0D2145"/>
                </a:solidFill>
                <a:latin typeface="Helvetica"/>
                <a:cs typeface="Helvetica"/>
              </a:rPr>
              <a:t> means a Business that is at least 51% Owned by one or more Minority Persons, or for which at least 51% of the equity is Owned by one or more Minority Persons, and both the management and daily business operations are carried out and controlled by one or more of the Minority Persons who own it.</a:t>
            </a:r>
            <a:endParaRPr lang="en-US" sz="1600">
              <a:cs typeface="Calibri"/>
            </a:endParaRPr>
          </a:p>
          <a:p>
            <a:pPr>
              <a:lnSpc>
                <a:spcPct val="90000"/>
              </a:lnSpc>
              <a:spcBef>
                <a:spcPts val="1000"/>
              </a:spcBef>
            </a:pPr>
            <a:r>
              <a:rPr lang="en-US" sz="1600" b="1" u="sng">
                <a:solidFill>
                  <a:srgbClr val="F6801F"/>
                </a:solidFill>
                <a:latin typeface="Helvetica"/>
                <a:cs typeface="Helvetica"/>
              </a:rPr>
              <a:t>Woman Business Enterprise (WBE</a:t>
            </a:r>
            <a:r>
              <a:rPr lang="en-US" sz="1600">
                <a:solidFill>
                  <a:srgbClr val="0D2145"/>
                </a:solidFill>
                <a:latin typeface="Helvetica"/>
                <a:cs typeface="Helvetica"/>
              </a:rPr>
              <a:t> means a Business that is at least 51% Owned by one or more females, or for which at least 51% of the equity is owned by one or more females, and both the management and daily business operations are carried out and controlled by one or more of the females who own it. </a:t>
            </a:r>
            <a:endParaRPr lang="en-US" sz="1600">
              <a:solidFill>
                <a:srgbClr val="000000"/>
              </a:solidFill>
              <a:latin typeface="Calibri" panose="020F0502020204030204"/>
              <a:cs typeface="Calibri" panose="020F0502020204030204"/>
            </a:endParaRPr>
          </a:p>
          <a:p>
            <a:pPr>
              <a:spcBef>
                <a:spcPts val="1200"/>
              </a:spcBef>
            </a:pPr>
            <a:r>
              <a:rPr lang="en-US" sz="1600" b="1" u="sng">
                <a:solidFill>
                  <a:srgbClr val="F6801F"/>
                </a:solidFill>
                <a:latin typeface="Helvetica"/>
                <a:cs typeface="Helvetica"/>
              </a:rPr>
              <a:t>MWBE and SBE Policies:</a:t>
            </a:r>
            <a:r>
              <a:rPr lang="en-US" sz="1600" b="1">
                <a:solidFill>
                  <a:srgbClr val="F6801F"/>
                </a:solidFill>
                <a:latin typeface="Helvetica"/>
                <a:cs typeface="Helvetica"/>
              </a:rPr>
              <a:t> </a:t>
            </a:r>
            <a:r>
              <a:rPr lang="en-US" sz="1600">
                <a:solidFill>
                  <a:srgbClr val="0D2145"/>
                </a:solidFill>
                <a:latin typeface="Helvetica"/>
                <a:cs typeface="Helvetica"/>
              </a:rPr>
              <a:t>The Port Commission, at its April 27, 2021, meeting, approved the NEW Minority-Amended and Restated Small Business Development Policy. </a:t>
            </a:r>
            <a:endParaRPr lang="en-US" sz="1600">
              <a:ea typeface="+mn-lt"/>
              <a:cs typeface="+mn-lt"/>
            </a:endParaRPr>
          </a:p>
          <a:p>
            <a:pPr marL="0" lvl="1" algn="just">
              <a:lnSpc>
                <a:spcPct val="90000"/>
              </a:lnSpc>
              <a:spcBef>
                <a:spcPts val="500"/>
              </a:spcBef>
            </a:pPr>
            <a:endParaRPr lang="en-US">
              <a:solidFill>
                <a:srgbClr val="0D2145"/>
              </a:solidFill>
              <a:latin typeface="Helvetica"/>
              <a:cs typeface="Helvetica"/>
            </a:endParaRPr>
          </a:p>
        </p:txBody>
      </p:sp>
      <p:sp>
        <p:nvSpPr>
          <p:cNvPr id="3" name="Slide Number Placeholder 2">
            <a:extLst>
              <a:ext uri="{FF2B5EF4-FFF2-40B4-BE49-F238E27FC236}">
                <a16:creationId xmlns:a16="http://schemas.microsoft.com/office/drawing/2014/main" id="{303A221E-DDA7-4DCD-88E0-2FAE57089433}"/>
              </a:ext>
            </a:extLst>
          </p:cNvPr>
          <p:cNvSpPr>
            <a:spLocks noGrp="1"/>
          </p:cNvSpPr>
          <p:nvPr>
            <p:ph type="sldNum" sz="quarter" idx="4"/>
          </p:nvPr>
        </p:nvSpPr>
        <p:spPr/>
        <p:txBody>
          <a:bodyPr/>
          <a:lstStyle/>
          <a:p>
            <a:fld id="{00444626-245E-0646-B25F-0739C8FEA999}" type="slidenum">
              <a:rPr lang="en-US" smtClean="0"/>
              <a:pPr/>
              <a:t>8</a:t>
            </a:fld>
            <a:endParaRPr lang="en-US"/>
          </a:p>
        </p:txBody>
      </p:sp>
    </p:spTree>
    <p:extLst>
      <p:ext uri="{BB962C8B-B14F-4D97-AF65-F5344CB8AC3E}">
        <p14:creationId xmlns:p14="http://schemas.microsoft.com/office/powerpoint/2010/main" val="34449303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07BEB-97A5-4EFD-97EE-8D87BB9086CB}"/>
              </a:ext>
            </a:extLst>
          </p:cNvPr>
          <p:cNvSpPr>
            <a:spLocks noGrp="1"/>
          </p:cNvSpPr>
          <p:nvPr>
            <p:ph type="title"/>
          </p:nvPr>
        </p:nvSpPr>
        <p:spPr/>
        <p:txBody>
          <a:bodyPr/>
          <a:lstStyle/>
          <a:p>
            <a:r>
              <a:rPr lang="en-US">
                <a:latin typeface="Helvetica"/>
                <a:cs typeface="Helvetica"/>
              </a:rPr>
              <a:t>PARTNER CERTIFYING AGENCIES</a:t>
            </a:r>
            <a:endParaRPr lang="en-US"/>
          </a:p>
        </p:txBody>
      </p:sp>
      <p:sp>
        <p:nvSpPr>
          <p:cNvPr id="5" name="Text Placeholder 4">
            <a:extLst>
              <a:ext uri="{FF2B5EF4-FFF2-40B4-BE49-F238E27FC236}">
                <a16:creationId xmlns:a16="http://schemas.microsoft.com/office/drawing/2014/main" id="{1415F39B-A828-49F6-811B-22197C538CBB}"/>
              </a:ext>
            </a:extLst>
          </p:cNvPr>
          <p:cNvSpPr txBox="1">
            <a:spLocks noGrp="1"/>
          </p:cNvSpPr>
          <p:nvPr>
            <p:ph type="body" sz="quarter" idx="11"/>
          </p:nvPr>
        </p:nvSpPr>
        <p:spPr>
          <a:xfrm>
            <a:off x="838200" y="1656865"/>
            <a:ext cx="10968843" cy="4358116"/>
          </a:xfrm>
          <a:prstGeom prst="rect">
            <a:avLst/>
          </a:prstGeom>
          <a:noFill/>
        </p:spPr>
        <p:txBody>
          <a:bodyPr vert="horz" wrap="square" lIns="91440" tIns="45720" rIns="91440" bIns="45720" rtlCol="0" anchor="t">
            <a:spAutoFit/>
          </a:bodyPr>
          <a:lstStyle/>
          <a:p>
            <a:pPr defTabSz="342900">
              <a:defRPr/>
            </a:pPr>
            <a:endParaRPr lang="en-US" sz="1600" b="1">
              <a:solidFill>
                <a:prstClr val="black"/>
              </a:solidFill>
              <a:latin typeface="Helvetica" panose="020B0604020202020204" pitchFamily="34" charset="0"/>
              <a:cs typeface="Helvetica" panose="020B0604020202020204" pitchFamily="34" charset="0"/>
            </a:endParaRPr>
          </a:p>
          <a:p>
            <a:pPr marL="0" indent="0" defTabSz="342900">
              <a:buSzPct val="100000"/>
              <a:buNone/>
              <a:defRPr/>
            </a:pPr>
            <a:r>
              <a:rPr lang="en-US" sz="1800">
                <a:solidFill>
                  <a:srgbClr val="0D2145"/>
                </a:solidFill>
                <a:latin typeface="Helvetica"/>
                <a:cs typeface="Helvetica"/>
              </a:rPr>
              <a:t>Small and MWBEs must meet certain criteria and be certified with one of the following partner agencies:</a:t>
            </a:r>
          </a:p>
          <a:p>
            <a:pPr marL="173355" defTabSz="342900">
              <a:buSzPct val="100000"/>
              <a:defRPr/>
            </a:pPr>
            <a:endParaRPr lang="en-US" sz="1600">
              <a:solidFill>
                <a:srgbClr val="0D2145"/>
              </a:solidFill>
            </a:endParaRPr>
          </a:p>
          <a:p>
            <a:pPr marL="720090" lvl="1" indent="-285750" defTabSz="342900">
              <a:lnSpc>
                <a:spcPct val="125000"/>
              </a:lnSpc>
              <a:buSzPct val="100000"/>
              <a:buFont typeface="Arial" panose="020B0604020202020204" pitchFamily="34" charset="0"/>
              <a:buChar char="•"/>
              <a:defRPr/>
            </a:pPr>
            <a:r>
              <a:rPr lang="en-US" sz="1600">
                <a:solidFill>
                  <a:srgbClr val="0D2145"/>
                </a:solidFill>
                <a:latin typeface="Helvetica"/>
                <a:cs typeface="Helvetica"/>
              </a:rPr>
              <a:t>*City of Houston (SBE, MBE, WBE)						</a:t>
            </a:r>
          </a:p>
          <a:p>
            <a:pPr marL="720090" lvl="1" indent="-285750" defTabSz="342900">
              <a:lnSpc>
                <a:spcPct val="125000"/>
              </a:lnSpc>
              <a:buSzPct val="100000"/>
              <a:buFont typeface="Arial" panose="020B0604020202020204" pitchFamily="34" charset="0"/>
              <a:buChar char="•"/>
              <a:defRPr/>
            </a:pPr>
            <a:r>
              <a:rPr lang="en-US" sz="1600">
                <a:solidFill>
                  <a:srgbClr val="0D2145"/>
                </a:solidFill>
                <a:latin typeface="Helvetica"/>
                <a:cs typeface="Helvetica"/>
              </a:rPr>
              <a:t>Houston Minority Supplier Development Council (MBE)</a:t>
            </a:r>
          </a:p>
          <a:p>
            <a:pPr marL="720090" lvl="1" indent="-285750" defTabSz="342900">
              <a:lnSpc>
                <a:spcPct val="125000"/>
              </a:lnSpc>
              <a:buSzPct val="100000"/>
              <a:buFont typeface="Arial" panose="020B0604020202020204" pitchFamily="34" charset="0"/>
              <a:buChar char="•"/>
              <a:defRPr/>
            </a:pPr>
            <a:r>
              <a:rPr lang="en-US" sz="1600">
                <a:solidFill>
                  <a:srgbClr val="0D2145"/>
                </a:solidFill>
                <a:latin typeface="Helvetica"/>
                <a:cs typeface="Helvetica"/>
              </a:rPr>
              <a:t>*METRO (SBE)							</a:t>
            </a:r>
          </a:p>
          <a:p>
            <a:pPr marL="720090" lvl="1" indent="-285750" defTabSz="342900">
              <a:lnSpc>
                <a:spcPct val="125000"/>
              </a:lnSpc>
              <a:buSzPct val="100000"/>
              <a:buFont typeface="Arial" panose="020B0604020202020204" pitchFamily="34" charset="0"/>
              <a:buChar char="•"/>
              <a:defRPr/>
            </a:pPr>
            <a:r>
              <a:rPr lang="en-US" sz="1600">
                <a:solidFill>
                  <a:srgbClr val="0D2145"/>
                </a:solidFill>
                <a:latin typeface="Helvetica"/>
                <a:cs typeface="Helvetica"/>
              </a:rPr>
              <a:t>*SBA 8(a) (SDB)</a:t>
            </a:r>
          </a:p>
          <a:p>
            <a:pPr marL="720090" lvl="1" indent="-285750" defTabSz="342900">
              <a:lnSpc>
                <a:spcPct val="125000"/>
              </a:lnSpc>
              <a:buSzPct val="100000"/>
              <a:buFont typeface="Arial" panose="020B0604020202020204" pitchFamily="34" charset="0"/>
              <a:buChar char="•"/>
              <a:defRPr/>
            </a:pPr>
            <a:r>
              <a:rPr lang="en-US" sz="1600">
                <a:solidFill>
                  <a:srgbClr val="0D2145"/>
                </a:solidFill>
                <a:latin typeface="Helvetica"/>
                <a:cs typeface="Helvetica"/>
              </a:rPr>
              <a:t>*State of Texas HUB Certification (HUB)</a:t>
            </a:r>
          </a:p>
          <a:p>
            <a:pPr marL="720090" lvl="1" indent="-285750" defTabSz="342900">
              <a:lnSpc>
                <a:spcPct val="125000"/>
              </a:lnSpc>
              <a:buSzPct val="100000"/>
              <a:defRPr/>
            </a:pPr>
            <a:r>
              <a:rPr lang="en-US" sz="1600">
                <a:solidFill>
                  <a:srgbClr val="0D2145"/>
                </a:solidFill>
                <a:latin typeface="Helvetica"/>
                <a:cs typeface="Helvetica"/>
              </a:rPr>
              <a:t>South Texas Central Regional Certification Agency (SBE, MBE, WBE)							</a:t>
            </a:r>
          </a:p>
          <a:p>
            <a:pPr marL="720090" lvl="1" indent="-285750" defTabSz="342900">
              <a:lnSpc>
                <a:spcPct val="125000"/>
              </a:lnSpc>
              <a:buSzPct val="100000"/>
              <a:buFont typeface="Arial" panose="020B0604020202020204" pitchFamily="34" charset="0"/>
              <a:buChar char="•"/>
              <a:defRPr/>
            </a:pPr>
            <a:r>
              <a:rPr lang="en-US" sz="1600">
                <a:solidFill>
                  <a:srgbClr val="0D2145"/>
                </a:solidFill>
                <a:latin typeface="Helvetica"/>
                <a:cs typeface="Helvetica"/>
              </a:rPr>
              <a:t>*Texas Department of Transportation (SBE)</a:t>
            </a:r>
          </a:p>
          <a:p>
            <a:pPr marL="720090" lvl="1" indent="-285750" defTabSz="342900">
              <a:lnSpc>
                <a:spcPct val="125000"/>
              </a:lnSpc>
              <a:buSzPct val="100000"/>
              <a:buFont typeface="Arial" panose="020B0604020202020204" pitchFamily="34" charset="0"/>
              <a:buChar char="•"/>
              <a:defRPr/>
            </a:pPr>
            <a:r>
              <a:rPr lang="en-US" sz="1600">
                <a:solidFill>
                  <a:srgbClr val="0D2145"/>
                </a:solidFill>
                <a:latin typeface="Helvetica"/>
                <a:cs typeface="Helvetica"/>
              </a:rPr>
              <a:t>Women’s Business Enterprise Alliance (WBE)</a:t>
            </a:r>
          </a:p>
          <a:p>
            <a:pPr marL="434340" lvl="1" indent="0" defTabSz="342900">
              <a:lnSpc>
                <a:spcPct val="125000"/>
              </a:lnSpc>
              <a:buSzPct val="100000"/>
              <a:buNone/>
              <a:defRPr/>
            </a:pPr>
            <a:r>
              <a:rPr lang="en-US" sz="1600">
                <a:solidFill>
                  <a:srgbClr val="0D2145"/>
                </a:solidFill>
                <a:latin typeface="Helvetica"/>
                <a:cs typeface="Helvetica"/>
              </a:rPr>
              <a:t>*No fee to apply</a:t>
            </a:r>
          </a:p>
        </p:txBody>
      </p:sp>
      <p:sp>
        <p:nvSpPr>
          <p:cNvPr id="3" name="Slide Number Placeholder 2">
            <a:extLst>
              <a:ext uri="{FF2B5EF4-FFF2-40B4-BE49-F238E27FC236}">
                <a16:creationId xmlns:a16="http://schemas.microsoft.com/office/drawing/2014/main" id="{217E9FB2-1F8E-4247-86C6-F366A9DF1D73}"/>
              </a:ext>
            </a:extLst>
          </p:cNvPr>
          <p:cNvSpPr>
            <a:spLocks noGrp="1"/>
          </p:cNvSpPr>
          <p:nvPr>
            <p:ph type="sldNum" sz="quarter" idx="4"/>
          </p:nvPr>
        </p:nvSpPr>
        <p:spPr/>
        <p:txBody>
          <a:bodyPr/>
          <a:lstStyle/>
          <a:p>
            <a:fld id="{00444626-245E-0646-B25F-0739C8FEA999}" type="slidenum">
              <a:rPr lang="en-US" smtClean="0"/>
              <a:pPr/>
              <a:t>9</a:t>
            </a:fld>
            <a:endParaRPr lang="en-US"/>
          </a:p>
        </p:txBody>
      </p:sp>
    </p:spTree>
    <p:extLst>
      <p:ext uri="{BB962C8B-B14F-4D97-AF65-F5344CB8AC3E}">
        <p14:creationId xmlns:p14="http://schemas.microsoft.com/office/powerpoint/2010/main" val="3915803121"/>
      </p:ext>
    </p:extLst>
  </p:cSld>
  <p:clrMapOvr>
    <a:masterClrMapping/>
  </p:clrMapOvr>
</p:sld>
</file>

<file path=ppt/theme/theme1.xml><?xml version="1.0" encoding="utf-8"?>
<a:theme xmlns:a="http://schemas.openxmlformats.org/drawingml/2006/main" name="Blanks Templat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07DA3C4961786B4689065E7AFBC60F5B" ma:contentTypeVersion="47" ma:contentTypeDescription="Create a new document." ma:contentTypeScope="" ma:versionID="71acb1256e65739417bc5a3dcfa1e866">
  <xsd:schema xmlns:xsd="http://www.w3.org/2001/XMLSchema" xmlns:xs="http://www.w3.org/2001/XMLSchema" xmlns:p="http://schemas.microsoft.com/office/2006/metadata/properties" xmlns:ns2="16e0964c-f077-4f36-9738-5e1ff42b0d80" xmlns:ns3="http://schemas.microsoft.com/sharepoint/v4" targetNamespace="http://schemas.microsoft.com/office/2006/metadata/properties" ma:root="true" ma:fieldsID="02c6b9a413884b3fa13dadf8ccb21e74" ns2:_="" ns3:_="">
    <xsd:import namespace="16e0964c-f077-4f36-9738-5e1ff42b0d80"/>
    <xsd:import namespace="http://schemas.microsoft.com/sharepoint/v4"/>
    <xsd:element name="properties">
      <xsd:complexType>
        <xsd:sequence>
          <xsd:element name="documentManagement">
            <xsd:complexType>
              <xsd:all>
                <xsd:element ref="ns2:SharedWithUsers" minOccurs="0"/>
                <xsd:element ref="ns3:IconOverlay" minOccurs="0"/>
                <xsd:element ref="ns2:_dlc_DocId" minOccurs="0"/>
                <xsd:element ref="ns2:_dlc_DocIdUrl" minOccurs="0"/>
                <xsd:element ref="ns2:_dlc_DocIdPersistId" minOccurs="0"/>
                <xsd:element ref="ns2:GS_MraActionInProgres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e0964c-f077-4f36-9738-5e1ff42b0d8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element name="GS_MraActionInProgress" ma:index="13" nillable="true" ma:displayName="GS_MraActionInProgress" ma:hidden="true" ma:internalName="GS_MraActionInProgres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9"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_dlc_DocId xmlns="16e0964c-f077-4f36-9738-5e1ff42b0d80">DC7Z77VHF4CC-610730725-75</_dlc_DocId>
    <_dlc_DocIdUrl xmlns="16e0964c-f077-4f36-9738-5e1ff42b0d80">
      <Url>http://shareport.poha.net/sites/sp/depts/commdiv/mec/_layouts/15/DocIdRedir.aspx?ID=DC7Z77VHF4CC-610730725-75</Url>
      <Description>DC7Z77VHF4CC-610730725-75</Description>
    </_dlc_DocIdUrl>
    <SharedWithUsers xmlns="16e0964c-f077-4f36-9738-5e1ff42b0d80">
      <UserInfo>
        <DisplayName>James Pitts</DisplayName>
        <AccountId>159</AccountId>
        <AccountType/>
      </UserInfo>
      <UserInfo>
        <DisplayName>John Moseley</DisplayName>
        <AccountId>468</AccountId>
        <AccountType/>
      </UserInfo>
    </SharedWithUsers>
    <GS_MraActionInProgress xmlns="16e0964c-f077-4f36-9738-5e1ff42b0d80" xsi:nil="true"/>
  </documentManagement>
</p:properties>
</file>

<file path=customXml/itemProps1.xml><?xml version="1.0" encoding="utf-8"?>
<ds:datastoreItem xmlns:ds="http://schemas.openxmlformats.org/officeDocument/2006/customXml" ds:itemID="{C062544B-90AB-484C-9CF1-85E07D74B77A}">
  <ds:schemaRefs>
    <ds:schemaRef ds:uri="http://schemas.microsoft.com/sharepoint/events"/>
  </ds:schemaRefs>
</ds:datastoreItem>
</file>

<file path=customXml/itemProps2.xml><?xml version="1.0" encoding="utf-8"?>
<ds:datastoreItem xmlns:ds="http://schemas.openxmlformats.org/officeDocument/2006/customXml" ds:itemID="{67F81E72-40D8-4219-A33F-9CF22C664FB3}">
  <ds:schemaRefs>
    <ds:schemaRef ds:uri="16e0964c-f077-4f36-9738-5e1ff42b0d8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4"/>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3AB33CC-81DD-4D81-B091-37B5143A6A91}">
  <ds:schemaRefs>
    <ds:schemaRef ds:uri="http://schemas.microsoft.com/sharepoint/v3/contenttype/forms"/>
  </ds:schemaRefs>
</ds:datastoreItem>
</file>

<file path=customXml/itemProps4.xml><?xml version="1.0" encoding="utf-8"?>
<ds:datastoreItem xmlns:ds="http://schemas.openxmlformats.org/officeDocument/2006/customXml" ds:itemID="{DBDBB8DD-7271-45F1-A952-3902F7871927}">
  <ds:schemaRefs>
    <ds:schemaRef ds:uri="16e0964c-f077-4f36-9738-5e1ff42b0d8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4"/>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TotalTime>
  <Words>1264</Words>
  <Application>Microsoft Office PowerPoint</Application>
  <PresentationFormat>Widescreen</PresentationFormat>
  <Paragraphs>169</Paragraphs>
  <Slides>19</Slides>
  <Notes>2</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ArialMT</vt:lpstr>
      <vt:lpstr>Calibri</vt:lpstr>
      <vt:lpstr>Flama Bold</vt:lpstr>
      <vt:lpstr>Garamond</vt:lpstr>
      <vt:lpstr>Helvetica</vt:lpstr>
      <vt:lpstr>Helvetica Neue Condensed</vt:lpstr>
      <vt:lpstr>Blanks Templates</vt:lpstr>
      <vt:lpstr>RFP-2148 Professional Services for the Design &amp; Implementation of Incentive Pay (Variable Pay) Structure and Performance Management Program Review for Best Practices and Streamlined Design</vt:lpstr>
      <vt:lpstr>AGENDA</vt:lpstr>
      <vt:lpstr>PRE-PROPOSAL HOUSE RULES</vt:lpstr>
      <vt:lpstr>PORT COMMISSION</vt:lpstr>
      <vt:lpstr>Business Equity</vt:lpstr>
      <vt:lpstr>BUSINESS EQUITY, S/MWBE PROGRAMS</vt:lpstr>
      <vt:lpstr>AWARDS &amp; COMMITTMENTS</vt:lpstr>
      <vt:lpstr>BUSINESS EQUITY DEFINITIONS</vt:lpstr>
      <vt:lpstr>PARTNER CERTIFYING AGENCIES</vt:lpstr>
      <vt:lpstr>S/MWBE CONTRACTOR REQUIREMENTS</vt:lpstr>
      <vt:lpstr>S/MWBE CONTRACTOR REQUIREMENTS</vt:lpstr>
      <vt:lpstr>Procurement Services</vt:lpstr>
      <vt:lpstr>PROCUREMENT</vt:lpstr>
      <vt:lpstr>PROCUREMENT</vt:lpstr>
      <vt:lpstr>Scope of Services</vt:lpstr>
      <vt:lpstr>Project Description &amp; Background</vt:lpstr>
      <vt:lpstr>Project Scope of Work</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George Salinas</dc:creator>
  <cp:lastModifiedBy>Sommer Freeman</cp:lastModifiedBy>
  <cp:revision>2</cp:revision>
  <cp:lastPrinted>2020-06-09T18:03:16Z</cp:lastPrinted>
  <dcterms:created xsi:type="dcterms:W3CDTF">2020-04-26T22:24:04Z</dcterms:created>
  <dcterms:modified xsi:type="dcterms:W3CDTF">2022-03-16T14:22:29Z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0x01010007DA3C4961786B4689065E7AFBC60F5B</vt:lpwstr>
  </property>
  <property fmtid="{D5CDD505-2E9C-101B-9397-08002B2CF9AE}" pid="3" name="_dlc_DocIdItemGuid">
    <vt:lpwstr>fcae2f67-a1ad-42b6-bb8c-c395abef40bd</vt:lpwstr>
  </property>
</Properties>
</file>