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5"/>
  </p:sldMasterIdLst>
  <p:notesMasterIdLst>
    <p:notesMasterId r:id="rId31"/>
  </p:notesMasterIdLst>
  <p:sldIdLst>
    <p:sldId id="286" r:id="rId6"/>
    <p:sldId id="287" r:id="rId7"/>
    <p:sldId id="289" r:id="rId8"/>
    <p:sldId id="288" r:id="rId9"/>
    <p:sldId id="291" r:id="rId10"/>
    <p:sldId id="340" r:id="rId11"/>
    <p:sldId id="362" r:id="rId12"/>
    <p:sldId id="341" r:id="rId13"/>
    <p:sldId id="343" r:id="rId14"/>
    <p:sldId id="344" r:id="rId15"/>
    <p:sldId id="436" r:id="rId16"/>
    <p:sldId id="308" r:id="rId17"/>
    <p:sldId id="331" r:id="rId18"/>
    <p:sldId id="332" r:id="rId19"/>
    <p:sldId id="431" r:id="rId20"/>
    <p:sldId id="432" r:id="rId21"/>
    <p:sldId id="442" r:id="rId22"/>
    <p:sldId id="433" r:id="rId23"/>
    <p:sldId id="439" r:id="rId24"/>
    <p:sldId id="434" r:id="rId25"/>
    <p:sldId id="438" r:id="rId26"/>
    <p:sldId id="440" r:id="rId27"/>
    <p:sldId id="437" r:id="rId28"/>
    <p:sldId id="326" r:id="rId29"/>
    <p:sldId id="26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randing" id="{F170EEAB-459E-4F1C-853E-A9DF1643D723}">
          <p14:sldIdLst/>
        </p14:section>
        <p14:section name="Content" id="{0C4FAEBF-3DF8-45D6-8991-8AB1061CC82B}">
          <p14:sldIdLst>
            <p14:sldId id="286"/>
            <p14:sldId id="287"/>
            <p14:sldId id="289"/>
            <p14:sldId id="288"/>
            <p14:sldId id="291"/>
            <p14:sldId id="340"/>
            <p14:sldId id="362"/>
            <p14:sldId id="341"/>
            <p14:sldId id="343"/>
            <p14:sldId id="344"/>
            <p14:sldId id="436"/>
            <p14:sldId id="308"/>
            <p14:sldId id="331"/>
            <p14:sldId id="332"/>
            <p14:sldId id="431"/>
            <p14:sldId id="432"/>
            <p14:sldId id="442"/>
            <p14:sldId id="433"/>
            <p14:sldId id="439"/>
            <p14:sldId id="434"/>
            <p14:sldId id="438"/>
            <p14:sldId id="440"/>
            <p14:sldId id="437"/>
            <p14:sldId id="326"/>
            <p14:sldId id="263"/>
          </p14:sldIdLst>
        </p14:section>
      </p14:sectionLst>
    </p:ext>
    <p:ext uri="{EFAFB233-063F-42B5-8137-9DF3F51BA10A}">
      <p15:sldGuideLst xmlns:p15="http://schemas.microsoft.com/office/powerpoint/2012/main">
        <p15:guide id="1" orient="horz" pos="1224" userDrawn="1">
          <p15:clr>
            <a:srgbClr val="A4A3A4"/>
          </p15:clr>
        </p15:guide>
        <p15:guide id="2" orient="horz" pos="3600" userDrawn="1">
          <p15:clr>
            <a:srgbClr val="A4A3A4"/>
          </p15:clr>
        </p15:guide>
        <p15:guide id="3" pos="528" userDrawn="1">
          <p15:clr>
            <a:srgbClr val="A4A3A4"/>
          </p15:clr>
        </p15:guide>
        <p15:guide id="4"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145"/>
    <a:srgbClr val="F6801F"/>
    <a:srgbClr val="00366E"/>
    <a:srgbClr val="031D42"/>
    <a:srgbClr val="A51E36"/>
    <a:srgbClr val="3B3B3B"/>
    <a:srgbClr val="3086FD"/>
    <a:srgbClr val="C4C4C4"/>
    <a:srgbClr val="38D4F0"/>
    <a:srgbClr val="3F7C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937E40-30C9-403A-803A-CD4847816AD5}" v="2764" dt="2022-03-09T20:30:04.845"/>
    <p1510:client id="{D832985D-BE89-CC51-A110-755D47BDB1B8}" v="26" dt="2022-03-09T15:03:39.5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guide orient="horz" pos="1224"/>
        <p:guide orient="horz" pos="3600"/>
        <p:guide pos="52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41DE50-49D8-C046-9218-A75E8CB6772E}" type="datetimeFigureOut">
              <a:rPr lang="en-US" smtClean="0"/>
              <a:t>3/9/2022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D0A00-6353-FF4C-A9FE-3207EF8A4370}" type="slidenum">
              <a:rPr lang="en-US" smtClean="0"/>
              <a:t>‹#›</a:t>
            </a:fld>
            <a:endParaRPr lang="en-US"/>
          </a:p>
        </p:txBody>
      </p:sp>
    </p:spTree>
    <p:extLst>
      <p:ext uri="{BB962C8B-B14F-4D97-AF65-F5344CB8AC3E}">
        <p14:creationId xmlns:p14="http://schemas.microsoft.com/office/powerpoint/2010/main" val="109523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talk about Port Houston.  First, we are governed by a seven-member Commission, led by Chairman Ric Campo. Since this procurement is a formal procurement, meaning the contract value is above $50,000, the Port Commission will be responsible for approving or rejecting the staff’s award recommendation.</a:t>
            </a:r>
          </a:p>
        </p:txBody>
      </p:sp>
      <p:sp>
        <p:nvSpPr>
          <p:cNvPr id="4" name="Slide Number Placeholder 3"/>
          <p:cNvSpPr>
            <a:spLocks noGrp="1"/>
          </p:cNvSpPr>
          <p:nvPr>
            <p:ph type="sldNum" sz="quarter" idx="5"/>
          </p:nvPr>
        </p:nvSpPr>
        <p:spPr/>
        <p:txBody>
          <a:bodyPr/>
          <a:lstStyle/>
          <a:p>
            <a:fld id="{9A3D0A00-6353-FF4C-A9FE-3207EF8A4370}" type="slidenum">
              <a:rPr lang="en-US" smtClean="0"/>
              <a:t>4</a:t>
            </a:fld>
            <a:endParaRPr lang="en-US"/>
          </a:p>
        </p:txBody>
      </p:sp>
    </p:spTree>
    <p:extLst>
      <p:ext uri="{BB962C8B-B14F-4D97-AF65-F5344CB8AC3E}">
        <p14:creationId xmlns:p14="http://schemas.microsoft.com/office/powerpoint/2010/main" val="3605118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D2145"/>
                </a:solidFill>
                <a:latin typeface="Helvetica" panose="020B0604020202020204" pitchFamily="34" charset="0"/>
                <a:ea typeface="Times New Roman" panose="02020603050405020304" pitchFamily="18" charset="0"/>
                <a:cs typeface="Helvetica" panose="020B0604020202020204" pitchFamily="34" charset="0"/>
              </a:rPr>
              <a:t>The Port Commission, at its April 27, 2021 meeting, approved the NEW Minority- and Woman-Owned Business Enterprise Development Policy and the Amended and Restated Small Business Development Policy. </a:t>
            </a:r>
            <a:endParaRPr lang="en-US" sz="1200">
              <a:solidFill>
                <a:srgbClr val="0D2145"/>
              </a:solidFill>
              <a:latin typeface="Helvetica" panose="020B0604020202020204" pitchFamily="34" charset="0"/>
              <a:cs typeface="Helvetica" panose="020B0604020202020204" pitchFamily="34" charset="0"/>
            </a:endParaRPr>
          </a:p>
          <a:p>
            <a:endParaRPr lang="en-US" sz="1200">
              <a:solidFill>
                <a:srgbClr val="00366E"/>
              </a:solidFill>
            </a:endParaRPr>
          </a:p>
          <a:p>
            <a:endParaRPr lang="en-US" sz="1200">
              <a:solidFill>
                <a:srgbClr val="00366E"/>
              </a:solidFill>
            </a:endParaRPr>
          </a:p>
          <a:p>
            <a:pPr marL="171450" indent="-171450">
              <a:buFont typeface="Arial" panose="020B0604020202020204" pitchFamily="34" charset="0"/>
              <a:buChar char="•"/>
            </a:pPr>
            <a:r>
              <a:rPr lang="en-US" sz="1200">
                <a:solidFill>
                  <a:srgbClr val="00366E"/>
                </a:solidFill>
              </a:rPr>
              <a:t>Initiative will reduce barriers to MBEs and WBEs who want to engage in business with Port Houston</a:t>
            </a:r>
          </a:p>
          <a:p>
            <a:pPr marL="171450" indent="-171450">
              <a:buFont typeface="Arial" panose="020B0604020202020204" pitchFamily="34" charset="0"/>
              <a:buChar char="•"/>
            </a:pPr>
            <a:r>
              <a:rPr lang="en-US" sz="1200">
                <a:solidFill>
                  <a:srgbClr val="00366E"/>
                </a:solidFill>
              </a:rPr>
              <a:t>Port Houston is working to identify and contact qualified S/MWBEs to meet our participation goals  </a:t>
            </a:r>
          </a:p>
          <a:p>
            <a:pPr marL="171450" indent="-171450">
              <a:buFont typeface="Arial" panose="020B0604020202020204" pitchFamily="34" charset="0"/>
              <a:buChar char="•"/>
            </a:pPr>
            <a:r>
              <a:rPr lang="en-US" sz="1200">
                <a:solidFill>
                  <a:srgbClr val="00366E"/>
                </a:solidFill>
              </a:rPr>
              <a:t>Implemented race- and gender-neutral measures to ensure equal opportunities for all contractors and subcontractors</a:t>
            </a:r>
          </a:p>
          <a:p>
            <a:pPr marL="171450" indent="-171450">
              <a:buFont typeface="Arial" panose="020B0604020202020204" pitchFamily="34" charset="0"/>
              <a:buChar char="•"/>
            </a:pPr>
            <a:r>
              <a:rPr lang="en-US" sz="1200">
                <a:solidFill>
                  <a:srgbClr val="00366E"/>
                </a:solidFill>
              </a:rPr>
              <a:t>Port Houston is continuing to provide training, mentorship, networking and development assistance to all S/MWBEs </a:t>
            </a:r>
          </a:p>
        </p:txBody>
      </p:sp>
      <p:sp>
        <p:nvSpPr>
          <p:cNvPr id="4" name="Slide Number Placeholder 3"/>
          <p:cNvSpPr>
            <a:spLocks noGrp="1"/>
          </p:cNvSpPr>
          <p:nvPr>
            <p:ph type="sldNum" sz="quarter" idx="5"/>
          </p:nvPr>
        </p:nvSpPr>
        <p:spPr/>
        <p:txBody>
          <a:bodyPr/>
          <a:lstStyle/>
          <a:p>
            <a:fld id="{9A3D0A00-6353-FF4C-A9FE-3207EF8A4370}" type="slidenum">
              <a:rPr lang="en-US" smtClean="0"/>
              <a:t>6</a:t>
            </a:fld>
            <a:endParaRPr lang="en-US"/>
          </a:p>
        </p:txBody>
      </p:sp>
    </p:spTree>
    <p:extLst>
      <p:ext uri="{BB962C8B-B14F-4D97-AF65-F5344CB8AC3E}">
        <p14:creationId xmlns:p14="http://schemas.microsoft.com/office/powerpoint/2010/main" val="2627001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969AC30-5D82-45AB-8D70-5644AF32436C}"/>
              </a:ext>
            </a:extLst>
          </p:cNvPr>
          <p:cNvPicPr>
            <a:picLocks noChangeAspect="1"/>
          </p:cNvPicPr>
          <p:nvPr userDrawn="1"/>
        </p:nvPicPr>
        <p:blipFill>
          <a:blip r:embed="rId2"/>
          <a:srcRect/>
          <a:stretch/>
        </p:blipFill>
        <p:spPr>
          <a:xfrm>
            <a:off x="1524" y="858"/>
            <a:ext cx="12188952" cy="6856285"/>
          </a:xfrm>
          <a:prstGeom prst="rect">
            <a:avLst/>
          </a:prstGeom>
        </p:spPr>
      </p:pic>
      <p:sp>
        <p:nvSpPr>
          <p:cNvPr id="2" name="Title 1">
            <a:extLst>
              <a:ext uri="{FF2B5EF4-FFF2-40B4-BE49-F238E27FC236}">
                <a16:creationId xmlns:a16="http://schemas.microsoft.com/office/drawing/2014/main" id="{BB63117A-89EE-48B6-8D0C-1AE453E249F3}"/>
              </a:ext>
            </a:extLst>
          </p:cNvPr>
          <p:cNvSpPr>
            <a:spLocks noGrp="1"/>
          </p:cNvSpPr>
          <p:nvPr>
            <p:ph type="ctrTitle" hasCustomPrompt="1"/>
          </p:nvPr>
        </p:nvSpPr>
        <p:spPr>
          <a:xfrm>
            <a:off x="2409099" y="1947070"/>
            <a:ext cx="9144000" cy="1953295"/>
          </a:xfrm>
        </p:spPr>
        <p:txBody>
          <a:bodyPr lIns="0" tIns="0" rIns="0" bIns="0" anchor="t"/>
          <a:lstStyle>
            <a:lvl1pPr algn="l">
              <a:lnSpc>
                <a:spcPts val="7000"/>
              </a:lnSpc>
              <a:defRPr sz="7200" b="1">
                <a:solidFill>
                  <a:schemeClr val="bg1"/>
                </a:solidFill>
                <a:latin typeface="Helvetica" panose="020B0604020202020204" pitchFamily="34" charset="0"/>
                <a:cs typeface="Helvetica" panose="020B0604020202020204" pitchFamily="34" charset="0"/>
              </a:defRPr>
            </a:lvl1pPr>
          </a:lstStyle>
          <a:p>
            <a:r>
              <a:rPr lang="en-US"/>
              <a:t>Click to edit</a:t>
            </a:r>
            <a:br>
              <a:rPr lang="en-US"/>
            </a:br>
            <a:r>
              <a:rPr lang="en-US"/>
              <a:t>Master title style</a:t>
            </a:r>
          </a:p>
        </p:txBody>
      </p:sp>
      <p:cxnSp>
        <p:nvCxnSpPr>
          <p:cNvPr id="9" name="Straight Connector 8">
            <a:extLst>
              <a:ext uri="{FF2B5EF4-FFF2-40B4-BE49-F238E27FC236}">
                <a16:creationId xmlns:a16="http://schemas.microsoft.com/office/drawing/2014/main" id="{7A6525BF-5EFA-4C03-9C7E-D691ECDB9854}"/>
              </a:ext>
            </a:extLst>
          </p:cNvPr>
          <p:cNvCxnSpPr>
            <a:cxnSpLocks/>
          </p:cNvCxnSpPr>
          <p:nvPr userDrawn="1"/>
        </p:nvCxnSpPr>
        <p:spPr>
          <a:xfrm flipH="1">
            <a:off x="2189312" y="1233894"/>
            <a:ext cx="11226" cy="2704506"/>
          </a:xfrm>
          <a:prstGeom prst="line">
            <a:avLst/>
          </a:prstGeom>
          <a:ln>
            <a:solidFill>
              <a:srgbClr val="A51E36"/>
            </a:solidFill>
          </a:ln>
        </p:spPr>
        <p:style>
          <a:lnRef idx="3">
            <a:schemeClr val="accent5"/>
          </a:lnRef>
          <a:fillRef idx="0">
            <a:schemeClr val="accent5"/>
          </a:fillRef>
          <a:effectRef idx="2">
            <a:schemeClr val="accent5"/>
          </a:effectRef>
          <a:fontRef idx="minor">
            <a:schemeClr val="tx1"/>
          </a:fontRef>
        </p:style>
      </p:cxnSp>
      <p:sp>
        <p:nvSpPr>
          <p:cNvPr id="11" name="Rectangle 10">
            <a:extLst>
              <a:ext uri="{FF2B5EF4-FFF2-40B4-BE49-F238E27FC236}">
                <a16:creationId xmlns:a16="http://schemas.microsoft.com/office/drawing/2014/main" id="{312A1371-F50B-49B0-8D18-BF939A91D397}"/>
              </a:ext>
            </a:extLst>
          </p:cNvPr>
          <p:cNvSpPr/>
          <p:nvPr userDrawn="1"/>
        </p:nvSpPr>
        <p:spPr>
          <a:xfrm>
            <a:off x="2200538" y="1560827"/>
            <a:ext cx="4145822" cy="305531"/>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71E58397-03E4-4D8B-B953-ADD87B00C04B}"/>
              </a:ext>
            </a:extLst>
          </p:cNvPr>
          <p:cNvSpPr>
            <a:spLocks noGrp="1"/>
          </p:cNvSpPr>
          <p:nvPr>
            <p:ph type="body" sz="quarter" idx="12" hasCustomPrompt="1"/>
          </p:nvPr>
        </p:nvSpPr>
        <p:spPr>
          <a:xfrm>
            <a:off x="2337377" y="1196756"/>
            <a:ext cx="2069581" cy="268148"/>
          </a:xfrm>
        </p:spPr>
        <p:txBody>
          <a:bodyPr/>
          <a:lstStyle>
            <a:lvl1pPr marL="0" indent="0">
              <a:buNone/>
              <a:defRPr sz="1400">
                <a:solidFill>
                  <a:schemeClr val="bg1"/>
                </a:solidFill>
                <a:latin typeface="Helvetica" panose="020B0604020202020204" pitchFamily="34" charset="0"/>
                <a:cs typeface="Helvetica" panose="020B0604020202020204" pitchFamily="34" charset="0"/>
              </a:defRPr>
            </a:lvl1pPr>
          </a:lstStyle>
          <a:p>
            <a:pPr lvl="0"/>
            <a:r>
              <a:rPr lang="en-US"/>
              <a:t>Event Name</a:t>
            </a:r>
          </a:p>
        </p:txBody>
      </p:sp>
      <p:cxnSp>
        <p:nvCxnSpPr>
          <p:cNvPr id="21" name="Straight Connector 20">
            <a:extLst>
              <a:ext uri="{FF2B5EF4-FFF2-40B4-BE49-F238E27FC236}">
                <a16:creationId xmlns:a16="http://schemas.microsoft.com/office/drawing/2014/main" id="{BFB1F63B-1EBB-4CA4-B5F2-10AB3C3A7CD1}"/>
              </a:ext>
            </a:extLst>
          </p:cNvPr>
          <p:cNvCxnSpPr/>
          <p:nvPr userDrawn="1"/>
        </p:nvCxnSpPr>
        <p:spPr>
          <a:xfrm>
            <a:off x="3236517" y="3769178"/>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512BFFCD-1B9C-4AD2-953D-B36F97116A61}"/>
              </a:ext>
            </a:extLst>
          </p:cNvPr>
          <p:cNvPicPr>
            <a:picLocks noChangeAspect="1"/>
          </p:cNvPicPr>
          <p:nvPr userDrawn="1"/>
        </p:nvPicPr>
        <p:blipFill>
          <a:blip r:embed="rId3"/>
          <a:stretch>
            <a:fillRect/>
          </a:stretch>
        </p:blipFill>
        <p:spPr>
          <a:xfrm>
            <a:off x="10469279" y="336982"/>
            <a:ext cx="1280087" cy="1114504"/>
          </a:xfrm>
          <a:prstGeom prst="rect">
            <a:avLst/>
          </a:prstGeom>
        </p:spPr>
      </p:pic>
      <p:sp>
        <p:nvSpPr>
          <p:cNvPr id="12" name="Text Placeholder 18">
            <a:extLst>
              <a:ext uri="{FF2B5EF4-FFF2-40B4-BE49-F238E27FC236}">
                <a16:creationId xmlns:a16="http://schemas.microsoft.com/office/drawing/2014/main" id="{7CB9F3C7-E591-498D-B1B3-69BE4EE3AEBE}"/>
              </a:ext>
            </a:extLst>
          </p:cNvPr>
          <p:cNvSpPr>
            <a:spLocks noGrp="1"/>
          </p:cNvSpPr>
          <p:nvPr>
            <p:ph type="body" sz="quarter" idx="13" hasCustomPrompt="1"/>
          </p:nvPr>
        </p:nvSpPr>
        <p:spPr>
          <a:xfrm>
            <a:off x="2337377" y="3749404"/>
            <a:ext cx="1035979" cy="268148"/>
          </a:xfrm>
        </p:spPr>
        <p:txBody>
          <a:bodyPr/>
          <a:lstStyle>
            <a:lvl1pPr marL="0" indent="0">
              <a:buNone/>
              <a:defRPr sz="1400">
                <a:solidFill>
                  <a:schemeClr val="bg1"/>
                </a:solidFill>
                <a:latin typeface="Helvetica" panose="020B0604020202020204" pitchFamily="34" charset="0"/>
                <a:cs typeface="Helvetica" panose="020B0604020202020204" pitchFamily="34" charset="0"/>
              </a:defRPr>
            </a:lvl1pPr>
          </a:lstStyle>
          <a:p>
            <a:pPr lvl="0"/>
            <a:r>
              <a:rPr lang="en-US"/>
              <a:t>Date</a:t>
            </a:r>
          </a:p>
        </p:txBody>
      </p:sp>
      <p:sp>
        <p:nvSpPr>
          <p:cNvPr id="13" name="Text Placeholder 18">
            <a:extLst>
              <a:ext uri="{FF2B5EF4-FFF2-40B4-BE49-F238E27FC236}">
                <a16:creationId xmlns:a16="http://schemas.microsoft.com/office/drawing/2014/main" id="{32885F81-AA09-4870-A788-CAD4BF1E417B}"/>
              </a:ext>
            </a:extLst>
          </p:cNvPr>
          <p:cNvSpPr>
            <a:spLocks noGrp="1"/>
          </p:cNvSpPr>
          <p:nvPr>
            <p:ph type="body" sz="quarter" idx="14" hasCustomPrompt="1"/>
          </p:nvPr>
        </p:nvSpPr>
        <p:spPr>
          <a:xfrm>
            <a:off x="3372166" y="3749404"/>
            <a:ext cx="2136531" cy="268148"/>
          </a:xfrm>
        </p:spPr>
        <p:txBody>
          <a:bodyPr>
            <a:noAutofit/>
          </a:bodyPr>
          <a:lstStyle>
            <a:lvl1pPr marL="0" indent="0">
              <a:buNone/>
              <a:defRPr sz="1200">
                <a:solidFill>
                  <a:schemeClr val="bg1"/>
                </a:solidFill>
                <a:latin typeface="Helvetica" panose="020B0604020202020204" pitchFamily="34" charset="0"/>
                <a:cs typeface="Helvetica" panose="020B0604020202020204" pitchFamily="34" charset="0"/>
              </a:defRPr>
            </a:lvl1pPr>
          </a:lstStyle>
          <a:p>
            <a:pPr lvl="0"/>
            <a:r>
              <a:rPr lang="en-US"/>
              <a:t>Presenter Name</a:t>
            </a:r>
          </a:p>
        </p:txBody>
      </p:sp>
    </p:spTree>
    <p:extLst>
      <p:ext uri="{BB962C8B-B14F-4D97-AF65-F5344CB8AC3E}">
        <p14:creationId xmlns:p14="http://schemas.microsoft.com/office/powerpoint/2010/main" val="1297788722"/>
      </p:ext>
    </p:extLst>
  </p:cSld>
  <p:clrMapOvr>
    <a:masterClrMapping/>
  </p:clrMapOvr>
  <p:extLst>
    <p:ext uri="{DCECCB84-F9BA-43D5-87BE-67443E8EF086}">
      <p15:sldGuideLst xmlns:p15="http://schemas.microsoft.com/office/powerpoint/2012/main">
        <p15:guide id="1" orient="horz" pos="2472">
          <p15:clr>
            <a:srgbClr val="FBAE40"/>
          </p15:clr>
        </p15:guide>
        <p15:guide id="2" pos="3840">
          <p15:clr>
            <a:srgbClr val="FBAE40"/>
          </p15:clr>
        </p15:guide>
        <p15:guide id="3" pos="1536">
          <p15:clr>
            <a:srgbClr val="FBAE40"/>
          </p15:clr>
        </p15:guide>
        <p15:guide id="4" orient="horz" pos="23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lumn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FDAC509-699C-4315-8D0D-A36D1BF1A1ED}"/>
              </a:ext>
            </a:extLst>
          </p:cNvPr>
          <p:cNvPicPr>
            <a:picLocks noChangeAspect="1"/>
          </p:cNvPicPr>
          <p:nvPr userDrawn="1"/>
        </p:nvPicPr>
        <p:blipFill>
          <a:blip r:embed="rId4"/>
          <a:stretch>
            <a:fillRect/>
          </a:stretch>
        </p:blipFill>
        <p:spPr>
          <a:xfrm>
            <a:off x="10821818" y="255079"/>
            <a:ext cx="1057923" cy="921077"/>
          </a:xfrm>
          <a:prstGeom prst="rect">
            <a:avLst/>
          </a:prstGeom>
        </p:spPr>
      </p:pic>
      <p:sp>
        <p:nvSpPr>
          <p:cNvPr id="17" name="Text Placeholder 6">
            <a:extLst>
              <a:ext uri="{FF2B5EF4-FFF2-40B4-BE49-F238E27FC236}">
                <a16:creationId xmlns:a16="http://schemas.microsoft.com/office/drawing/2014/main" id="{7F210C67-558B-4A22-BAD9-03FD2C1D1CF3}"/>
              </a:ext>
            </a:extLst>
          </p:cNvPr>
          <p:cNvSpPr>
            <a:spLocks noGrp="1"/>
          </p:cNvSpPr>
          <p:nvPr>
            <p:ph type="body" sz="quarter" idx="11"/>
          </p:nvPr>
        </p:nvSpPr>
        <p:spPr>
          <a:xfrm>
            <a:off x="609600" y="1701800"/>
            <a:ext cx="5080881"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A97C9773-9850-47D9-B9F8-7AF3ADD533C1}"/>
              </a:ext>
            </a:extLst>
          </p:cNvPr>
          <p:cNvSpPr>
            <a:spLocks noGrp="1"/>
          </p:cNvSpPr>
          <p:nvPr>
            <p:ph sz="quarter" idx="13"/>
          </p:nvPr>
        </p:nvSpPr>
        <p:spPr>
          <a:xfrm>
            <a:off x="6500813" y="1698220"/>
            <a:ext cx="5378450"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82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py &amp;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pic>
        <p:nvPicPr>
          <p:cNvPr id="6" name="Picture 5" descr="A close up of a logo&#10;&#10;Description automatically generated">
            <a:extLst>
              <a:ext uri="{FF2B5EF4-FFF2-40B4-BE49-F238E27FC236}">
                <a16:creationId xmlns:a16="http://schemas.microsoft.com/office/drawing/2014/main" id="{559930DB-3141-48F0-A7F7-28F626AFDF26}"/>
              </a:ext>
            </a:extLst>
          </p:cNvPr>
          <p:cNvPicPr>
            <a:picLocks noChangeAspect="1"/>
          </p:cNvPicPr>
          <p:nvPr userDrawn="1"/>
        </p:nvPicPr>
        <p:blipFill>
          <a:blip r:embed="rId3"/>
          <a:stretch>
            <a:fillRect/>
          </a:stretch>
        </p:blipFill>
        <p:spPr>
          <a:xfrm>
            <a:off x="-27162" y="-121781"/>
            <a:ext cx="3657600" cy="935665"/>
          </a:xfrm>
          <a:prstGeom prst="rect">
            <a:avLst/>
          </a:prstGeom>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3" name="Picture 12" descr="A picture containing drawing&#10;&#10;Description automatically generated">
            <a:extLst>
              <a:ext uri="{FF2B5EF4-FFF2-40B4-BE49-F238E27FC236}">
                <a16:creationId xmlns:a16="http://schemas.microsoft.com/office/drawing/2014/main" id="{4AFE85D0-D393-430D-9B93-304429444778}"/>
              </a:ext>
            </a:extLst>
          </p:cNvPr>
          <p:cNvPicPr>
            <a:picLocks noChangeAspect="1"/>
          </p:cNvPicPr>
          <p:nvPr userDrawn="1"/>
        </p:nvPicPr>
        <p:blipFill>
          <a:blip r:embed="rId4"/>
          <a:stretch>
            <a:fillRect/>
          </a:stretch>
        </p:blipFill>
        <p:spPr>
          <a:xfrm>
            <a:off x="10821818" y="255079"/>
            <a:ext cx="1057923" cy="921077"/>
          </a:xfrm>
          <a:prstGeom prst="rect">
            <a:avLst/>
          </a:prstGeom>
        </p:spPr>
      </p:pic>
      <p:sp>
        <p:nvSpPr>
          <p:cNvPr id="8" name="Picture Placeholder 7">
            <a:extLst>
              <a:ext uri="{FF2B5EF4-FFF2-40B4-BE49-F238E27FC236}">
                <a16:creationId xmlns:a16="http://schemas.microsoft.com/office/drawing/2014/main" id="{D072DEF6-6397-4211-BDEF-78873C247B11}"/>
              </a:ext>
            </a:extLst>
          </p:cNvPr>
          <p:cNvSpPr>
            <a:spLocks noGrp="1"/>
          </p:cNvSpPr>
          <p:nvPr>
            <p:ph type="pic" sz="quarter" idx="10" hasCustomPrompt="1"/>
          </p:nvPr>
        </p:nvSpPr>
        <p:spPr>
          <a:xfrm>
            <a:off x="4794250" y="1431925"/>
            <a:ext cx="7397750" cy="4968875"/>
          </a:xfrm>
        </p:spPr>
        <p:txBody>
          <a:bodyPr anchor="ctr"/>
          <a:lstStyle>
            <a:lvl1pPr marL="0" indent="0" algn="ctr">
              <a:buNone/>
              <a:defRPr/>
            </a:lvl1pPr>
          </a:lstStyle>
          <a:p>
            <a:r>
              <a:rPr lang="en-US"/>
              <a:t>Insert Picture Here</a:t>
            </a:r>
          </a:p>
        </p:txBody>
      </p:sp>
      <p:sp>
        <p:nvSpPr>
          <p:cNvPr id="16" name="Text Placeholder 6">
            <a:extLst>
              <a:ext uri="{FF2B5EF4-FFF2-40B4-BE49-F238E27FC236}">
                <a16:creationId xmlns:a16="http://schemas.microsoft.com/office/drawing/2014/main" id="{D810EA29-282D-4AA2-9597-0F827E6C0744}"/>
              </a:ext>
            </a:extLst>
          </p:cNvPr>
          <p:cNvSpPr>
            <a:spLocks noGrp="1"/>
          </p:cNvSpPr>
          <p:nvPr>
            <p:ph type="body" sz="quarter" idx="11"/>
          </p:nvPr>
        </p:nvSpPr>
        <p:spPr>
          <a:xfrm>
            <a:off x="609600" y="1701800"/>
            <a:ext cx="3843129"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721211"/>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Containter &amp; Wide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C5FAF4-8221-490A-82C1-72AAF22AADC1}"/>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7" name="Straight Connector 6">
            <a:extLst>
              <a:ext uri="{FF2B5EF4-FFF2-40B4-BE49-F238E27FC236}">
                <a16:creationId xmlns:a16="http://schemas.microsoft.com/office/drawing/2014/main" id="{E5D06152-A553-4159-A1E7-A6E17F3FFA3E}"/>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8" name="Rectangle 7">
            <a:extLst>
              <a:ext uri="{FF2B5EF4-FFF2-40B4-BE49-F238E27FC236}">
                <a16:creationId xmlns:a16="http://schemas.microsoft.com/office/drawing/2014/main" id="{D749D7EA-DBFE-4ED5-8D77-0BB4573EFDEF}"/>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DF0FF6C8-431D-48D4-9200-1F567F1BCCAD}"/>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0" name="Slide Number Placeholder 5">
            <a:extLst>
              <a:ext uri="{FF2B5EF4-FFF2-40B4-BE49-F238E27FC236}">
                <a16:creationId xmlns:a16="http://schemas.microsoft.com/office/drawing/2014/main" id="{94293BB1-F638-4065-B2AD-5491CB0B52F2}"/>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1" name="Straight Connector 10">
            <a:extLst>
              <a:ext uri="{FF2B5EF4-FFF2-40B4-BE49-F238E27FC236}">
                <a16:creationId xmlns:a16="http://schemas.microsoft.com/office/drawing/2014/main" id="{92CDBEF9-18D9-40AF-86EF-5B73AC35C1DD}"/>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DC6E050B-BD12-4484-BBB2-4861A2D53CAA}"/>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3" name="Picture 12" descr="A close up of a logo&#10;&#10;Description automatically generated">
            <a:extLst>
              <a:ext uri="{FF2B5EF4-FFF2-40B4-BE49-F238E27FC236}">
                <a16:creationId xmlns:a16="http://schemas.microsoft.com/office/drawing/2014/main" id="{A9A38566-7B51-48B9-B366-D2AC13750BAF}"/>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B8358E46-7687-45D6-9A86-21DFFC029B5A}"/>
              </a:ext>
            </a:extLst>
          </p:cNvPr>
          <p:cNvPicPr>
            <a:picLocks noChangeAspect="1"/>
          </p:cNvPicPr>
          <p:nvPr userDrawn="1"/>
        </p:nvPicPr>
        <p:blipFill>
          <a:blip r:embed="rId4"/>
          <a:stretch>
            <a:fillRect/>
          </a:stretch>
        </p:blipFill>
        <p:spPr>
          <a:xfrm>
            <a:off x="10821818" y="255079"/>
            <a:ext cx="1057923" cy="921077"/>
          </a:xfrm>
          <a:prstGeom prst="rect">
            <a:avLst/>
          </a:prstGeom>
        </p:spPr>
      </p:pic>
      <p:cxnSp>
        <p:nvCxnSpPr>
          <p:cNvPr id="18" name="Straight Connector 17">
            <a:extLst>
              <a:ext uri="{FF2B5EF4-FFF2-40B4-BE49-F238E27FC236}">
                <a16:creationId xmlns:a16="http://schemas.microsoft.com/office/drawing/2014/main" id="{7FA2444D-DFF0-4EEA-8E23-9672293D3B43}"/>
              </a:ext>
            </a:extLst>
          </p:cNvPr>
          <p:cNvCxnSpPr>
            <a:cxnSpLocks/>
          </p:cNvCxnSpPr>
          <p:nvPr userDrawn="1"/>
        </p:nvCxnSpPr>
        <p:spPr>
          <a:xfrm>
            <a:off x="1028624" y="5652379"/>
            <a:ext cx="2829763"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422C76C-186B-46F8-946A-AD0E849D152D}"/>
              </a:ext>
            </a:extLst>
          </p:cNvPr>
          <p:cNvCxnSpPr>
            <a:cxnSpLocks/>
          </p:cNvCxnSpPr>
          <p:nvPr userDrawn="1"/>
        </p:nvCxnSpPr>
        <p:spPr>
          <a:xfrm>
            <a:off x="1028624" y="2197221"/>
            <a:ext cx="2829763"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5708DFAB-A92D-4EE7-9123-974E3B8B47FB}"/>
              </a:ext>
            </a:extLst>
          </p:cNvPr>
          <p:cNvSpPr>
            <a:spLocks noGrp="1"/>
          </p:cNvSpPr>
          <p:nvPr>
            <p:ph type="body" sz="quarter" idx="10"/>
          </p:nvPr>
        </p:nvSpPr>
        <p:spPr>
          <a:xfrm>
            <a:off x="838200" y="2610282"/>
            <a:ext cx="3224213" cy="2739160"/>
          </a:xfrm>
        </p:spPr>
        <p:txBody>
          <a:bodyPr>
            <a:normAutofit/>
          </a:bodyPr>
          <a:lstStyle>
            <a:lvl1pPr marL="457200" indent="-457200">
              <a:buFont typeface="Arial" panose="020B0604020202020204" pitchFamily="34" charset="0"/>
              <a:buChar char="•"/>
              <a:defRPr sz="2000"/>
            </a:lvl1pPr>
            <a:lvl2pPr marL="800100" indent="-342900">
              <a:buFont typeface="Arial" panose="020B0604020202020204" pitchFamily="34" charset="0"/>
              <a:buChar char="•"/>
              <a:defRPr sz="1800"/>
            </a:lvl2pPr>
            <a:lvl3pPr marL="1257300" indent="-342900">
              <a:buFont typeface="Arial" panose="020B0604020202020204" pitchFamily="34" charset="0"/>
              <a:buChar char="•"/>
              <a:defRPr sz="1600"/>
            </a:lvl3pPr>
            <a:lvl4pPr marL="1657350" indent="-285750">
              <a:buFont typeface="Arial" panose="020B0604020202020204" pitchFamily="34" charset="0"/>
              <a:buChar char="•"/>
              <a:defRPr sz="1400"/>
            </a:lvl4pPr>
            <a:lvl5pPr marL="2114550" indent="-285750">
              <a:buFont typeface="Arial" panose="020B0604020202020204" pitchFamily="34" charset="0"/>
              <a:buChar char="•"/>
              <a:defRPr sz="1400"/>
            </a:lvl5pPr>
          </a:lstStyle>
          <a:p>
            <a:pPr lvl="0"/>
            <a:r>
              <a:rPr lang="en-US"/>
              <a:t>Click to edit Master text styles</a:t>
            </a:r>
          </a:p>
        </p:txBody>
      </p:sp>
      <p:sp>
        <p:nvSpPr>
          <p:cNvPr id="22" name="Content Placeholder 21">
            <a:extLst>
              <a:ext uri="{FF2B5EF4-FFF2-40B4-BE49-F238E27FC236}">
                <a16:creationId xmlns:a16="http://schemas.microsoft.com/office/drawing/2014/main" id="{FF1C773F-377F-4123-B5AC-959172C7613E}"/>
              </a:ext>
            </a:extLst>
          </p:cNvPr>
          <p:cNvSpPr>
            <a:spLocks noGrp="1"/>
          </p:cNvSpPr>
          <p:nvPr>
            <p:ph sz="quarter" idx="11" hasCustomPrompt="1"/>
          </p:nvPr>
        </p:nvSpPr>
        <p:spPr>
          <a:xfrm>
            <a:off x="4452938" y="2197100"/>
            <a:ext cx="7267575" cy="3455988"/>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add content</a:t>
            </a:r>
          </a:p>
        </p:txBody>
      </p:sp>
    </p:spTree>
    <p:extLst>
      <p:ext uri="{BB962C8B-B14F-4D97-AF65-F5344CB8AC3E}">
        <p14:creationId xmlns:p14="http://schemas.microsoft.com/office/powerpoint/2010/main" val="3353543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Back Cover">
    <p:spTree>
      <p:nvGrpSpPr>
        <p:cNvPr id="1" name=""/>
        <p:cNvGrpSpPr/>
        <p:nvPr/>
      </p:nvGrpSpPr>
      <p:grpSpPr>
        <a:xfrm>
          <a:off x="0" y="0"/>
          <a:ext cx="0" cy="0"/>
          <a:chOff x="0" y="0"/>
          <a:chExt cx="0" cy="0"/>
        </a:xfrm>
      </p:grpSpPr>
      <p:pic>
        <p:nvPicPr>
          <p:cNvPr id="3" name="Picture 2" descr="A bridge over a body of water&#10;&#10;Description automatically generated">
            <a:extLst>
              <a:ext uri="{FF2B5EF4-FFF2-40B4-BE49-F238E27FC236}">
                <a16:creationId xmlns:a16="http://schemas.microsoft.com/office/drawing/2014/main" id="{87C86F46-DC5D-41AA-B1D7-F2F0EF7CA0E7}"/>
              </a:ext>
            </a:extLst>
          </p:cNvPr>
          <p:cNvPicPr>
            <a:picLocks noChangeAspect="1"/>
          </p:cNvPicPr>
          <p:nvPr userDrawn="1"/>
        </p:nvPicPr>
        <p:blipFill rotWithShape="1">
          <a:blip r:embed="rId2"/>
          <a:srcRect t="7858" b="7858"/>
          <a:stretch/>
        </p:blipFill>
        <p:spPr>
          <a:xfrm>
            <a:off x="1524" y="-1"/>
            <a:ext cx="12188952" cy="6858001"/>
          </a:xfrm>
          <a:prstGeom prst="rect">
            <a:avLst/>
          </a:prstGeom>
        </p:spPr>
      </p:pic>
      <p:cxnSp>
        <p:nvCxnSpPr>
          <p:cNvPr id="19" name="Straight Connector 18">
            <a:extLst>
              <a:ext uri="{FF2B5EF4-FFF2-40B4-BE49-F238E27FC236}">
                <a16:creationId xmlns:a16="http://schemas.microsoft.com/office/drawing/2014/main" id="{8546777F-0BB6-4FE4-B3CE-F8336537E4EA}"/>
              </a:ext>
            </a:extLst>
          </p:cNvPr>
          <p:cNvCxnSpPr>
            <a:cxnSpLocks/>
          </p:cNvCxnSpPr>
          <p:nvPr userDrawn="1"/>
        </p:nvCxnSpPr>
        <p:spPr>
          <a:xfrm flipH="1">
            <a:off x="2190445" y="1233894"/>
            <a:ext cx="10094" cy="2431478"/>
          </a:xfrm>
          <a:prstGeom prst="line">
            <a:avLst/>
          </a:prstGeom>
          <a:ln>
            <a:solidFill>
              <a:srgbClr val="A51E36"/>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92DD8AFF-5524-4997-8A26-82F505099559}"/>
              </a:ext>
            </a:extLst>
          </p:cNvPr>
          <p:cNvSpPr/>
          <p:nvPr userDrawn="1"/>
        </p:nvSpPr>
        <p:spPr>
          <a:xfrm>
            <a:off x="2200538" y="1560827"/>
            <a:ext cx="3196961" cy="305531"/>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0D18CDEA-AFA5-4D79-A6FB-3C230F0BFDAC}"/>
              </a:ext>
            </a:extLst>
          </p:cNvPr>
          <p:cNvSpPr>
            <a:spLocks noGrp="1"/>
          </p:cNvSpPr>
          <p:nvPr>
            <p:ph type="ctrTitle" hasCustomPrompt="1"/>
          </p:nvPr>
        </p:nvSpPr>
        <p:spPr>
          <a:xfrm>
            <a:off x="2409099" y="1947070"/>
            <a:ext cx="5492773" cy="1953295"/>
          </a:xfrm>
        </p:spPr>
        <p:txBody>
          <a:bodyPr lIns="0" tIns="0" rIns="0" bIns="0" anchor="t"/>
          <a:lstStyle>
            <a:lvl1pPr algn="l">
              <a:lnSpc>
                <a:spcPts val="7000"/>
              </a:lnSpc>
              <a:defRPr sz="7200" b="1">
                <a:solidFill>
                  <a:schemeClr val="bg1"/>
                </a:solidFill>
                <a:latin typeface="Helvetica" panose="020B0604020202020204" pitchFamily="34" charset="0"/>
                <a:cs typeface="Helvetica" panose="020B0604020202020204" pitchFamily="34" charset="0"/>
              </a:defRPr>
            </a:lvl1pPr>
          </a:lstStyle>
          <a:p>
            <a:r>
              <a:rPr lang="en-US"/>
              <a:t>Thank</a:t>
            </a:r>
            <a:br>
              <a:rPr lang="en-US"/>
            </a:br>
            <a:r>
              <a:rPr lang="en-US"/>
              <a:t>you</a:t>
            </a:r>
          </a:p>
        </p:txBody>
      </p:sp>
      <p:pic>
        <p:nvPicPr>
          <p:cNvPr id="8" name="Picture 7" descr="A picture containing drawing&#10;&#10;Description automatically generated">
            <a:extLst>
              <a:ext uri="{FF2B5EF4-FFF2-40B4-BE49-F238E27FC236}">
                <a16:creationId xmlns:a16="http://schemas.microsoft.com/office/drawing/2014/main" id="{B814067A-0829-423D-BEE1-58FC707C56FF}"/>
              </a:ext>
            </a:extLst>
          </p:cNvPr>
          <p:cNvPicPr>
            <a:picLocks noChangeAspect="1"/>
          </p:cNvPicPr>
          <p:nvPr userDrawn="1"/>
        </p:nvPicPr>
        <p:blipFill>
          <a:blip r:embed="rId3"/>
          <a:stretch>
            <a:fillRect/>
          </a:stretch>
        </p:blipFill>
        <p:spPr>
          <a:xfrm>
            <a:off x="10469279" y="336982"/>
            <a:ext cx="1280087" cy="1114504"/>
          </a:xfrm>
          <a:prstGeom prst="rect">
            <a:avLst/>
          </a:prstGeom>
        </p:spPr>
      </p:pic>
    </p:spTree>
    <p:extLst>
      <p:ext uri="{BB962C8B-B14F-4D97-AF65-F5344CB8AC3E}">
        <p14:creationId xmlns:p14="http://schemas.microsoft.com/office/powerpoint/2010/main" val="2907633925"/>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FDAC509-699C-4315-8D0D-A36D1BF1A1ED}"/>
              </a:ext>
            </a:extLst>
          </p:cNvPr>
          <p:cNvPicPr>
            <a:picLocks noChangeAspect="1"/>
          </p:cNvPicPr>
          <p:nvPr userDrawn="1"/>
        </p:nvPicPr>
        <p:blipFill>
          <a:blip r:embed="rId4"/>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3019151629"/>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ark Background Overlay">
    <p:spTree>
      <p:nvGrpSpPr>
        <p:cNvPr id="1" name=""/>
        <p:cNvGrpSpPr/>
        <p:nvPr/>
      </p:nvGrpSpPr>
      <p:grpSpPr>
        <a:xfrm>
          <a:off x="0" y="0"/>
          <a:ext cx="0" cy="0"/>
          <a:chOff x="0" y="0"/>
          <a:chExt cx="0" cy="0"/>
        </a:xfrm>
      </p:grpSpPr>
      <p:pic>
        <p:nvPicPr>
          <p:cNvPr id="7" name="Picture 6" descr="A sunset over a body of water&#10;&#10;Description automatically generated">
            <a:extLst>
              <a:ext uri="{FF2B5EF4-FFF2-40B4-BE49-F238E27FC236}">
                <a16:creationId xmlns:a16="http://schemas.microsoft.com/office/drawing/2014/main" id="{7528A1CC-0390-404D-AC93-CE2F4D2D3304}"/>
              </a:ext>
            </a:extLst>
          </p:cNvPr>
          <p:cNvPicPr>
            <a:picLocks noChangeAspect="1"/>
          </p:cNvPicPr>
          <p:nvPr userDrawn="1"/>
        </p:nvPicPr>
        <p:blipFill rotWithShape="1">
          <a:blip r:embed="rId2"/>
          <a:srcRect t="23361" r="5368" b="8729"/>
          <a:stretch/>
        </p:blipFill>
        <p:spPr>
          <a:xfrm>
            <a:off x="1524" y="910134"/>
            <a:ext cx="12188952" cy="5833565"/>
          </a:xfrm>
          <a:prstGeom prst="rect">
            <a:avLst/>
          </a:prstGeom>
        </p:spPr>
      </p:pic>
      <p:sp>
        <p:nvSpPr>
          <p:cNvPr id="15" name="Rectangle 14">
            <a:extLst>
              <a:ext uri="{FF2B5EF4-FFF2-40B4-BE49-F238E27FC236}">
                <a16:creationId xmlns:a16="http://schemas.microsoft.com/office/drawing/2014/main" id="{21C55FBF-276D-4D02-856D-C8E31BB5EE98}"/>
              </a:ext>
            </a:extLst>
          </p:cNvPr>
          <p:cNvSpPr/>
          <p:nvPr userDrawn="1"/>
        </p:nvSpPr>
        <p:spPr>
          <a:xfrm>
            <a:off x="1" y="1210172"/>
            <a:ext cx="12191999" cy="5304927"/>
          </a:xfrm>
          <a:prstGeom prst="rect">
            <a:avLst/>
          </a:prstGeom>
          <a:solidFill>
            <a:srgbClr val="00215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3"/>
          <a:srcRect t="4245" b="4245"/>
          <a:stretch/>
        </p:blipFill>
        <p:spPr>
          <a:xfrm>
            <a:off x="0" y="0"/>
            <a:ext cx="12192000" cy="1431235"/>
          </a:xfrm>
          <a:prstGeom prst="rect">
            <a:avLst/>
          </a:prstGeom>
          <a:ln>
            <a:noFill/>
          </a:ln>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1379699-500A-41CC-B388-C9D934A7A08F}"/>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7" name="Title 1">
            <a:extLst>
              <a:ext uri="{FF2B5EF4-FFF2-40B4-BE49-F238E27FC236}">
                <a16:creationId xmlns:a16="http://schemas.microsoft.com/office/drawing/2014/main" id="{35965F96-E1C1-4281-A8BA-34668269D681}"/>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8" name="Picture 17" descr="A close up of a logo&#10;&#10;Description automatically generated">
            <a:extLst>
              <a:ext uri="{FF2B5EF4-FFF2-40B4-BE49-F238E27FC236}">
                <a16:creationId xmlns:a16="http://schemas.microsoft.com/office/drawing/2014/main" id="{93E87123-0B5D-45F6-987B-702505492F88}"/>
              </a:ext>
            </a:extLst>
          </p:cNvPr>
          <p:cNvPicPr>
            <a:picLocks noChangeAspect="1"/>
          </p:cNvPicPr>
          <p:nvPr userDrawn="1"/>
        </p:nvPicPr>
        <p:blipFill>
          <a:blip r:embed="rId4"/>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0CEAB799-D2E8-4F2C-AF2C-04E234D8D811}"/>
              </a:ext>
            </a:extLst>
          </p:cNvPr>
          <p:cNvPicPr>
            <a:picLocks noChangeAspect="1"/>
          </p:cNvPicPr>
          <p:nvPr userDrawn="1"/>
        </p:nvPicPr>
        <p:blipFill>
          <a:blip r:embed="rId5"/>
          <a:stretch>
            <a:fillRect/>
          </a:stretch>
        </p:blipFill>
        <p:spPr>
          <a:xfrm>
            <a:off x="10821818" y="255079"/>
            <a:ext cx="1057923" cy="921077"/>
          </a:xfrm>
          <a:prstGeom prst="rect">
            <a:avLst/>
          </a:prstGeom>
        </p:spPr>
      </p:pic>
      <p:sp>
        <p:nvSpPr>
          <p:cNvPr id="19" name="Content Placeholder 4">
            <a:extLst>
              <a:ext uri="{FF2B5EF4-FFF2-40B4-BE49-F238E27FC236}">
                <a16:creationId xmlns:a16="http://schemas.microsoft.com/office/drawing/2014/main" id="{745F2208-8462-4CBA-BEC4-268A0520033C}"/>
              </a:ext>
            </a:extLst>
          </p:cNvPr>
          <p:cNvSpPr>
            <a:spLocks noGrp="1"/>
          </p:cNvSpPr>
          <p:nvPr>
            <p:ph sz="quarter" idx="13"/>
          </p:nvPr>
        </p:nvSpPr>
        <p:spPr>
          <a:xfrm>
            <a:off x="6500813" y="1698220"/>
            <a:ext cx="5378450" cy="4421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4">
            <a:extLst>
              <a:ext uri="{FF2B5EF4-FFF2-40B4-BE49-F238E27FC236}">
                <a16:creationId xmlns:a16="http://schemas.microsoft.com/office/drawing/2014/main" id="{8FC352F9-0A38-48BD-BA24-1051A03B5D59}"/>
              </a:ext>
            </a:extLst>
          </p:cNvPr>
          <p:cNvSpPr>
            <a:spLocks noGrp="1"/>
          </p:cNvSpPr>
          <p:nvPr>
            <p:ph sz="quarter" idx="14"/>
          </p:nvPr>
        </p:nvSpPr>
        <p:spPr>
          <a:xfrm>
            <a:off x="609976" y="1698220"/>
            <a:ext cx="5378450" cy="4421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127965"/>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lgn="ctr">
              <a:defRPr sz="3200" b="1"/>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55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E1DD4D9-3811-4428-B9FB-5FA7A0F5E6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 name="Text Placeholder 2">
            <a:extLst>
              <a:ext uri="{FF2B5EF4-FFF2-40B4-BE49-F238E27FC236}">
                <a16:creationId xmlns:a16="http://schemas.microsoft.com/office/drawing/2014/main" id="{5CEB9BFF-D5C5-4582-B7F1-6367284DC3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BD5235E8-741E-4BC7-949A-13A00D7AF4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r>
              <a:rPr lang="en-US"/>
              <a:t>Looking Ahead</a:t>
            </a:r>
          </a:p>
        </p:txBody>
      </p:sp>
      <p:sp>
        <p:nvSpPr>
          <p:cNvPr id="12" name="Slide Number Placeholder 5">
            <a:extLst>
              <a:ext uri="{FF2B5EF4-FFF2-40B4-BE49-F238E27FC236}">
                <a16:creationId xmlns:a16="http://schemas.microsoft.com/office/drawing/2014/main" id="{035D04D9-CC19-4FDA-B9EF-5CDF64F11C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panose="020B0604020202020204" pitchFamily="34" charset="0"/>
                <a:cs typeface="Helvetica" panose="020B0604020202020204" pitchFamily="34" charset="0"/>
              </a:defRPr>
            </a:lvl1pPr>
          </a:lstStyle>
          <a:p>
            <a:fld id="{00444626-245E-0646-B25F-0739C8FEA999}" type="slidenum">
              <a:rPr lang="en-US" smtClean="0"/>
              <a:pPr/>
              <a:t>‹#›</a:t>
            </a:fld>
            <a:endParaRPr lang="en-US"/>
          </a:p>
        </p:txBody>
      </p:sp>
    </p:spTree>
    <p:extLst>
      <p:ext uri="{BB962C8B-B14F-4D97-AF65-F5344CB8AC3E}">
        <p14:creationId xmlns:p14="http://schemas.microsoft.com/office/powerpoint/2010/main" val="57542364"/>
      </p:ext>
    </p:extLst>
  </p:cSld>
  <p:clrMap bg1="lt1" tx1="dk1" bg2="lt2" tx2="dk2" accent1="accent1" accent2="accent2" accent3="accent3" accent4="accent4" accent5="accent5" accent6="accent6" hlink="hlink" folHlink="folHlink"/>
  <p:sldLayoutIdLst>
    <p:sldLayoutId id="2147483662" r:id="rId1"/>
    <p:sldLayoutId id="2147483660" r:id="rId2"/>
    <p:sldLayoutId id="2147483669" r:id="rId3"/>
    <p:sldLayoutId id="2147483699" r:id="rId4"/>
    <p:sldLayoutId id="2147483675" r:id="rId5"/>
    <p:sldLayoutId id="2147483701" r:id="rId6"/>
    <p:sldLayoutId id="2147483702" r:id="rId7"/>
    <p:sldLayoutId id="2147483703" r:id="rId8"/>
  </p:sldLayoutIdLst>
  <p:txStyles>
    <p:titleStyle>
      <a:lvl1pPr algn="l" defTabSz="914400" rtl="0" eaLnBrk="1" latinLnBrk="0" hangingPunct="1">
        <a:lnSpc>
          <a:spcPct val="90000"/>
        </a:lnSpc>
        <a:spcBef>
          <a:spcPct val="0"/>
        </a:spcBef>
        <a:buNone/>
        <a:defRPr sz="4400" kern="1200">
          <a:solidFill>
            <a:srgbClr val="031D42"/>
          </a:solidFill>
          <a:latin typeface="Flama Bold"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hyperlink" Target="mailto:procurementproposals@porthouston.com"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porthouston-my.sharepoint.com/:v:/p/pbaker/EWDDd7esQWNCgZ1wzOy_qfoBmtV0qX_iQM3yZFXcxzJYWQ" TargetMode="External"/><Relationship Id="rId2" Type="http://schemas.openxmlformats.org/officeDocument/2006/relationships/hyperlink" Target="https://porthouston-my.sharepoint.com/:v:/p/pbaker/EUkAE7gzIl9HuEhRtK1eLzEBYpYGXNv2-J1kT7caHPtg4A"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ukrainianlaw.blogspot.com/2016/08/government-contract-novations-practical.html" TargetMode="External"/><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DE56133-3826-4E2C-96EE-F80CB8EC1179}"/>
              </a:ext>
            </a:extLst>
          </p:cNvPr>
          <p:cNvSpPr>
            <a:spLocks noGrp="1"/>
          </p:cNvSpPr>
          <p:nvPr>
            <p:ph type="ctrTitle"/>
          </p:nvPr>
        </p:nvSpPr>
        <p:spPr>
          <a:xfrm>
            <a:off x="2409099" y="1947070"/>
            <a:ext cx="9144000" cy="1586243"/>
          </a:xfrm>
        </p:spPr>
        <p:txBody>
          <a:bodyPr>
            <a:noAutofit/>
          </a:bodyPr>
          <a:lstStyle/>
          <a:p>
            <a:pPr algn="l">
              <a:lnSpc>
                <a:spcPct val="100000"/>
              </a:lnSpc>
            </a:pPr>
            <a:r>
              <a:rPr lang="en-US" sz="3600"/>
              <a:t>RFP-2141 CLEANING SERVICES FOR BARBOURS CUT AND BAYPORT CONTAINER TERMINALS</a:t>
            </a:r>
          </a:p>
        </p:txBody>
      </p:sp>
      <p:sp>
        <p:nvSpPr>
          <p:cNvPr id="13" name="Text Placeholder 12">
            <a:extLst>
              <a:ext uri="{FF2B5EF4-FFF2-40B4-BE49-F238E27FC236}">
                <a16:creationId xmlns:a16="http://schemas.microsoft.com/office/drawing/2014/main" id="{460F9E0F-60D7-46D3-9D0F-159EF3AA9C93}"/>
              </a:ext>
            </a:extLst>
          </p:cNvPr>
          <p:cNvSpPr>
            <a:spLocks noGrp="1"/>
          </p:cNvSpPr>
          <p:nvPr>
            <p:ph type="body" sz="quarter" idx="12"/>
          </p:nvPr>
        </p:nvSpPr>
        <p:spPr>
          <a:xfrm>
            <a:off x="2409099" y="1047404"/>
            <a:ext cx="5654246" cy="365759"/>
          </a:xfrm>
        </p:spPr>
        <p:txBody>
          <a:bodyPr>
            <a:noAutofit/>
          </a:bodyPr>
          <a:lstStyle/>
          <a:p>
            <a:r>
              <a:rPr lang="en-US" sz="2400"/>
              <a:t>PRE-PROPOSAL CONFERENCE:</a:t>
            </a:r>
          </a:p>
        </p:txBody>
      </p:sp>
      <p:sp>
        <p:nvSpPr>
          <p:cNvPr id="14" name="Text Placeholder 13">
            <a:extLst>
              <a:ext uri="{FF2B5EF4-FFF2-40B4-BE49-F238E27FC236}">
                <a16:creationId xmlns:a16="http://schemas.microsoft.com/office/drawing/2014/main" id="{BB261A64-530C-4D2E-B225-10F87F8B3C9B}"/>
              </a:ext>
            </a:extLst>
          </p:cNvPr>
          <p:cNvSpPr>
            <a:spLocks noGrp="1"/>
          </p:cNvSpPr>
          <p:nvPr>
            <p:ph type="body" sz="quarter" idx="13"/>
          </p:nvPr>
        </p:nvSpPr>
        <p:spPr>
          <a:xfrm>
            <a:off x="3460966" y="4445391"/>
            <a:ext cx="2566972" cy="46709"/>
          </a:xfrm>
        </p:spPr>
        <p:txBody>
          <a:bodyPr vert="horz" lIns="91440" tIns="45720" rIns="91440" bIns="45720" rtlCol="0" anchor="t">
            <a:noAutofit/>
          </a:bodyPr>
          <a:lstStyle/>
          <a:p>
            <a:r>
              <a:rPr lang="en-US" sz="2000">
                <a:latin typeface="Helvetica"/>
                <a:cs typeface="Helvetica"/>
              </a:rPr>
              <a:t>March 9, 2022</a:t>
            </a:r>
          </a:p>
          <a:p>
            <a:r>
              <a:rPr lang="en-US" sz="2000">
                <a:latin typeface="Helvetica"/>
                <a:cs typeface="Helvetica"/>
              </a:rPr>
              <a:t>10:00 a.m. (CST)</a:t>
            </a:r>
            <a:endParaRPr lang="en-US" sz="2000"/>
          </a:p>
        </p:txBody>
      </p:sp>
    </p:spTree>
    <p:extLst>
      <p:ext uri="{BB962C8B-B14F-4D97-AF65-F5344CB8AC3E}">
        <p14:creationId xmlns:p14="http://schemas.microsoft.com/office/powerpoint/2010/main" val="145741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CA3A-DEA6-4BC8-9B6D-783A3D040A90}"/>
              </a:ext>
            </a:extLst>
          </p:cNvPr>
          <p:cNvSpPr>
            <a:spLocks noGrp="1"/>
          </p:cNvSpPr>
          <p:nvPr>
            <p:ph type="title"/>
          </p:nvPr>
        </p:nvSpPr>
        <p:spPr/>
        <p:txBody>
          <a:bodyPr/>
          <a:lstStyle/>
          <a:p>
            <a:r>
              <a:rPr lang="en-US">
                <a:latin typeface="Helvetica"/>
                <a:cs typeface="Helvetica"/>
              </a:rPr>
              <a:t>S/MWBE CONTRACTOR REQUIREMENTS</a:t>
            </a:r>
          </a:p>
        </p:txBody>
      </p:sp>
      <p:sp>
        <p:nvSpPr>
          <p:cNvPr id="5" name="Content Placeholder 3">
            <a:extLst>
              <a:ext uri="{FF2B5EF4-FFF2-40B4-BE49-F238E27FC236}">
                <a16:creationId xmlns:a16="http://schemas.microsoft.com/office/drawing/2014/main" id="{6D76323B-90F9-4A0A-9559-D3CFCB7A6534}"/>
              </a:ext>
            </a:extLst>
          </p:cNvPr>
          <p:cNvSpPr>
            <a:spLocks noGrp="1"/>
          </p:cNvSpPr>
          <p:nvPr>
            <p:ph type="body" sz="quarter" idx="11"/>
          </p:nvPr>
        </p:nvSpPr>
        <p:spPr>
          <a:xfrm>
            <a:off x="653143" y="1642424"/>
            <a:ext cx="10885714" cy="4497119"/>
          </a:xfrm>
        </p:spPr>
        <p:txBody>
          <a:bodyPr vert="horz" lIns="91440" tIns="45720" rIns="91440" bIns="45720" rtlCol="0" anchor="t">
            <a:normAutofit fontScale="92500"/>
          </a:bodyPr>
          <a:lstStyle/>
          <a:p>
            <a:pPr marL="0" indent="0">
              <a:spcBef>
                <a:spcPts val="0"/>
              </a:spcBef>
              <a:buNone/>
            </a:pPr>
            <a:endParaRPr lang="en-US" sz="2000">
              <a:effectLst/>
              <a:ea typeface="Times New Roman" panose="02020603050405020304" pitchFamily="18" charset="0"/>
            </a:endParaRPr>
          </a:p>
          <a:p>
            <a:pPr marL="0" indent="0">
              <a:spcBef>
                <a:spcPts val="0"/>
              </a:spcBef>
              <a:buNone/>
            </a:pPr>
            <a:r>
              <a:rPr lang="en-US" sz="2000" b="1">
                <a:latin typeface="Helvetica"/>
                <a:ea typeface="Times New Roman" panose="02020603050405020304" pitchFamily="18" charset="0"/>
                <a:cs typeface="Helvetica"/>
              </a:rPr>
              <a:t>Contractor is </a:t>
            </a:r>
            <a:r>
              <a:rPr lang="en-US" sz="2000" b="1">
                <a:effectLst/>
                <a:latin typeface="Helvetica"/>
                <a:ea typeface="Times New Roman" panose="02020603050405020304" pitchFamily="18" charset="0"/>
                <a:cs typeface="Helvetica"/>
              </a:rPr>
              <a:t>encouraged to and agrees it will endeavor to</a:t>
            </a:r>
            <a:r>
              <a:rPr lang="en-US" sz="2000">
                <a:effectLst/>
                <a:latin typeface="Helvetica"/>
                <a:ea typeface="Times New Roman" panose="02020603050405020304" pitchFamily="18" charset="0"/>
                <a:cs typeface="Helvetica"/>
              </a:rPr>
              <a:t>:</a:t>
            </a:r>
            <a:r>
              <a:rPr lang="en-US" sz="2000">
                <a:latin typeface="Helvetica"/>
                <a:ea typeface="Times New Roman" panose="02020603050405020304" pitchFamily="18" charset="0"/>
                <a:cs typeface="Helvetica"/>
              </a:rPr>
              <a:t> </a:t>
            </a:r>
            <a:endParaRPr lang="en-US" sz="2000">
              <a:effectLst/>
              <a:ea typeface="Times New Roman" panose="02020603050405020304" pitchFamily="18" charset="0"/>
            </a:endParaRPr>
          </a:p>
          <a:p>
            <a:pPr>
              <a:spcBef>
                <a:spcPts val="0"/>
              </a:spcBef>
            </a:pPr>
            <a:endParaRPr lang="en-US" sz="1800">
              <a:effectLst/>
              <a:ea typeface="Calibri" panose="020F0502020204030204" pitchFamily="34" charset="0"/>
            </a:endParaRPr>
          </a:p>
          <a:p>
            <a:pPr>
              <a:spcBef>
                <a:spcPts val="0"/>
              </a:spcBef>
            </a:pPr>
            <a:r>
              <a:rPr lang="en-US" sz="2000">
                <a:latin typeface="Helvetica"/>
                <a:ea typeface="Times New Roman" panose="02020603050405020304" pitchFamily="18" charset="0"/>
                <a:cs typeface="Helvetica"/>
              </a:rPr>
              <a:t>Placing </a:t>
            </a:r>
            <a:r>
              <a:rPr lang="en-US" sz="2000">
                <a:effectLst/>
                <a:latin typeface="Helvetica"/>
                <a:ea typeface="Times New Roman" panose="02020603050405020304" pitchFamily="18" charset="0"/>
                <a:cs typeface="Helvetica"/>
              </a:rPr>
              <a:t>qualified small and minority businesses and women’s business enterprises on solicitation lists;</a:t>
            </a:r>
            <a:r>
              <a:rPr lang="en-US" sz="2000">
                <a:latin typeface="Helvetica"/>
                <a:ea typeface="Times New Roman" panose="02020603050405020304" pitchFamily="18" charset="0"/>
                <a:cs typeface="Helvetica"/>
              </a:rPr>
              <a:t> </a:t>
            </a:r>
            <a:endParaRPr lang="en-US" sz="2000">
              <a:effectLst/>
              <a:ea typeface="Times New Roman" panose="02020603050405020304" pitchFamily="18" charset="0"/>
            </a:endParaRPr>
          </a:p>
          <a:p>
            <a:pPr>
              <a:spcBef>
                <a:spcPts val="0"/>
              </a:spcBef>
            </a:pPr>
            <a:endParaRPr lang="en-US" sz="2000">
              <a:effectLst/>
              <a:ea typeface="Calibri" panose="020F0502020204030204" pitchFamily="34" charset="0"/>
            </a:endParaRPr>
          </a:p>
          <a:p>
            <a:pPr>
              <a:spcBef>
                <a:spcPts val="0"/>
              </a:spcBef>
            </a:pPr>
            <a:r>
              <a:rPr lang="en-US" sz="2000">
                <a:latin typeface="Helvetica"/>
                <a:ea typeface="Times New Roman" panose="02020603050405020304" pitchFamily="18" charset="0"/>
                <a:cs typeface="Helvetica"/>
              </a:rPr>
              <a:t> </a:t>
            </a:r>
            <a:r>
              <a:rPr lang="en-US" sz="2000">
                <a:effectLst/>
                <a:latin typeface="Helvetica"/>
                <a:ea typeface="Times New Roman" panose="02020603050405020304" pitchFamily="18" charset="0"/>
                <a:cs typeface="Helvetica"/>
              </a:rPr>
              <a:t>Assuring that small and minority businesses, and women’s business enterprises are solicited whenever they are potential sources;</a:t>
            </a:r>
            <a:r>
              <a:rPr lang="en-US" sz="2000">
                <a:latin typeface="Helvetica"/>
                <a:ea typeface="Times New Roman" panose="02020603050405020304" pitchFamily="18" charset="0"/>
                <a:cs typeface="Helvetica"/>
              </a:rPr>
              <a:t> </a:t>
            </a:r>
            <a:endParaRPr lang="en-US" sz="2000">
              <a:effectLst/>
              <a:ea typeface="Times New Roman" panose="02020603050405020304" pitchFamily="18" charset="0"/>
            </a:endParaRPr>
          </a:p>
          <a:p>
            <a:pPr marR="0">
              <a:spcBef>
                <a:spcPts val="0"/>
              </a:spcBef>
              <a:spcAft>
                <a:spcPts val="0"/>
              </a:spcAft>
            </a:pPr>
            <a:endParaRPr lang="en-US" sz="2000">
              <a:effectLst/>
              <a:ea typeface="Calibri" panose="020F0502020204030204" pitchFamily="34" charset="0"/>
            </a:endParaRPr>
          </a:p>
          <a:p>
            <a:pPr marR="0">
              <a:spcBef>
                <a:spcPts val="0"/>
              </a:spcBef>
              <a:spcAft>
                <a:spcPts val="0"/>
              </a:spcAft>
            </a:pPr>
            <a:r>
              <a:rPr lang="en-US" sz="2000">
                <a:effectLst/>
                <a:latin typeface="Helvetica"/>
                <a:ea typeface="Times New Roman" panose="02020603050405020304" pitchFamily="18" charset="0"/>
                <a:cs typeface="Helvetica"/>
              </a:rPr>
              <a:t>Dividing total requirements, when economically feasible, into smaller tasks or quantities to permit maximum participation by small and minority businesses, and women’s business enterprises;</a:t>
            </a:r>
          </a:p>
          <a:p>
            <a:pPr>
              <a:spcBef>
                <a:spcPts val="0"/>
              </a:spcBef>
            </a:pPr>
            <a:endParaRPr lang="en-US" sz="2000">
              <a:effectLst/>
              <a:ea typeface="Calibri" panose="020F0502020204030204" pitchFamily="34" charset="0"/>
            </a:endParaRPr>
          </a:p>
          <a:p>
            <a:pPr>
              <a:spcBef>
                <a:spcPts val="0"/>
              </a:spcBef>
            </a:pPr>
            <a:r>
              <a:rPr lang="en-US" sz="2000">
                <a:effectLst/>
                <a:latin typeface="Helvetica"/>
                <a:ea typeface="Times New Roman" panose="02020603050405020304" pitchFamily="18" charset="0"/>
                <a:cs typeface="Helvetica"/>
              </a:rPr>
              <a:t>Establishing delivery schedules, where the requirement permits, which encourage participation by small and minority businesses, and women’s business enterprises;</a:t>
            </a:r>
            <a:r>
              <a:rPr lang="en-US" sz="2000">
                <a:latin typeface="Helvetica"/>
                <a:ea typeface="Times New Roman" panose="02020603050405020304" pitchFamily="18" charset="0"/>
                <a:cs typeface="Helvetica"/>
              </a:rPr>
              <a:t> </a:t>
            </a:r>
            <a:endParaRPr lang="en-US" sz="2000">
              <a:effectLst/>
              <a:ea typeface="Times New Roman" panose="02020603050405020304" pitchFamily="18" charset="0"/>
            </a:endParaRPr>
          </a:p>
          <a:p>
            <a:pPr marR="0">
              <a:spcBef>
                <a:spcPts val="0"/>
              </a:spcBef>
              <a:spcAft>
                <a:spcPts val="0"/>
              </a:spcAft>
            </a:pPr>
            <a:endParaRPr lang="en-US" sz="2000">
              <a:effectLst/>
              <a:ea typeface="Calibri" panose="020F0502020204030204" pitchFamily="34" charset="0"/>
            </a:endParaRPr>
          </a:p>
          <a:p>
            <a:pPr>
              <a:spcBef>
                <a:spcPts val="0"/>
              </a:spcBef>
            </a:pPr>
            <a:r>
              <a:rPr lang="en-US" sz="2000">
                <a:effectLst/>
                <a:latin typeface="Helvetica"/>
                <a:ea typeface="Times New Roman" panose="02020603050405020304" pitchFamily="18" charset="0"/>
                <a:cs typeface="Helvetica"/>
              </a:rPr>
              <a:t>Using the services and assistance, as appropriate, of such organizations as the Small Business Administration and the Minority Business Development Agency of the Department of Commerce.</a:t>
            </a:r>
            <a:endParaRPr lang="en-US" sz="2000">
              <a:effectLst/>
              <a:ea typeface="Times New Roman" panose="02020603050405020304" pitchFamily="18" charset="0"/>
            </a:endParaRPr>
          </a:p>
          <a:p>
            <a:pPr marR="0">
              <a:spcBef>
                <a:spcPts val="0"/>
              </a:spcBef>
              <a:spcAft>
                <a:spcPts val="0"/>
              </a:spcAft>
            </a:pPr>
            <a:endParaRPr lang="en-US" sz="2000">
              <a:effectLst/>
              <a:ea typeface="Calibri" panose="020F0502020204030204" pitchFamily="34" charset="0"/>
            </a:endParaRPr>
          </a:p>
          <a:p>
            <a:pPr marL="0" indent="0">
              <a:spcBef>
                <a:spcPts val="0"/>
              </a:spcBef>
              <a:buNone/>
            </a:pPr>
            <a:endParaRPr lang="en-US" sz="3200"/>
          </a:p>
        </p:txBody>
      </p:sp>
      <p:sp>
        <p:nvSpPr>
          <p:cNvPr id="3" name="Slide Number Placeholder 2">
            <a:extLst>
              <a:ext uri="{FF2B5EF4-FFF2-40B4-BE49-F238E27FC236}">
                <a16:creationId xmlns:a16="http://schemas.microsoft.com/office/drawing/2014/main" id="{7E71A1EA-2D3B-40D4-A90E-32371F6D0C18}"/>
              </a:ext>
            </a:extLst>
          </p:cNvPr>
          <p:cNvSpPr>
            <a:spLocks noGrp="1"/>
          </p:cNvSpPr>
          <p:nvPr>
            <p:ph type="sldNum" sz="quarter" idx="4"/>
          </p:nvPr>
        </p:nvSpPr>
        <p:spPr/>
        <p:txBody>
          <a:bodyPr/>
          <a:lstStyle/>
          <a:p>
            <a:fld id="{00444626-245E-0646-B25F-0739C8FEA999}" type="slidenum">
              <a:rPr lang="en-US" smtClean="0"/>
              <a:pPr/>
              <a:t>10</a:t>
            </a:fld>
            <a:endParaRPr lang="en-US"/>
          </a:p>
        </p:txBody>
      </p:sp>
    </p:spTree>
    <p:extLst>
      <p:ext uri="{BB962C8B-B14F-4D97-AF65-F5344CB8AC3E}">
        <p14:creationId xmlns:p14="http://schemas.microsoft.com/office/powerpoint/2010/main" val="72433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CA3A-DEA6-4BC8-9B6D-783A3D040A90}"/>
              </a:ext>
            </a:extLst>
          </p:cNvPr>
          <p:cNvSpPr>
            <a:spLocks noGrp="1"/>
          </p:cNvSpPr>
          <p:nvPr>
            <p:ph type="title"/>
          </p:nvPr>
        </p:nvSpPr>
        <p:spPr/>
        <p:txBody>
          <a:bodyPr/>
          <a:lstStyle/>
          <a:p>
            <a:r>
              <a:rPr lang="en-US">
                <a:latin typeface="Helvetica"/>
                <a:cs typeface="Helvetica"/>
              </a:rPr>
              <a:t>S/MWBE CONTRACTOR REQUIREMENTS</a:t>
            </a:r>
          </a:p>
        </p:txBody>
      </p:sp>
      <p:sp>
        <p:nvSpPr>
          <p:cNvPr id="5" name="Content Placeholder 3">
            <a:extLst>
              <a:ext uri="{FF2B5EF4-FFF2-40B4-BE49-F238E27FC236}">
                <a16:creationId xmlns:a16="http://schemas.microsoft.com/office/drawing/2014/main" id="{6D76323B-90F9-4A0A-9559-D3CFCB7A6534}"/>
              </a:ext>
            </a:extLst>
          </p:cNvPr>
          <p:cNvSpPr>
            <a:spLocks noGrp="1"/>
          </p:cNvSpPr>
          <p:nvPr>
            <p:ph type="body" sz="quarter" idx="11"/>
          </p:nvPr>
        </p:nvSpPr>
        <p:spPr>
          <a:xfrm>
            <a:off x="653143" y="1642424"/>
            <a:ext cx="10885714" cy="4497119"/>
          </a:xfrm>
        </p:spPr>
        <p:txBody>
          <a:bodyPr vert="horz" lIns="91440" tIns="45720" rIns="91440" bIns="45720" rtlCol="0" anchor="t">
            <a:normAutofit/>
          </a:bodyPr>
          <a:lstStyle/>
          <a:p>
            <a:pPr marL="0" indent="0">
              <a:spcBef>
                <a:spcPts val="0"/>
              </a:spcBef>
              <a:buNone/>
            </a:pPr>
            <a:endParaRPr lang="en-US" sz="2000">
              <a:effectLst/>
              <a:ea typeface="Times New Roman" panose="02020603050405020304" pitchFamily="18" charset="0"/>
            </a:endParaRPr>
          </a:p>
          <a:p>
            <a:pPr marL="0" indent="0">
              <a:spcBef>
                <a:spcPts val="0"/>
              </a:spcBef>
              <a:buNone/>
            </a:pPr>
            <a:r>
              <a:rPr lang="en-US" sz="2000">
                <a:effectLst/>
                <a:latin typeface="Helvetica"/>
                <a:ea typeface="Calibri" panose="020F0502020204030204" pitchFamily="34" charset="0"/>
                <a:cs typeface="Helvetica"/>
              </a:rPr>
              <a:t>This project has the following </a:t>
            </a:r>
            <a:r>
              <a:rPr lang="en-US" sz="2000">
                <a:latin typeface="Helvetica"/>
                <a:ea typeface="Calibri" panose="020F0502020204030204" pitchFamily="34" charset="0"/>
                <a:cs typeface="Helvetica"/>
              </a:rPr>
              <a:t>goal requirements</a:t>
            </a:r>
            <a:r>
              <a:rPr lang="en-US" sz="2000">
                <a:effectLst/>
                <a:latin typeface="Helvetica"/>
                <a:ea typeface="Calibri" panose="020F0502020204030204" pitchFamily="34" charset="0"/>
                <a:cs typeface="Helvetica"/>
              </a:rPr>
              <a:t>:</a:t>
            </a:r>
          </a:p>
          <a:p>
            <a:pPr marL="0" marR="0" indent="0">
              <a:spcBef>
                <a:spcPts val="0"/>
              </a:spcBef>
              <a:spcAft>
                <a:spcPts val="0"/>
              </a:spcAft>
              <a:buNone/>
            </a:pPr>
            <a:endParaRPr lang="en-US" sz="2000">
              <a:ea typeface="Calibri" panose="020F0502020204030204" pitchFamily="34" charset="0"/>
            </a:endParaRPr>
          </a:p>
          <a:p>
            <a:pPr marL="0" indent="0">
              <a:spcBef>
                <a:spcPts val="0"/>
              </a:spcBef>
              <a:buNone/>
            </a:pPr>
            <a:r>
              <a:rPr lang="en-US" sz="1800">
                <a:latin typeface="Arial"/>
                <a:ea typeface="Times New Roman" panose="02020603050405020304" pitchFamily="18" charset="0"/>
                <a:cs typeface="Helvetica"/>
              </a:rPr>
              <a:t>Small</a:t>
            </a:r>
            <a:r>
              <a:rPr lang="en-US" sz="1800">
                <a:effectLst/>
                <a:latin typeface="Arial"/>
                <a:ea typeface="Times New Roman" panose="02020603050405020304" pitchFamily="18" charset="0"/>
                <a:cs typeface="Helvetica"/>
              </a:rPr>
              <a:t> Business Enterprise (</a:t>
            </a:r>
            <a:r>
              <a:rPr lang="en-US" sz="1800">
                <a:latin typeface="Arial"/>
                <a:ea typeface="Times New Roman" panose="02020603050405020304" pitchFamily="18" charset="0"/>
                <a:cs typeface="Helvetica"/>
              </a:rPr>
              <a:t>SBE</a:t>
            </a:r>
            <a:r>
              <a:rPr lang="en-US" sz="1800">
                <a:effectLst/>
                <a:latin typeface="Arial"/>
                <a:ea typeface="Times New Roman" panose="02020603050405020304" pitchFamily="18" charset="0"/>
                <a:cs typeface="Helvetica"/>
              </a:rPr>
              <a:t>) </a:t>
            </a:r>
            <a:r>
              <a:rPr lang="en-US" sz="1800">
                <a:latin typeface="Arial"/>
                <a:ea typeface="Times New Roman" panose="02020603050405020304" pitchFamily="18" charset="0"/>
                <a:cs typeface="Helvetica"/>
              </a:rPr>
              <a:t>goal participation</a:t>
            </a:r>
            <a:r>
              <a:rPr lang="en-US" sz="1800">
                <a:effectLst/>
                <a:latin typeface="Arial"/>
                <a:ea typeface="Times New Roman" panose="02020603050405020304" pitchFamily="18" charset="0"/>
                <a:cs typeface="Helvetica"/>
              </a:rPr>
              <a:t> </a:t>
            </a:r>
            <a:r>
              <a:rPr lang="en-US" sz="1800">
                <a:latin typeface="Arial"/>
                <a:ea typeface="Times New Roman" panose="02020603050405020304" pitchFamily="18" charset="0"/>
                <a:cs typeface="Helvetica"/>
              </a:rPr>
              <a:t>of 35</a:t>
            </a:r>
            <a:r>
              <a:rPr lang="en-US" sz="1800">
                <a:effectLst/>
                <a:latin typeface="Arial"/>
                <a:ea typeface="Times New Roman" panose="02020603050405020304" pitchFamily="18" charset="0"/>
                <a:cs typeface="Helvetica"/>
              </a:rPr>
              <a:t>%</a:t>
            </a:r>
            <a:endParaRPr lang="en-US" sz="2000">
              <a:effectLst/>
              <a:latin typeface="Arial"/>
              <a:ea typeface="Calibri" panose="020F0502020204030204" pitchFamily="34" charset="0"/>
              <a:cs typeface="Helvetica"/>
            </a:endParaRPr>
          </a:p>
          <a:p>
            <a:pPr marL="0" indent="0">
              <a:spcBef>
                <a:spcPts val="0"/>
              </a:spcBef>
              <a:buNone/>
            </a:pPr>
            <a:endParaRPr lang="en-US" sz="3200"/>
          </a:p>
        </p:txBody>
      </p:sp>
      <p:sp>
        <p:nvSpPr>
          <p:cNvPr id="3" name="Slide Number Placeholder 2">
            <a:extLst>
              <a:ext uri="{FF2B5EF4-FFF2-40B4-BE49-F238E27FC236}">
                <a16:creationId xmlns:a16="http://schemas.microsoft.com/office/drawing/2014/main" id="{7E71A1EA-2D3B-40D4-A90E-32371F6D0C18}"/>
              </a:ext>
            </a:extLst>
          </p:cNvPr>
          <p:cNvSpPr>
            <a:spLocks noGrp="1"/>
          </p:cNvSpPr>
          <p:nvPr>
            <p:ph type="sldNum" sz="quarter" idx="4"/>
          </p:nvPr>
        </p:nvSpPr>
        <p:spPr/>
        <p:txBody>
          <a:bodyPr/>
          <a:lstStyle/>
          <a:p>
            <a:fld id="{00444626-245E-0646-B25F-0739C8FEA999}" type="slidenum">
              <a:rPr lang="en-US" smtClean="0"/>
              <a:pPr/>
              <a:t>11</a:t>
            </a:fld>
            <a:endParaRPr lang="en-US"/>
          </a:p>
        </p:txBody>
      </p:sp>
    </p:spTree>
    <p:extLst>
      <p:ext uri="{BB962C8B-B14F-4D97-AF65-F5344CB8AC3E}">
        <p14:creationId xmlns:p14="http://schemas.microsoft.com/office/powerpoint/2010/main" val="3360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29D8-F31B-4678-99A2-0295A75BE375}"/>
              </a:ext>
            </a:extLst>
          </p:cNvPr>
          <p:cNvSpPr>
            <a:spLocks noGrp="1"/>
          </p:cNvSpPr>
          <p:nvPr>
            <p:ph type="ctrTitle"/>
          </p:nvPr>
        </p:nvSpPr>
        <p:spPr/>
        <p:txBody>
          <a:bodyPr/>
          <a:lstStyle/>
          <a:p>
            <a:r>
              <a:rPr lang="en-US"/>
              <a:t>Procurement Services</a:t>
            </a:r>
          </a:p>
        </p:txBody>
      </p:sp>
      <p:sp>
        <p:nvSpPr>
          <p:cNvPr id="3" name="Text Placeholder 2">
            <a:extLst>
              <a:ext uri="{FF2B5EF4-FFF2-40B4-BE49-F238E27FC236}">
                <a16:creationId xmlns:a16="http://schemas.microsoft.com/office/drawing/2014/main" id="{C1B98024-B867-472E-A93A-D88EBD26EC62}"/>
              </a:ext>
            </a:extLst>
          </p:cNvPr>
          <p:cNvSpPr>
            <a:spLocks noGrp="1"/>
          </p:cNvSpPr>
          <p:nvPr>
            <p:ph type="body" sz="quarter" idx="12"/>
          </p:nvPr>
        </p:nvSpPr>
        <p:spPr>
          <a:xfrm>
            <a:off x="2351201" y="911827"/>
            <a:ext cx="4215854" cy="624009"/>
          </a:xfrm>
        </p:spPr>
        <p:txBody>
          <a:bodyPr>
            <a:noAutofit/>
          </a:bodyPr>
          <a:lstStyle/>
          <a:p>
            <a:endParaRPr lang="en-US" sz="2000"/>
          </a:p>
          <a:p>
            <a:endParaRPr lang="en-US" sz="2000"/>
          </a:p>
        </p:txBody>
      </p:sp>
      <p:sp>
        <p:nvSpPr>
          <p:cNvPr id="5" name="Text Placeholder 4">
            <a:extLst>
              <a:ext uri="{FF2B5EF4-FFF2-40B4-BE49-F238E27FC236}">
                <a16:creationId xmlns:a16="http://schemas.microsoft.com/office/drawing/2014/main" id="{1AD14114-D976-418A-8E5B-9A954199E88F}"/>
              </a:ext>
            </a:extLst>
          </p:cNvPr>
          <p:cNvSpPr>
            <a:spLocks noGrp="1"/>
          </p:cNvSpPr>
          <p:nvPr>
            <p:ph type="body" sz="quarter" idx="14"/>
          </p:nvPr>
        </p:nvSpPr>
        <p:spPr>
          <a:xfrm>
            <a:off x="3373356" y="3773978"/>
            <a:ext cx="2977568" cy="659210"/>
          </a:xfrm>
        </p:spPr>
        <p:txBody>
          <a:bodyPr/>
          <a:lstStyle/>
          <a:p>
            <a:r>
              <a:rPr lang="en-US" sz="2000"/>
              <a:t>Tanika Chukwumerije</a:t>
            </a:r>
          </a:p>
          <a:p>
            <a:r>
              <a:rPr lang="en-US" sz="2000"/>
              <a:t>Manager, Contracts</a:t>
            </a:r>
          </a:p>
        </p:txBody>
      </p:sp>
    </p:spTree>
    <p:extLst>
      <p:ext uri="{BB962C8B-B14F-4D97-AF65-F5344CB8AC3E}">
        <p14:creationId xmlns:p14="http://schemas.microsoft.com/office/powerpoint/2010/main" val="2126604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a:t>PROCUREMENT</a:t>
            </a:r>
          </a:p>
        </p:txBody>
      </p:sp>
      <p:sp>
        <p:nvSpPr>
          <p:cNvPr id="3" name="Content Placeholder 2">
            <a:extLst>
              <a:ext uri="{FF2B5EF4-FFF2-40B4-BE49-F238E27FC236}">
                <a16:creationId xmlns:a16="http://schemas.microsoft.com/office/drawing/2014/main" id="{A5140724-5BF5-4FD3-B9E8-79E07A679BC6}"/>
              </a:ext>
            </a:extLst>
          </p:cNvPr>
          <p:cNvSpPr txBox="1">
            <a:spLocks/>
          </p:cNvSpPr>
          <p:nvPr/>
        </p:nvSpPr>
        <p:spPr>
          <a:xfrm>
            <a:off x="628650" y="2018804"/>
            <a:ext cx="11294176" cy="441762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Helvetica"/>
                <a:cs typeface="Helvetica"/>
              </a:rPr>
              <a:t>No Contact Period – No communication between interested vendors and Port Houston staff during the active period.</a:t>
            </a:r>
          </a:p>
          <a:p>
            <a:pPr lvl="1">
              <a:buFontTx/>
              <a:buChar char="‒"/>
            </a:pPr>
            <a:r>
              <a:rPr lang="en-US">
                <a:latin typeface="Helvetica"/>
                <a:cs typeface="Helvetica"/>
              </a:rPr>
              <a:t>Technical questions should be submitted via BuySpeed</a:t>
            </a:r>
          </a:p>
          <a:p>
            <a:pPr lvl="1">
              <a:buFontTx/>
              <a:buChar char="‒"/>
            </a:pPr>
            <a:r>
              <a:rPr lang="en-US">
                <a:latin typeface="Helvetica"/>
                <a:cs typeface="Helvetica"/>
              </a:rPr>
              <a:t>Last day to submit questions: 7 days before due date (4/6/2022) </a:t>
            </a:r>
            <a:endParaRPr lang="en-US"/>
          </a:p>
          <a:p>
            <a:r>
              <a:rPr lang="en-US" sz="2400">
                <a:latin typeface="Helvetica"/>
                <a:cs typeface="Helvetica"/>
              </a:rPr>
              <a:t>Responses are due no later than 11 a.m. on 4/13/2022</a:t>
            </a:r>
          </a:p>
          <a:p>
            <a:r>
              <a:rPr lang="en-US" sz="2400">
                <a:latin typeface="Helvetica"/>
                <a:cs typeface="Helvetica"/>
              </a:rPr>
              <a:t>Proposals must be submitted electronically via email to: </a:t>
            </a:r>
            <a:r>
              <a:rPr lang="en-US" sz="2400">
                <a:latin typeface="Helvetica"/>
                <a:cs typeface="Helvetica"/>
                <a:hlinkClick r:id="rId2"/>
              </a:rPr>
              <a:t>procurementproposals@porthouston.com</a:t>
            </a:r>
            <a:endParaRPr lang="en-US" sz="2400">
              <a:latin typeface="Helvetica"/>
              <a:cs typeface="Helvetica"/>
            </a:endParaRPr>
          </a:p>
          <a:p>
            <a:r>
              <a:rPr lang="en-US" sz="2400">
                <a:latin typeface="Helvetica"/>
                <a:cs typeface="Helvetica"/>
              </a:rPr>
              <a:t>Use forms in the package</a:t>
            </a:r>
          </a:p>
          <a:p>
            <a:r>
              <a:rPr lang="en-US" sz="2400">
                <a:latin typeface="Helvetica"/>
                <a:cs typeface="Helvetica"/>
              </a:rPr>
              <a:t>Anticipated award date: 5/24/2022</a:t>
            </a:r>
            <a:endParaRPr lang="en-US" sz="2400"/>
          </a:p>
        </p:txBody>
      </p:sp>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13</a:t>
            </a:fld>
            <a:endParaRPr lang="en-US"/>
          </a:p>
        </p:txBody>
      </p:sp>
    </p:spTree>
    <p:extLst>
      <p:ext uri="{BB962C8B-B14F-4D97-AF65-F5344CB8AC3E}">
        <p14:creationId xmlns:p14="http://schemas.microsoft.com/office/powerpoint/2010/main" val="1416720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D65A-B4B3-439D-A12A-F1C651FF010B}"/>
              </a:ext>
            </a:extLst>
          </p:cNvPr>
          <p:cNvSpPr>
            <a:spLocks noGrp="1"/>
          </p:cNvSpPr>
          <p:nvPr>
            <p:ph type="title"/>
          </p:nvPr>
        </p:nvSpPr>
        <p:spPr/>
        <p:txBody>
          <a:bodyPr/>
          <a:lstStyle/>
          <a:p>
            <a:r>
              <a:rPr lang="en-US"/>
              <a:t>PROCUREMENT</a:t>
            </a:r>
          </a:p>
        </p:txBody>
      </p:sp>
      <p:sp>
        <p:nvSpPr>
          <p:cNvPr id="3" name="Content Placeholder 2">
            <a:extLst>
              <a:ext uri="{FF2B5EF4-FFF2-40B4-BE49-F238E27FC236}">
                <a16:creationId xmlns:a16="http://schemas.microsoft.com/office/drawing/2014/main" id="{CAA20836-3BD8-4B31-B55F-A01F19ED8709}"/>
              </a:ext>
            </a:extLst>
          </p:cNvPr>
          <p:cNvSpPr txBox="1">
            <a:spLocks/>
          </p:cNvSpPr>
          <p:nvPr/>
        </p:nvSpPr>
        <p:spPr>
          <a:xfrm>
            <a:off x="838200" y="1547446"/>
            <a:ext cx="10011641" cy="2355225"/>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u="sng">
                <a:solidFill>
                  <a:srgbClr val="0D2145"/>
                </a:solidFill>
              </a:rPr>
              <a:t>Evaluation Criteria</a:t>
            </a:r>
          </a:p>
          <a:p>
            <a:pPr marL="0" indent="0" algn="l">
              <a:buNone/>
            </a:pPr>
            <a:r>
              <a:rPr lang="en-US" sz="2000" b="0" i="0" u="none" strike="noStrike" baseline="0">
                <a:latin typeface="ArialMT"/>
              </a:rPr>
              <a:t>Port Houston will select the </a:t>
            </a:r>
            <a:r>
              <a:rPr lang="en-US" sz="2000" i="0" strike="noStrike" baseline="0">
                <a:latin typeface="ArialMT"/>
              </a:rPr>
              <a:t>provider</a:t>
            </a:r>
            <a:r>
              <a:rPr lang="en-US" sz="2000" b="1" i="0" strike="noStrike" baseline="0">
                <a:latin typeface="ArialMT"/>
              </a:rPr>
              <a:t> </a:t>
            </a:r>
            <a:r>
              <a:rPr lang="en-US" sz="2000" b="0" i="0" u="none" strike="noStrike" baseline="0">
                <a:latin typeface="ArialMT"/>
              </a:rPr>
              <a:t>of the services </a:t>
            </a:r>
            <a:r>
              <a:rPr lang="en-US" sz="2000">
                <a:latin typeface="ArialMT"/>
              </a:rPr>
              <a:t>offering the </a:t>
            </a:r>
            <a:r>
              <a:rPr lang="en-US" sz="2000" b="1">
                <a:latin typeface="ArialMT"/>
              </a:rPr>
              <a:t>best value </a:t>
            </a:r>
            <a:r>
              <a:rPr lang="en-US" sz="2000">
                <a:latin typeface="ArialMT"/>
              </a:rPr>
              <a:t>to Port Houston.</a:t>
            </a:r>
            <a:r>
              <a:rPr lang="en-US" sz="2000" b="0" i="0" u="none" strike="noStrike" baseline="0">
                <a:latin typeface="ArialMT"/>
              </a:rPr>
              <a:t> The criteria and relative weights that will be considered by Port Houston in evaluating each Response are as follows:</a:t>
            </a:r>
            <a:endParaRPr lang="en-US" sz="2000">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p:txBody>
      </p:sp>
      <p:sp>
        <p:nvSpPr>
          <p:cNvPr id="5" name="Slide Number Placeholder 45">
            <a:extLst>
              <a:ext uri="{FF2B5EF4-FFF2-40B4-BE49-F238E27FC236}">
                <a16:creationId xmlns:a16="http://schemas.microsoft.com/office/drawing/2014/main" id="{60AF72AF-4DE1-48D3-9BC9-012B0C335509}"/>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14</a:t>
            </a:fld>
            <a:endParaRPr lang="en-US"/>
          </a:p>
        </p:txBody>
      </p:sp>
      <p:graphicFrame>
        <p:nvGraphicFramePr>
          <p:cNvPr id="4" name="Table 5">
            <a:extLst>
              <a:ext uri="{FF2B5EF4-FFF2-40B4-BE49-F238E27FC236}">
                <a16:creationId xmlns:a16="http://schemas.microsoft.com/office/drawing/2014/main" id="{566D9131-DEBF-4B95-AA2C-24ECA2112097}"/>
              </a:ext>
            </a:extLst>
          </p:cNvPr>
          <p:cNvGraphicFramePr>
            <a:graphicFrameLocks noGrp="1"/>
          </p:cNvGraphicFramePr>
          <p:nvPr>
            <p:extLst>
              <p:ext uri="{D42A27DB-BD31-4B8C-83A1-F6EECF244321}">
                <p14:modId xmlns:p14="http://schemas.microsoft.com/office/powerpoint/2010/main" val="1899116992"/>
              </p:ext>
            </p:extLst>
          </p:nvPr>
        </p:nvGraphicFramePr>
        <p:xfrm>
          <a:off x="838200" y="3041152"/>
          <a:ext cx="9733908" cy="3076155"/>
        </p:xfrm>
        <a:graphic>
          <a:graphicData uri="http://schemas.openxmlformats.org/drawingml/2006/table">
            <a:tbl>
              <a:tblPr firstRow="1" bandRow="1">
                <a:tableStyleId>{5C22544A-7EE6-4342-B048-85BDC9FD1C3A}</a:tableStyleId>
              </a:tblPr>
              <a:tblGrid>
                <a:gridCol w="7370852">
                  <a:extLst>
                    <a:ext uri="{9D8B030D-6E8A-4147-A177-3AD203B41FA5}">
                      <a16:colId xmlns:a16="http://schemas.microsoft.com/office/drawing/2014/main" val="1145236995"/>
                    </a:ext>
                  </a:extLst>
                </a:gridCol>
                <a:gridCol w="2363056">
                  <a:extLst>
                    <a:ext uri="{9D8B030D-6E8A-4147-A177-3AD203B41FA5}">
                      <a16:colId xmlns:a16="http://schemas.microsoft.com/office/drawing/2014/main" val="2575273382"/>
                    </a:ext>
                  </a:extLst>
                </a:gridCol>
              </a:tblGrid>
              <a:tr h="384541">
                <a:tc>
                  <a:txBody>
                    <a:bodyPr/>
                    <a:lstStyle/>
                    <a:p>
                      <a:r>
                        <a:rPr lang="en-US" sz="2000"/>
                        <a:t>Evaluation Criteria</a:t>
                      </a:r>
                    </a:p>
                  </a:txBody>
                  <a:tcPr/>
                </a:tc>
                <a:tc>
                  <a:txBody>
                    <a:bodyPr/>
                    <a:lstStyle/>
                    <a:p>
                      <a:r>
                        <a:rPr lang="en-US" sz="2000"/>
                        <a:t>Relative Weight (%)</a:t>
                      </a:r>
                    </a:p>
                  </a:txBody>
                  <a:tcPr/>
                </a:tc>
                <a:extLst>
                  <a:ext uri="{0D108BD9-81ED-4DB2-BD59-A6C34878D82A}">
                    <a16:rowId xmlns:a16="http://schemas.microsoft.com/office/drawing/2014/main" val="2778282094"/>
                  </a:ext>
                </a:extLst>
              </a:tr>
              <a:tr h="384541">
                <a:tc>
                  <a:txBody>
                    <a:bodyPr/>
                    <a:lstStyle/>
                    <a:p>
                      <a:r>
                        <a:rPr lang="en-US"/>
                        <a:t>Price</a:t>
                      </a:r>
                    </a:p>
                  </a:txBody>
                  <a:tcPr/>
                </a:tc>
                <a:tc>
                  <a:txBody>
                    <a:bodyPr/>
                    <a:lstStyle/>
                    <a:p>
                      <a:pPr algn="ctr"/>
                      <a:r>
                        <a:rPr lang="en-US" sz="2000"/>
                        <a:t>20</a:t>
                      </a:r>
                    </a:p>
                  </a:txBody>
                  <a:tcPr/>
                </a:tc>
                <a:extLst>
                  <a:ext uri="{0D108BD9-81ED-4DB2-BD59-A6C34878D82A}">
                    <a16:rowId xmlns:a16="http://schemas.microsoft.com/office/drawing/2014/main" val="1069885765"/>
                  </a:ext>
                </a:extLst>
              </a:tr>
              <a:tr h="532885">
                <a:tc>
                  <a:txBody>
                    <a:bodyPr/>
                    <a:lstStyle/>
                    <a:p>
                      <a:r>
                        <a:rPr lang="en-US"/>
                        <a:t>Vendor Reputation, Quality of Services and/or Product, Safety Record</a:t>
                      </a:r>
                    </a:p>
                  </a:txBody>
                  <a:tcPr/>
                </a:tc>
                <a:tc>
                  <a:txBody>
                    <a:bodyPr/>
                    <a:lstStyle/>
                    <a:p>
                      <a:pPr algn="ctr"/>
                      <a:r>
                        <a:rPr lang="en-US" sz="2000"/>
                        <a:t>45</a:t>
                      </a:r>
                    </a:p>
                  </a:txBody>
                  <a:tcPr/>
                </a:tc>
                <a:extLst>
                  <a:ext uri="{0D108BD9-81ED-4DB2-BD59-A6C34878D82A}">
                    <a16:rowId xmlns:a16="http://schemas.microsoft.com/office/drawing/2014/main" val="3212021157"/>
                  </a:ext>
                </a:extLst>
              </a:tr>
              <a:tr h="384541">
                <a:tc>
                  <a:txBody>
                    <a:bodyPr/>
                    <a:lstStyle/>
                    <a:p>
                      <a:r>
                        <a:rPr lang="en-US"/>
                        <a:t>Benefit to Port Authority</a:t>
                      </a:r>
                    </a:p>
                  </a:txBody>
                  <a:tcPr/>
                </a:tc>
                <a:tc>
                  <a:txBody>
                    <a:bodyPr/>
                    <a:lstStyle/>
                    <a:p>
                      <a:pPr algn="ctr"/>
                      <a:r>
                        <a:rPr lang="en-US" sz="2000"/>
                        <a:t>21</a:t>
                      </a:r>
                    </a:p>
                  </a:txBody>
                  <a:tcPr/>
                </a:tc>
                <a:extLst>
                  <a:ext uri="{0D108BD9-81ED-4DB2-BD59-A6C34878D82A}">
                    <a16:rowId xmlns:a16="http://schemas.microsoft.com/office/drawing/2014/main" val="3871448316"/>
                  </a:ext>
                </a:extLst>
              </a:tr>
              <a:tr h="562070">
                <a:tc>
                  <a:txBody>
                    <a:bodyPr/>
                    <a:lstStyle/>
                    <a:p>
                      <a:r>
                        <a:rPr lang="en-US"/>
                        <a:t>Overall Compliance with Port Authority Policies and Instructions</a:t>
                      </a:r>
                    </a:p>
                  </a:txBody>
                  <a:tcPr/>
                </a:tc>
                <a:tc>
                  <a:txBody>
                    <a:bodyPr/>
                    <a:lstStyle/>
                    <a:p>
                      <a:pPr algn="ctr"/>
                      <a:r>
                        <a:rPr lang="en-US" sz="2000"/>
                        <a:t>10</a:t>
                      </a:r>
                    </a:p>
                  </a:txBody>
                  <a:tcPr/>
                </a:tc>
                <a:extLst>
                  <a:ext uri="{0D108BD9-81ED-4DB2-BD59-A6C34878D82A}">
                    <a16:rowId xmlns:a16="http://schemas.microsoft.com/office/drawing/2014/main" val="2423671777"/>
                  </a:ext>
                </a:extLst>
              </a:tr>
              <a:tr h="384541">
                <a:tc>
                  <a:txBody>
                    <a:bodyPr/>
                    <a:lstStyle/>
                    <a:p>
                      <a:r>
                        <a:rPr lang="en-US"/>
                        <a:t>Small Business Participation</a:t>
                      </a:r>
                    </a:p>
                  </a:txBody>
                  <a:tcPr/>
                </a:tc>
                <a:tc>
                  <a:txBody>
                    <a:bodyPr/>
                    <a:lstStyle/>
                    <a:p>
                      <a:pPr algn="ctr"/>
                      <a:r>
                        <a:rPr lang="en-US" sz="2000" u="none"/>
                        <a:t>4</a:t>
                      </a:r>
                    </a:p>
                  </a:txBody>
                  <a:tcPr/>
                </a:tc>
                <a:extLst>
                  <a:ext uri="{0D108BD9-81ED-4DB2-BD59-A6C34878D82A}">
                    <a16:rowId xmlns:a16="http://schemas.microsoft.com/office/drawing/2014/main" val="2808759752"/>
                  </a:ext>
                </a:extLst>
              </a:tr>
              <a:tr h="384541">
                <a:tc>
                  <a:txBody>
                    <a:bodyPr/>
                    <a:lstStyle/>
                    <a:p>
                      <a:r>
                        <a:rPr lang="en-US"/>
                        <a:t>                                                                                                                </a:t>
                      </a:r>
                      <a:r>
                        <a:rPr lang="en-US" b="1"/>
                        <a:t>TOTAL</a:t>
                      </a:r>
                    </a:p>
                  </a:txBody>
                  <a:tcPr/>
                </a:tc>
                <a:tc>
                  <a:txBody>
                    <a:bodyPr/>
                    <a:lstStyle/>
                    <a:p>
                      <a:pPr algn="ctr"/>
                      <a:r>
                        <a:rPr lang="en-US" sz="2000" b="1"/>
                        <a:t>100</a:t>
                      </a:r>
                    </a:p>
                  </a:txBody>
                  <a:tcPr/>
                </a:tc>
                <a:extLst>
                  <a:ext uri="{0D108BD9-81ED-4DB2-BD59-A6C34878D82A}">
                    <a16:rowId xmlns:a16="http://schemas.microsoft.com/office/drawing/2014/main" val="375497411"/>
                  </a:ext>
                </a:extLst>
              </a:tr>
            </a:tbl>
          </a:graphicData>
        </a:graphic>
      </p:graphicFrame>
    </p:spTree>
    <p:extLst>
      <p:ext uri="{BB962C8B-B14F-4D97-AF65-F5344CB8AC3E}">
        <p14:creationId xmlns:p14="http://schemas.microsoft.com/office/powerpoint/2010/main" val="2357964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29D8-F31B-4678-99A2-0295A75BE375}"/>
              </a:ext>
            </a:extLst>
          </p:cNvPr>
          <p:cNvSpPr>
            <a:spLocks noGrp="1"/>
          </p:cNvSpPr>
          <p:nvPr>
            <p:ph type="ctrTitle"/>
          </p:nvPr>
        </p:nvSpPr>
        <p:spPr/>
        <p:txBody>
          <a:bodyPr/>
          <a:lstStyle/>
          <a:p>
            <a:r>
              <a:rPr lang="en-US"/>
              <a:t>Scope of Services</a:t>
            </a:r>
          </a:p>
        </p:txBody>
      </p:sp>
      <p:sp>
        <p:nvSpPr>
          <p:cNvPr id="3" name="Text Placeholder 2">
            <a:extLst>
              <a:ext uri="{FF2B5EF4-FFF2-40B4-BE49-F238E27FC236}">
                <a16:creationId xmlns:a16="http://schemas.microsoft.com/office/drawing/2014/main" id="{C1B98024-B867-472E-A93A-D88EBD26EC62}"/>
              </a:ext>
            </a:extLst>
          </p:cNvPr>
          <p:cNvSpPr>
            <a:spLocks noGrp="1"/>
          </p:cNvSpPr>
          <p:nvPr>
            <p:ph type="body" sz="quarter" idx="12"/>
          </p:nvPr>
        </p:nvSpPr>
        <p:spPr>
          <a:xfrm>
            <a:off x="2351201" y="911827"/>
            <a:ext cx="4215854" cy="624009"/>
          </a:xfrm>
        </p:spPr>
        <p:txBody>
          <a:bodyPr>
            <a:noAutofit/>
          </a:bodyPr>
          <a:lstStyle/>
          <a:p>
            <a:endParaRPr lang="en-US" sz="2000"/>
          </a:p>
          <a:p>
            <a:endParaRPr lang="en-US" sz="2000"/>
          </a:p>
        </p:txBody>
      </p:sp>
      <p:sp>
        <p:nvSpPr>
          <p:cNvPr id="5" name="Text Placeholder 4">
            <a:extLst>
              <a:ext uri="{FF2B5EF4-FFF2-40B4-BE49-F238E27FC236}">
                <a16:creationId xmlns:a16="http://schemas.microsoft.com/office/drawing/2014/main" id="{1AD14114-D976-418A-8E5B-9A954199E88F}"/>
              </a:ext>
            </a:extLst>
          </p:cNvPr>
          <p:cNvSpPr>
            <a:spLocks noGrp="1"/>
          </p:cNvSpPr>
          <p:nvPr>
            <p:ph type="body" sz="quarter" idx="14"/>
          </p:nvPr>
        </p:nvSpPr>
        <p:spPr>
          <a:xfrm>
            <a:off x="3373355" y="3773978"/>
            <a:ext cx="4501137" cy="659210"/>
          </a:xfrm>
        </p:spPr>
        <p:txBody>
          <a:bodyPr/>
          <a:lstStyle/>
          <a:p>
            <a:r>
              <a:rPr lang="en-US" sz="2000"/>
              <a:t>Trish Baker</a:t>
            </a:r>
          </a:p>
          <a:p>
            <a:r>
              <a:rPr lang="en-US" sz="2000"/>
              <a:t>Assistant  Manager, </a:t>
            </a:r>
          </a:p>
          <a:p>
            <a:r>
              <a:rPr lang="en-US" sz="2000"/>
              <a:t>Maintenance</a:t>
            </a:r>
          </a:p>
        </p:txBody>
      </p:sp>
    </p:spTree>
    <p:extLst>
      <p:ext uri="{BB962C8B-B14F-4D97-AF65-F5344CB8AC3E}">
        <p14:creationId xmlns:p14="http://schemas.microsoft.com/office/powerpoint/2010/main" val="3363465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a:t>Project Description &amp; Background</a:t>
            </a:r>
          </a:p>
        </p:txBody>
      </p:sp>
      <p:sp>
        <p:nvSpPr>
          <p:cNvPr id="3" name="Content Placeholder 2">
            <a:extLst>
              <a:ext uri="{FF2B5EF4-FFF2-40B4-BE49-F238E27FC236}">
                <a16:creationId xmlns:a16="http://schemas.microsoft.com/office/drawing/2014/main" id="{A5140724-5BF5-4FD3-B9E8-79E07A679BC6}"/>
              </a:ext>
            </a:extLst>
          </p:cNvPr>
          <p:cNvSpPr txBox="1">
            <a:spLocks/>
          </p:cNvSpPr>
          <p:nvPr/>
        </p:nvSpPr>
        <p:spPr>
          <a:xfrm>
            <a:off x="628650" y="2018804"/>
            <a:ext cx="11294176" cy="441762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p>
        </p:txBody>
      </p:sp>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16</a:t>
            </a:fld>
            <a:endParaRPr lang="en-US"/>
          </a:p>
        </p:txBody>
      </p:sp>
      <p:sp>
        <p:nvSpPr>
          <p:cNvPr id="5" name="Content Placeholder 2">
            <a:extLst>
              <a:ext uri="{FF2B5EF4-FFF2-40B4-BE49-F238E27FC236}">
                <a16:creationId xmlns:a16="http://schemas.microsoft.com/office/drawing/2014/main" id="{D2AA6E13-21D8-47D5-8463-C5762D3B983C}"/>
              </a:ext>
            </a:extLst>
          </p:cNvPr>
          <p:cNvSpPr txBox="1">
            <a:spLocks/>
          </p:cNvSpPr>
          <p:nvPr/>
        </p:nvSpPr>
        <p:spPr>
          <a:xfrm>
            <a:off x="838200" y="1547446"/>
            <a:ext cx="10986856" cy="2355225"/>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Helvetica"/>
                <a:cs typeface="Helvetica"/>
              </a:rPr>
              <a:t>Both Terminals are Restricted access, TWIC required</a:t>
            </a:r>
          </a:p>
          <a:p>
            <a:r>
              <a:rPr lang="en-US" sz="2000">
                <a:latin typeface="Helvetica"/>
                <a:cs typeface="Helvetica"/>
              </a:rPr>
              <a:t>To provide cleaning services for Barbours Cut and Bayport Container Terminals, including all Administrative and Maintenance offices, tenant spaces and outlying terminal support buildings</a:t>
            </a:r>
          </a:p>
          <a:p>
            <a:r>
              <a:rPr lang="en-US" sz="2000">
                <a:latin typeface="Helvetica"/>
                <a:cs typeface="Helvetica"/>
              </a:rPr>
              <a:t>Barbours Cut and Bayport Container Terminals operate 24 hours a day, 7 days a week, recognizing only two Holidays that we are closed: Christmas Day and Labor Day</a:t>
            </a:r>
          </a:p>
          <a:p>
            <a:r>
              <a:rPr lang="en-US" sz="2000">
                <a:latin typeface="Helvetica"/>
                <a:cs typeface="Helvetica"/>
              </a:rPr>
              <a:t>Janitorial Services are required five (5) days a week (Monday-Friday), contractor may begin at 5:00 pm and work until finished (Two Logistics departments are not available until 7:00 pm)</a:t>
            </a:r>
          </a:p>
          <a:p>
            <a:r>
              <a:rPr lang="en-US" sz="2000" b="0" i="0" u="none" strike="noStrike" baseline="0">
                <a:solidFill>
                  <a:srgbClr val="000000"/>
                </a:solidFill>
              </a:rPr>
              <a:t>Contractor shall provide two teams of five (5) Janitorial Workers, plus one (1) Service Manager who has authority to supervise and direct the Services, to perform Routine Services and other Services as directed by Port Authority (Use this staffing for calculations)</a:t>
            </a:r>
          </a:p>
          <a:p>
            <a:r>
              <a:rPr lang="en-US" sz="2000" b="0" i="0" u="none" strike="noStrike" baseline="0">
                <a:solidFill>
                  <a:srgbClr val="000000"/>
                </a:solidFill>
              </a:rPr>
              <a:t>Contractor shall use the </a:t>
            </a:r>
            <a:r>
              <a:rPr lang="en-US" sz="2000">
                <a:solidFill>
                  <a:srgbClr val="000000"/>
                </a:solidFill>
              </a:rPr>
              <a:t>Square Footage lists on page 69 and 77 for ALL calculations</a:t>
            </a:r>
          </a:p>
          <a:p>
            <a:r>
              <a:rPr lang="en-US" sz="2000" b="0" i="0" u="none" strike="noStrike" baseline="0">
                <a:solidFill>
                  <a:srgbClr val="000000"/>
                </a:solidFill>
              </a:rPr>
              <a:t>Spaces in </a:t>
            </a:r>
            <a:r>
              <a:rPr lang="en-US" sz="2000">
                <a:solidFill>
                  <a:srgbClr val="000000"/>
                </a:solidFill>
              </a:rPr>
              <a:t>Group B (**) are currently not covered in this contract; however, ARE used to calculate square footage</a:t>
            </a:r>
            <a:endParaRPr lang="en-US" sz="2800" b="0" i="0" u="none" strike="noStrike" baseline="0">
              <a:solidFill>
                <a:srgbClr val="000000"/>
              </a:solidFill>
            </a:endParaRPr>
          </a:p>
          <a:p>
            <a:endParaRPr lang="en-US" sz="2000">
              <a:solidFill>
                <a:srgbClr val="000000"/>
              </a:solidFill>
              <a:latin typeface="Garamond" panose="02020404030301010803" pitchFamily="18" charset="0"/>
            </a:endParaRPr>
          </a:p>
          <a:p>
            <a:endParaRPr lang="en-US" sz="2000" b="0" i="0" u="none" strike="noStrike" baseline="0">
              <a:solidFill>
                <a:srgbClr val="000000"/>
              </a:solidFill>
            </a:endParaRPr>
          </a:p>
          <a:p>
            <a:endParaRPr lang="en-US" sz="2000">
              <a:latin typeface="Helvetica"/>
              <a:cs typeface="Helvetica"/>
            </a:endParaRPr>
          </a:p>
          <a:p>
            <a:pPr algn="l"/>
            <a:endParaRPr lang="en-US" sz="1800" b="0" i="0" u="none" strike="noStrike" baseline="0">
              <a:solidFill>
                <a:srgbClr val="000000"/>
              </a:solidFill>
              <a:latin typeface="Garamond" panose="02020404030301010803" pitchFamily="18" charset="0"/>
            </a:endParaRPr>
          </a:p>
          <a:p>
            <a:endParaRPr lang="en-US" sz="1800" b="0" i="0" u="none" strike="noStrike" baseline="0">
              <a:solidFill>
                <a:srgbClr val="000000"/>
              </a:solidFill>
              <a:latin typeface="Garamond" panose="02020404030301010803" pitchFamily="18" charset="0"/>
            </a:endParaRPr>
          </a:p>
          <a:p>
            <a:endParaRPr lang="en-US" sz="2000">
              <a:latin typeface="Helvetica"/>
              <a:cs typeface="Helvetica"/>
            </a:endParaRPr>
          </a:p>
          <a:p>
            <a:endParaRPr lang="en-US" sz="2000">
              <a:latin typeface="Helvetica"/>
              <a:cs typeface="Helvetica"/>
            </a:endParaRPr>
          </a:p>
          <a:p>
            <a:endParaRPr lang="en-US" sz="2000">
              <a:solidFill>
                <a:srgbClr val="0D2145"/>
              </a:solidFill>
              <a:latin typeface="Helvetica"/>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p:txBody>
      </p:sp>
    </p:spTree>
    <p:extLst>
      <p:ext uri="{BB962C8B-B14F-4D97-AF65-F5344CB8AC3E}">
        <p14:creationId xmlns:p14="http://schemas.microsoft.com/office/powerpoint/2010/main" val="3569685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a:t>Project Description &amp; Background</a:t>
            </a:r>
          </a:p>
        </p:txBody>
      </p:sp>
      <p:sp>
        <p:nvSpPr>
          <p:cNvPr id="3" name="Content Placeholder 2">
            <a:extLst>
              <a:ext uri="{FF2B5EF4-FFF2-40B4-BE49-F238E27FC236}">
                <a16:creationId xmlns:a16="http://schemas.microsoft.com/office/drawing/2014/main" id="{A5140724-5BF5-4FD3-B9E8-79E07A679BC6}"/>
              </a:ext>
            </a:extLst>
          </p:cNvPr>
          <p:cNvSpPr txBox="1">
            <a:spLocks/>
          </p:cNvSpPr>
          <p:nvPr/>
        </p:nvSpPr>
        <p:spPr>
          <a:xfrm>
            <a:off x="628650" y="2018804"/>
            <a:ext cx="11294176" cy="441762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p>
        </p:txBody>
      </p:sp>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17</a:t>
            </a:fld>
            <a:endParaRPr lang="en-US"/>
          </a:p>
        </p:txBody>
      </p:sp>
      <p:sp>
        <p:nvSpPr>
          <p:cNvPr id="5" name="Content Placeholder 2">
            <a:extLst>
              <a:ext uri="{FF2B5EF4-FFF2-40B4-BE49-F238E27FC236}">
                <a16:creationId xmlns:a16="http://schemas.microsoft.com/office/drawing/2014/main" id="{D2AA6E13-21D8-47D5-8463-C5762D3B983C}"/>
              </a:ext>
            </a:extLst>
          </p:cNvPr>
          <p:cNvSpPr txBox="1">
            <a:spLocks/>
          </p:cNvSpPr>
          <p:nvPr/>
        </p:nvSpPr>
        <p:spPr>
          <a:xfrm>
            <a:off x="838200" y="1547446"/>
            <a:ext cx="10986856" cy="2355225"/>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000000"/>
                </a:solidFill>
              </a:rPr>
              <a:t>Contractor must provide transportation within the terminals for Janitorial employees</a:t>
            </a:r>
          </a:p>
          <a:p>
            <a:r>
              <a:rPr lang="en-US" sz="2000">
                <a:solidFill>
                  <a:srgbClr val="000000"/>
                </a:solidFill>
              </a:rPr>
              <a:t>Golf Carts may not be used on Terminal for the safety of Janitorial employees</a:t>
            </a:r>
          </a:p>
          <a:p>
            <a:r>
              <a:rPr lang="en-US" sz="2000">
                <a:solidFill>
                  <a:srgbClr val="000000"/>
                </a:solidFill>
              </a:rPr>
              <a:t>Port Houston supplied products are delivered on a weekly basis</a:t>
            </a:r>
          </a:p>
          <a:p>
            <a:endParaRPr lang="en-US" sz="2000">
              <a:solidFill>
                <a:srgbClr val="000000"/>
              </a:solidFill>
              <a:latin typeface="Garamond" panose="02020404030301010803" pitchFamily="18" charset="0"/>
            </a:endParaRPr>
          </a:p>
          <a:p>
            <a:endParaRPr lang="en-US" sz="2000" b="0" i="0" u="none" strike="noStrike" baseline="0">
              <a:solidFill>
                <a:srgbClr val="000000"/>
              </a:solidFill>
            </a:endParaRPr>
          </a:p>
          <a:p>
            <a:endParaRPr lang="en-US" sz="2000">
              <a:latin typeface="Helvetica"/>
              <a:cs typeface="Helvetica"/>
            </a:endParaRPr>
          </a:p>
          <a:p>
            <a:pPr algn="l"/>
            <a:endParaRPr lang="en-US" sz="1800" b="0" i="0" u="none" strike="noStrike" baseline="0">
              <a:solidFill>
                <a:srgbClr val="000000"/>
              </a:solidFill>
              <a:latin typeface="Garamond" panose="02020404030301010803" pitchFamily="18" charset="0"/>
            </a:endParaRPr>
          </a:p>
          <a:p>
            <a:endParaRPr lang="en-US" sz="1800" b="0" i="0" u="none" strike="noStrike" baseline="0">
              <a:solidFill>
                <a:srgbClr val="000000"/>
              </a:solidFill>
              <a:latin typeface="Garamond" panose="02020404030301010803" pitchFamily="18" charset="0"/>
            </a:endParaRPr>
          </a:p>
          <a:p>
            <a:endParaRPr lang="en-US" sz="2000">
              <a:latin typeface="Helvetica"/>
              <a:cs typeface="Helvetica"/>
            </a:endParaRPr>
          </a:p>
          <a:p>
            <a:endParaRPr lang="en-US" sz="2000">
              <a:latin typeface="Helvetica"/>
              <a:cs typeface="Helvetica"/>
            </a:endParaRPr>
          </a:p>
          <a:p>
            <a:endParaRPr lang="en-US" sz="2000">
              <a:solidFill>
                <a:srgbClr val="0D2145"/>
              </a:solidFill>
              <a:latin typeface="Helvetica"/>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p:txBody>
      </p:sp>
    </p:spTree>
    <p:extLst>
      <p:ext uri="{BB962C8B-B14F-4D97-AF65-F5344CB8AC3E}">
        <p14:creationId xmlns:p14="http://schemas.microsoft.com/office/powerpoint/2010/main" val="796613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a:t>Project Scope of Work</a:t>
            </a:r>
          </a:p>
        </p:txBody>
      </p:sp>
      <p:sp>
        <p:nvSpPr>
          <p:cNvPr id="3" name="Content Placeholder 2">
            <a:extLst>
              <a:ext uri="{FF2B5EF4-FFF2-40B4-BE49-F238E27FC236}">
                <a16:creationId xmlns:a16="http://schemas.microsoft.com/office/drawing/2014/main" id="{A5140724-5BF5-4FD3-B9E8-79E07A679BC6}"/>
              </a:ext>
            </a:extLst>
          </p:cNvPr>
          <p:cNvSpPr txBox="1">
            <a:spLocks/>
          </p:cNvSpPr>
          <p:nvPr/>
        </p:nvSpPr>
        <p:spPr>
          <a:xfrm>
            <a:off x="628650" y="2018804"/>
            <a:ext cx="11294176" cy="441762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p>
        </p:txBody>
      </p:sp>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18</a:t>
            </a:fld>
            <a:endParaRPr lang="en-US"/>
          </a:p>
        </p:txBody>
      </p:sp>
      <p:sp>
        <p:nvSpPr>
          <p:cNvPr id="5" name="Content Placeholder 2">
            <a:extLst>
              <a:ext uri="{FF2B5EF4-FFF2-40B4-BE49-F238E27FC236}">
                <a16:creationId xmlns:a16="http://schemas.microsoft.com/office/drawing/2014/main" id="{D2AA6E13-21D8-47D5-8463-C5762D3B983C}"/>
              </a:ext>
            </a:extLst>
          </p:cNvPr>
          <p:cNvSpPr txBox="1">
            <a:spLocks/>
          </p:cNvSpPr>
          <p:nvPr/>
        </p:nvSpPr>
        <p:spPr>
          <a:xfrm>
            <a:off x="838200" y="1547446"/>
            <a:ext cx="10011641" cy="2355225"/>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p:txBody>
      </p:sp>
      <p:sp>
        <p:nvSpPr>
          <p:cNvPr id="8" name="TextBox 7">
            <a:extLst>
              <a:ext uri="{FF2B5EF4-FFF2-40B4-BE49-F238E27FC236}">
                <a16:creationId xmlns:a16="http://schemas.microsoft.com/office/drawing/2014/main" id="{F15E3A3B-11B4-4FF0-9614-1A3D9657E581}"/>
              </a:ext>
            </a:extLst>
          </p:cNvPr>
          <p:cNvSpPr txBox="1"/>
          <p:nvPr/>
        </p:nvSpPr>
        <p:spPr>
          <a:xfrm>
            <a:off x="914400" y="1748901"/>
            <a:ext cx="10733103" cy="4031873"/>
          </a:xfrm>
          <a:prstGeom prst="rect">
            <a:avLst/>
          </a:prstGeom>
          <a:noFill/>
        </p:spPr>
        <p:txBody>
          <a:bodyPr wrap="square" rtlCol="0">
            <a:spAutoFit/>
          </a:bodyPr>
          <a:lstStyle/>
          <a:p>
            <a:r>
              <a:rPr lang="en-US" sz="1600" b="1">
                <a:latin typeface="Helvetica" panose="020B0604020202020204" pitchFamily="34" charset="0"/>
                <a:cs typeface="Helvetica" panose="020B0604020202020204" pitchFamily="34" charset="0"/>
              </a:rPr>
              <a:t>Daily scope of work to include:</a:t>
            </a:r>
          </a:p>
          <a:p>
            <a:r>
              <a:rPr lang="en-US" sz="1600">
                <a:latin typeface="Helvetica" panose="020B0604020202020204" pitchFamily="34" charset="0"/>
                <a:cs typeface="Helvetica" panose="020B0604020202020204" pitchFamily="34" charset="0"/>
              </a:rPr>
              <a:t>Dusting, Sweeping, Mopping, Vacuuming, Carpet Maintenance, Trash &amp; Recycling removal, cleaning all restrooms, and kitchens, coffee bars, breakrooms, replenish Port supplied paper products and other supplies.</a:t>
            </a:r>
          </a:p>
          <a:p>
            <a:r>
              <a:rPr lang="en-US" sz="1600" b="1">
                <a:latin typeface="Helvetica" panose="020B0604020202020204" pitchFamily="34" charset="0"/>
                <a:cs typeface="Helvetica" panose="020B0604020202020204" pitchFamily="34" charset="0"/>
              </a:rPr>
              <a:t>Weekly scope of work to include:</a:t>
            </a:r>
          </a:p>
          <a:p>
            <a:r>
              <a:rPr lang="en-US" sz="1600">
                <a:latin typeface="Helvetica" panose="020B0604020202020204" pitchFamily="34" charset="0"/>
                <a:cs typeface="Helvetica" panose="020B0604020202020204" pitchFamily="34" charset="0"/>
              </a:rPr>
              <a:t>Baseboard cleaning, spot wash all doors, woodwork and wall areas around switch plates, sweep/damp mop all stairwells and stairs, spot wash any interior glass panels, dust or vacuum all high ledges, tops of doors, window frames, vents, grills and light fixtures, remove all spider webs and insects.</a:t>
            </a:r>
          </a:p>
          <a:p>
            <a:r>
              <a:rPr lang="en-US" sz="1600" b="1">
                <a:latin typeface="Helvetica" panose="020B0604020202020204" pitchFamily="34" charset="0"/>
                <a:cs typeface="Helvetica" panose="020B0604020202020204" pitchFamily="34" charset="0"/>
              </a:rPr>
              <a:t>Monthly scope of work to include:</a:t>
            </a:r>
          </a:p>
          <a:p>
            <a:r>
              <a:rPr lang="en-US" sz="1600">
                <a:latin typeface="Helvetica" panose="020B0604020202020204" pitchFamily="34" charset="0"/>
                <a:cs typeface="Helvetica" panose="020B0604020202020204" pitchFamily="34" charset="0"/>
              </a:rPr>
              <a:t>Clean all trash receptacles, dust walls and partitions, dust or vacuum all venetian blinds</a:t>
            </a:r>
          </a:p>
          <a:p>
            <a:r>
              <a:rPr lang="en-US" sz="1600" b="1">
                <a:latin typeface="Helvetica" panose="020B0604020202020204" pitchFamily="34" charset="0"/>
                <a:cs typeface="Helvetica" panose="020B0604020202020204" pitchFamily="34" charset="0"/>
              </a:rPr>
              <a:t>Requested items to include: </a:t>
            </a:r>
          </a:p>
          <a:p>
            <a:r>
              <a:rPr lang="en-US" sz="1600">
                <a:latin typeface="Helvetica" panose="020B0604020202020204" pitchFamily="34" charset="0"/>
                <a:cs typeface="Helvetica" panose="020B0604020202020204" pitchFamily="34" charset="0"/>
              </a:rPr>
              <a:t>Floor maintenance (vinyl flooring and carpet) Refrigerators, and Mother’s Rooms</a:t>
            </a:r>
          </a:p>
          <a:p>
            <a:r>
              <a:rPr lang="en-US" sz="1600">
                <a:latin typeface="Helvetica" panose="020B0604020202020204" pitchFamily="34" charset="0"/>
                <a:cs typeface="Helvetica" panose="020B0604020202020204" pitchFamily="34" charset="0"/>
              </a:rPr>
              <a:t>(This is addressed in further detail in the Scope of Work in Exhibit “B” )</a:t>
            </a:r>
          </a:p>
          <a:p>
            <a:endParaRPr lang="en-US" sz="1600">
              <a:latin typeface="Helvetica" panose="020B0604020202020204" pitchFamily="34" charset="0"/>
              <a:cs typeface="Helvetica" panose="020B0604020202020204" pitchFamily="34" charset="0"/>
            </a:endParaRPr>
          </a:p>
          <a:p>
            <a:r>
              <a:rPr lang="en-US" sz="1600">
                <a:latin typeface="Helvetica" panose="020B0604020202020204" pitchFamily="34" charset="0"/>
                <a:cs typeface="Helvetica" panose="020B0604020202020204" pitchFamily="34" charset="0"/>
              </a:rPr>
              <a:t>Cleaning supplies are required to be provided by the Contractor, reference Exhibit “C” (page 84) for allowable products. Any substitutions to these products MUST be approved in advance and MSDS must be provided for review. “Green” products are preferred. Port Houston provides all paper products, hand soap and trash liners</a:t>
            </a:r>
          </a:p>
        </p:txBody>
      </p:sp>
    </p:spTree>
    <p:extLst>
      <p:ext uri="{BB962C8B-B14F-4D97-AF65-F5344CB8AC3E}">
        <p14:creationId xmlns:p14="http://schemas.microsoft.com/office/powerpoint/2010/main" val="2015664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a:t>Bayport Container Terminal Locations</a:t>
            </a:r>
          </a:p>
        </p:txBody>
      </p:sp>
      <p:sp>
        <p:nvSpPr>
          <p:cNvPr id="3" name="Content Placeholder 2">
            <a:extLst>
              <a:ext uri="{FF2B5EF4-FFF2-40B4-BE49-F238E27FC236}">
                <a16:creationId xmlns:a16="http://schemas.microsoft.com/office/drawing/2014/main" id="{A5140724-5BF5-4FD3-B9E8-79E07A679BC6}"/>
              </a:ext>
            </a:extLst>
          </p:cNvPr>
          <p:cNvSpPr txBox="1">
            <a:spLocks/>
          </p:cNvSpPr>
          <p:nvPr/>
        </p:nvSpPr>
        <p:spPr>
          <a:xfrm>
            <a:off x="628650" y="2018804"/>
            <a:ext cx="11294176" cy="441762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p>
        </p:txBody>
      </p:sp>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19</a:t>
            </a:fld>
            <a:endParaRPr lang="en-US"/>
          </a:p>
        </p:txBody>
      </p:sp>
      <p:sp>
        <p:nvSpPr>
          <p:cNvPr id="5" name="TextBox 4">
            <a:extLst>
              <a:ext uri="{FF2B5EF4-FFF2-40B4-BE49-F238E27FC236}">
                <a16:creationId xmlns:a16="http://schemas.microsoft.com/office/drawing/2014/main" id="{9C7F5593-D546-4277-8497-853784AC3656}"/>
              </a:ext>
            </a:extLst>
          </p:cNvPr>
          <p:cNvSpPr txBox="1"/>
          <p:nvPr/>
        </p:nvSpPr>
        <p:spPr>
          <a:xfrm>
            <a:off x="4724400" y="3200400"/>
            <a:ext cx="374633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endParaRPr lang="en-US">
              <a:cs typeface="Calibri"/>
            </a:endParaRPr>
          </a:p>
          <a:p>
            <a:endParaRPr lang="en-US">
              <a:cs typeface="Calibri"/>
            </a:endParaRPr>
          </a:p>
        </p:txBody>
      </p:sp>
      <p:sp>
        <p:nvSpPr>
          <p:cNvPr id="7" name="TextBox 6">
            <a:extLst>
              <a:ext uri="{FF2B5EF4-FFF2-40B4-BE49-F238E27FC236}">
                <a16:creationId xmlns:a16="http://schemas.microsoft.com/office/drawing/2014/main" id="{2E34E5FC-507B-44C5-9A5F-9F85DB208FAD}"/>
              </a:ext>
            </a:extLst>
          </p:cNvPr>
          <p:cNvSpPr txBox="1"/>
          <p:nvPr/>
        </p:nvSpPr>
        <p:spPr>
          <a:xfrm>
            <a:off x="335404" y="1557139"/>
            <a:ext cx="38992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Segoe UI"/>
              </a:rPr>
              <a:t>Bayport Container Terminal</a:t>
            </a:r>
          </a:p>
          <a:p>
            <a:r>
              <a:rPr lang="en-US">
                <a:cs typeface="Segoe UI"/>
              </a:rPr>
              <a:t>12703 Port Road, Pasadena, TX 77586</a:t>
            </a:r>
            <a:endParaRPr lang="en-US"/>
          </a:p>
        </p:txBody>
      </p:sp>
      <p:pic>
        <p:nvPicPr>
          <p:cNvPr id="9" name="Picture 8">
            <a:extLst>
              <a:ext uri="{FF2B5EF4-FFF2-40B4-BE49-F238E27FC236}">
                <a16:creationId xmlns:a16="http://schemas.microsoft.com/office/drawing/2014/main" id="{A89F65A0-8AD1-49B6-80FF-914915D292CF}"/>
              </a:ext>
            </a:extLst>
          </p:cNvPr>
          <p:cNvPicPr>
            <a:picLocks noChangeAspect="1"/>
          </p:cNvPicPr>
          <p:nvPr/>
        </p:nvPicPr>
        <p:blipFill>
          <a:blip r:embed="rId2"/>
          <a:stretch>
            <a:fillRect/>
          </a:stretch>
        </p:blipFill>
        <p:spPr>
          <a:xfrm>
            <a:off x="5878177" y="1557139"/>
            <a:ext cx="6175796" cy="4770111"/>
          </a:xfrm>
          <a:prstGeom prst="rect">
            <a:avLst/>
          </a:prstGeom>
        </p:spPr>
      </p:pic>
      <p:pic>
        <p:nvPicPr>
          <p:cNvPr id="10" name="Picture 9">
            <a:extLst>
              <a:ext uri="{FF2B5EF4-FFF2-40B4-BE49-F238E27FC236}">
                <a16:creationId xmlns:a16="http://schemas.microsoft.com/office/drawing/2014/main" id="{3A4FB565-5D14-4C77-9CD6-E9965C0FD77D}"/>
              </a:ext>
            </a:extLst>
          </p:cNvPr>
          <p:cNvPicPr>
            <a:picLocks noChangeAspect="1"/>
          </p:cNvPicPr>
          <p:nvPr/>
        </p:nvPicPr>
        <p:blipFill>
          <a:blip r:embed="rId3"/>
          <a:stretch>
            <a:fillRect/>
          </a:stretch>
        </p:blipFill>
        <p:spPr>
          <a:xfrm>
            <a:off x="205304" y="2793178"/>
            <a:ext cx="5458360" cy="2507683"/>
          </a:xfrm>
          <a:prstGeom prst="rect">
            <a:avLst/>
          </a:prstGeom>
        </p:spPr>
      </p:pic>
    </p:spTree>
    <p:extLst>
      <p:ext uri="{BB962C8B-B14F-4D97-AF65-F5344CB8AC3E}">
        <p14:creationId xmlns:p14="http://schemas.microsoft.com/office/powerpoint/2010/main" val="3059089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B33CCE-ACC4-4A52-9B8B-7E15C1A33587}"/>
              </a:ext>
            </a:extLst>
          </p:cNvPr>
          <p:cNvSpPr>
            <a:spLocks noGrp="1"/>
          </p:cNvSpPr>
          <p:nvPr>
            <p:ph type="title"/>
          </p:nvPr>
        </p:nvSpPr>
        <p:spPr/>
        <p:txBody>
          <a:bodyPr/>
          <a:lstStyle/>
          <a:p>
            <a:r>
              <a:rPr lang="en-US"/>
              <a:t>AGENDA</a:t>
            </a:r>
          </a:p>
        </p:txBody>
      </p:sp>
      <p:sp>
        <p:nvSpPr>
          <p:cNvPr id="7" name="Text Placeholder 6">
            <a:extLst>
              <a:ext uri="{FF2B5EF4-FFF2-40B4-BE49-F238E27FC236}">
                <a16:creationId xmlns:a16="http://schemas.microsoft.com/office/drawing/2014/main" id="{9BD3CF0D-C8F0-4A59-8ACE-AF3ECEB89C61}"/>
              </a:ext>
            </a:extLst>
          </p:cNvPr>
          <p:cNvSpPr>
            <a:spLocks noGrp="1"/>
          </p:cNvSpPr>
          <p:nvPr>
            <p:ph type="body" sz="quarter" idx="11"/>
          </p:nvPr>
        </p:nvSpPr>
        <p:spPr>
          <a:xfrm>
            <a:off x="609599" y="1701800"/>
            <a:ext cx="11420105" cy="4421188"/>
          </a:xfrm>
        </p:spPr>
        <p:txBody>
          <a:bodyPr>
            <a:normAutofit/>
          </a:bodyPr>
          <a:lstStyle/>
          <a:p>
            <a:pPr lvl="1"/>
            <a:endParaRPr lang="en-US" sz="2000"/>
          </a:p>
          <a:p>
            <a:pPr marL="457200" lvl="1" indent="0">
              <a:buNone/>
            </a:pPr>
            <a:endParaRPr lang="en-US" sz="2000"/>
          </a:p>
        </p:txBody>
      </p:sp>
      <p:sp>
        <p:nvSpPr>
          <p:cNvPr id="4" name="TextBox 3">
            <a:extLst>
              <a:ext uri="{FF2B5EF4-FFF2-40B4-BE49-F238E27FC236}">
                <a16:creationId xmlns:a16="http://schemas.microsoft.com/office/drawing/2014/main" id="{B031323B-6436-4094-B61C-16095D881CF1}"/>
              </a:ext>
            </a:extLst>
          </p:cNvPr>
          <p:cNvSpPr txBox="1"/>
          <p:nvPr/>
        </p:nvSpPr>
        <p:spPr>
          <a:xfrm>
            <a:off x="838200" y="2352924"/>
            <a:ext cx="7414779" cy="2677656"/>
          </a:xfrm>
          <a:prstGeom prst="rect">
            <a:avLst/>
          </a:prstGeom>
          <a:noFill/>
        </p:spPr>
        <p:txBody>
          <a:bodyPr wrap="square">
            <a:spAutoFit/>
          </a:bodyPr>
          <a:lstStyle/>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Pre-Proposal Conference House Rules</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Port Commission</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Business Equity </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Procurement Services</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Scope of Services</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Q &amp; A</a:t>
            </a:r>
          </a:p>
        </p:txBody>
      </p:sp>
      <p:sp>
        <p:nvSpPr>
          <p:cNvPr id="8" name="Slide Number Placeholder 45">
            <a:extLst>
              <a:ext uri="{FF2B5EF4-FFF2-40B4-BE49-F238E27FC236}">
                <a16:creationId xmlns:a16="http://schemas.microsoft.com/office/drawing/2014/main" id="{83AFFB3E-8534-4226-9F7C-A836FA1BAC41}"/>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2</a:t>
            </a:fld>
            <a:endParaRPr lang="en-US"/>
          </a:p>
        </p:txBody>
      </p:sp>
    </p:spTree>
    <p:extLst>
      <p:ext uri="{BB962C8B-B14F-4D97-AF65-F5344CB8AC3E}">
        <p14:creationId xmlns:p14="http://schemas.microsoft.com/office/powerpoint/2010/main" val="669401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p:txBody>
          <a:bodyPr/>
          <a:lstStyle/>
          <a:p>
            <a:fld id="{00444626-245E-0646-B25F-0739C8FEA999}" type="slidenum">
              <a:rPr lang="en-US" smtClean="0"/>
              <a:pPr/>
              <a:t>20</a:t>
            </a:fld>
            <a:endParaRPr lang="en-US"/>
          </a:p>
        </p:txBody>
      </p:sp>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a:t>Bayport Building Square Footage</a:t>
            </a:r>
          </a:p>
        </p:txBody>
      </p:sp>
      <p:sp>
        <p:nvSpPr>
          <p:cNvPr id="3" name="Content Placeholder 2">
            <a:extLst>
              <a:ext uri="{FF2B5EF4-FFF2-40B4-BE49-F238E27FC236}">
                <a16:creationId xmlns:a16="http://schemas.microsoft.com/office/drawing/2014/main" id="{A5140724-5BF5-4FD3-B9E8-79E07A679BC6}"/>
              </a:ext>
            </a:extLst>
          </p:cNvPr>
          <p:cNvSpPr txBox="1">
            <a:spLocks/>
          </p:cNvSpPr>
          <p:nvPr/>
        </p:nvSpPr>
        <p:spPr>
          <a:xfrm>
            <a:off x="628650" y="2018804"/>
            <a:ext cx="11294176" cy="441762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p>
        </p:txBody>
      </p:sp>
      <p:sp>
        <p:nvSpPr>
          <p:cNvPr id="5" name="TextBox 4">
            <a:extLst>
              <a:ext uri="{FF2B5EF4-FFF2-40B4-BE49-F238E27FC236}">
                <a16:creationId xmlns:a16="http://schemas.microsoft.com/office/drawing/2014/main" id="{9C7F5593-D546-4277-8497-853784AC3656}"/>
              </a:ext>
            </a:extLst>
          </p:cNvPr>
          <p:cNvSpPr txBox="1"/>
          <p:nvPr/>
        </p:nvSpPr>
        <p:spPr>
          <a:xfrm>
            <a:off x="4724400" y="3200400"/>
            <a:ext cx="374633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endParaRPr lang="en-US">
              <a:cs typeface="Calibri"/>
            </a:endParaRPr>
          </a:p>
          <a:p>
            <a:endParaRPr lang="en-US">
              <a:cs typeface="Calibri"/>
            </a:endParaRPr>
          </a:p>
        </p:txBody>
      </p:sp>
      <p:pic>
        <p:nvPicPr>
          <p:cNvPr id="14" name="Picture 13">
            <a:extLst>
              <a:ext uri="{FF2B5EF4-FFF2-40B4-BE49-F238E27FC236}">
                <a16:creationId xmlns:a16="http://schemas.microsoft.com/office/drawing/2014/main" id="{00F8C6F3-47BD-41DF-ACEB-F8CBE7D9759F}"/>
              </a:ext>
            </a:extLst>
          </p:cNvPr>
          <p:cNvPicPr>
            <a:picLocks noChangeAspect="1"/>
          </p:cNvPicPr>
          <p:nvPr/>
        </p:nvPicPr>
        <p:blipFill>
          <a:blip r:embed="rId2"/>
          <a:stretch>
            <a:fillRect/>
          </a:stretch>
        </p:blipFill>
        <p:spPr>
          <a:xfrm>
            <a:off x="3001227" y="1517934"/>
            <a:ext cx="5125165" cy="4763165"/>
          </a:xfrm>
          <a:prstGeom prst="rect">
            <a:avLst/>
          </a:prstGeom>
        </p:spPr>
      </p:pic>
    </p:spTree>
    <p:extLst>
      <p:ext uri="{BB962C8B-B14F-4D97-AF65-F5344CB8AC3E}">
        <p14:creationId xmlns:p14="http://schemas.microsoft.com/office/powerpoint/2010/main" val="2560191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a:t>Barbours Cut Container Terminal Locations</a:t>
            </a:r>
          </a:p>
        </p:txBody>
      </p:sp>
      <p:sp>
        <p:nvSpPr>
          <p:cNvPr id="3" name="Content Placeholder 2">
            <a:extLst>
              <a:ext uri="{FF2B5EF4-FFF2-40B4-BE49-F238E27FC236}">
                <a16:creationId xmlns:a16="http://schemas.microsoft.com/office/drawing/2014/main" id="{A5140724-5BF5-4FD3-B9E8-79E07A679BC6}"/>
              </a:ext>
            </a:extLst>
          </p:cNvPr>
          <p:cNvSpPr txBox="1">
            <a:spLocks/>
          </p:cNvSpPr>
          <p:nvPr/>
        </p:nvSpPr>
        <p:spPr>
          <a:xfrm>
            <a:off x="628650" y="2018804"/>
            <a:ext cx="11294176" cy="441762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p>
        </p:txBody>
      </p:sp>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21</a:t>
            </a:fld>
            <a:endParaRPr lang="en-US"/>
          </a:p>
        </p:txBody>
      </p:sp>
      <p:sp>
        <p:nvSpPr>
          <p:cNvPr id="5" name="TextBox 4">
            <a:extLst>
              <a:ext uri="{FF2B5EF4-FFF2-40B4-BE49-F238E27FC236}">
                <a16:creationId xmlns:a16="http://schemas.microsoft.com/office/drawing/2014/main" id="{9C7F5593-D546-4277-8497-853784AC3656}"/>
              </a:ext>
            </a:extLst>
          </p:cNvPr>
          <p:cNvSpPr txBox="1"/>
          <p:nvPr/>
        </p:nvSpPr>
        <p:spPr>
          <a:xfrm>
            <a:off x="4724400" y="3200400"/>
            <a:ext cx="374633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endParaRPr lang="en-US">
              <a:cs typeface="Calibri"/>
            </a:endParaRPr>
          </a:p>
          <a:p>
            <a:endParaRPr lang="en-US">
              <a:cs typeface="Calibri"/>
            </a:endParaRPr>
          </a:p>
        </p:txBody>
      </p:sp>
      <p:sp>
        <p:nvSpPr>
          <p:cNvPr id="6" name="TextBox 5">
            <a:extLst>
              <a:ext uri="{FF2B5EF4-FFF2-40B4-BE49-F238E27FC236}">
                <a16:creationId xmlns:a16="http://schemas.microsoft.com/office/drawing/2014/main" id="{0E91018E-3001-45A6-AFA4-438F260D6936}"/>
              </a:ext>
            </a:extLst>
          </p:cNvPr>
          <p:cNvSpPr txBox="1"/>
          <p:nvPr/>
        </p:nvSpPr>
        <p:spPr>
          <a:xfrm>
            <a:off x="189165" y="1663589"/>
            <a:ext cx="325537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Segoe UI"/>
              </a:rPr>
              <a:t>Barbours Cut Container Terminal</a:t>
            </a:r>
          </a:p>
          <a:p>
            <a:r>
              <a:rPr lang="en-US">
                <a:cs typeface="Segoe UI"/>
              </a:rPr>
              <a:t>1819 E Barbours Cut Blvd</a:t>
            </a:r>
          </a:p>
          <a:p>
            <a:r>
              <a:rPr lang="en-US">
                <a:cs typeface="Segoe UI"/>
              </a:rPr>
              <a:t>LaPorte, TX 77571</a:t>
            </a:r>
          </a:p>
        </p:txBody>
      </p:sp>
      <p:pic>
        <p:nvPicPr>
          <p:cNvPr id="9" name="Picture 8">
            <a:extLst>
              <a:ext uri="{FF2B5EF4-FFF2-40B4-BE49-F238E27FC236}">
                <a16:creationId xmlns:a16="http://schemas.microsoft.com/office/drawing/2014/main" id="{B3718D5B-6B8C-4249-9281-0FD9DA5DDAFE}"/>
              </a:ext>
            </a:extLst>
          </p:cNvPr>
          <p:cNvPicPr>
            <a:picLocks noChangeAspect="1"/>
          </p:cNvPicPr>
          <p:nvPr/>
        </p:nvPicPr>
        <p:blipFill>
          <a:blip r:embed="rId2"/>
          <a:stretch>
            <a:fillRect/>
          </a:stretch>
        </p:blipFill>
        <p:spPr>
          <a:xfrm>
            <a:off x="3347793" y="1487684"/>
            <a:ext cx="8575034" cy="4731054"/>
          </a:xfrm>
          <a:prstGeom prst="rect">
            <a:avLst/>
          </a:prstGeom>
        </p:spPr>
      </p:pic>
    </p:spTree>
    <p:extLst>
      <p:ext uri="{BB962C8B-B14F-4D97-AF65-F5344CB8AC3E}">
        <p14:creationId xmlns:p14="http://schemas.microsoft.com/office/powerpoint/2010/main" val="708675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a:t>Barbours Cut Building Square Footage</a:t>
            </a:r>
          </a:p>
        </p:txBody>
      </p:sp>
      <p:sp>
        <p:nvSpPr>
          <p:cNvPr id="3" name="Content Placeholder 2">
            <a:extLst>
              <a:ext uri="{FF2B5EF4-FFF2-40B4-BE49-F238E27FC236}">
                <a16:creationId xmlns:a16="http://schemas.microsoft.com/office/drawing/2014/main" id="{A5140724-5BF5-4FD3-B9E8-79E07A679BC6}"/>
              </a:ext>
            </a:extLst>
          </p:cNvPr>
          <p:cNvSpPr txBox="1">
            <a:spLocks/>
          </p:cNvSpPr>
          <p:nvPr/>
        </p:nvSpPr>
        <p:spPr>
          <a:xfrm>
            <a:off x="628650" y="2018804"/>
            <a:ext cx="11294176" cy="441762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p>
        </p:txBody>
      </p:sp>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22</a:t>
            </a:fld>
            <a:endParaRPr lang="en-US"/>
          </a:p>
        </p:txBody>
      </p:sp>
      <p:sp>
        <p:nvSpPr>
          <p:cNvPr id="5" name="TextBox 4">
            <a:extLst>
              <a:ext uri="{FF2B5EF4-FFF2-40B4-BE49-F238E27FC236}">
                <a16:creationId xmlns:a16="http://schemas.microsoft.com/office/drawing/2014/main" id="{9C7F5593-D546-4277-8497-853784AC3656}"/>
              </a:ext>
            </a:extLst>
          </p:cNvPr>
          <p:cNvSpPr txBox="1"/>
          <p:nvPr/>
        </p:nvSpPr>
        <p:spPr>
          <a:xfrm>
            <a:off x="4724400" y="3200400"/>
            <a:ext cx="374633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endParaRPr lang="en-US">
              <a:cs typeface="Calibri"/>
            </a:endParaRPr>
          </a:p>
          <a:p>
            <a:endParaRPr lang="en-US">
              <a:cs typeface="Calibri"/>
            </a:endParaRPr>
          </a:p>
        </p:txBody>
      </p:sp>
      <p:pic>
        <p:nvPicPr>
          <p:cNvPr id="17" name="Picture 16">
            <a:extLst>
              <a:ext uri="{FF2B5EF4-FFF2-40B4-BE49-F238E27FC236}">
                <a16:creationId xmlns:a16="http://schemas.microsoft.com/office/drawing/2014/main" id="{18F258D4-8A10-4DF1-AF93-7B2077896342}"/>
              </a:ext>
            </a:extLst>
          </p:cNvPr>
          <p:cNvPicPr>
            <a:picLocks noChangeAspect="1"/>
          </p:cNvPicPr>
          <p:nvPr/>
        </p:nvPicPr>
        <p:blipFill>
          <a:blip r:embed="rId2"/>
          <a:stretch>
            <a:fillRect/>
          </a:stretch>
        </p:blipFill>
        <p:spPr>
          <a:xfrm>
            <a:off x="0" y="1431234"/>
            <a:ext cx="5579970" cy="4896708"/>
          </a:xfrm>
          <a:prstGeom prst="rect">
            <a:avLst/>
          </a:prstGeom>
        </p:spPr>
      </p:pic>
      <p:pic>
        <p:nvPicPr>
          <p:cNvPr id="19" name="Picture 18">
            <a:extLst>
              <a:ext uri="{FF2B5EF4-FFF2-40B4-BE49-F238E27FC236}">
                <a16:creationId xmlns:a16="http://schemas.microsoft.com/office/drawing/2014/main" id="{AE6E5A23-DBC8-4103-936A-F1B906A2DF4B}"/>
              </a:ext>
            </a:extLst>
          </p:cNvPr>
          <p:cNvPicPr>
            <a:picLocks noChangeAspect="1"/>
          </p:cNvPicPr>
          <p:nvPr/>
        </p:nvPicPr>
        <p:blipFill>
          <a:blip r:embed="rId3"/>
          <a:stretch>
            <a:fillRect/>
          </a:stretch>
        </p:blipFill>
        <p:spPr>
          <a:xfrm>
            <a:off x="5726788" y="5070467"/>
            <a:ext cx="6049219" cy="1257475"/>
          </a:xfrm>
          <a:prstGeom prst="rect">
            <a:avLst/>
          </a:prstGeom>
        </p:spPr>
      </p:pic>
    </p:spTree>
    <p:extLst>
      <p:ext uri="{BB962C8B-B14F-4D97-AF65-F5344CB8AC3E}">
        <p14:creationId xmlns:p14="http://schemas.microsoft.com/office/powerpoint/2010/main" val="3094594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a:t>Virtual Site Visit</a:t>
            </a:r>
          </a:p>
        </p:txBody>
      </p:sp>
      <p:sp>
        <p:nvSpPr>
          <p:cNvPr id="3" name="Content Placeholder 2">
            <a:extLst>
              <a:ext uri="{FF2B5EF4-FFF2-40B4-BE49-F238E27FC236}">
                <a16:creationId xmlns:a16="http://schemas.microsoft.com/office/drawing/2014/main" id="{A5140724-5BF5-4FD3-B9E8-79E07A679BC6}"/>
              </a:ext>
            </a:extLst>
          </p:cNvPr>
          <p:cNvSpPr txBox="1">
            <a:spLocks/>
          </p:cNvSpPr>
          <p:nvPr/>
        </p:nvSpPr>
        <p:spPr>
          <a:xfrm>
            <a:off x="628650" y="2018804"/>
            <a:ext cx="11294176" cy="441762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p>
        </p:txBody>
      </p:sp>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23</a:t>
            </a:fld>
            <a:endParaRPr lang="en-US"/>
          </a:p>
        </p:txBody>
      </p:sp>
      <p:sp>
        <p:nvSpPr>
          <p:cNvPr id="5" name="TextBox 4">
            <a:extLst>
              <a:ext uri="{FF2B5EF4-FFF2-40B4-BE49-F238E27FC236}">
                <a16:creationId xmlns:a16="http://schemas.microsoft.com/office/drawing/2014/main" id="{612523ED-A406-4981-B5F5-F856D965CBB3}"/>
              </a:ext>
            </a:extLst>
          </p:cNvPr>
          <p:cNvSpPr txBox="1"/>
          <p:nvPr/>
        </p:nvSpPr>
        <p:spPr>
          <a:xfrm>
            <a:off x="699247" y="1882588"/>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hlinkClick r:id="rId2"/>
              </a:rPr>
              <a:t>Bayport Site Video</a:t>
            </a:r>
            <a:endParaRPr lang="en-US">
              <a:cs typeface="Calibri"/>
            </a:endParaRPr>
          </a:p>
          <a:p>
            <a:endParaRPr lang="en-US">
              <a:ea typeface="+mn-lt"/>
              <a:cs typeface="+mn-lt"/>
            </a:endParaRPr>
          </a:p>
          <a:p>
            <a:endParaRPr lang="en-US">
              <a:ea typeface="+mn-lt"/>
              <a:cs typeface="+mn-lt"/>
            </a:endParaRPr>
          </a:p>
          <a:p>
            <a:r>
              <a:rPr lang="en-US">
                <a:cs typeface="Calibri"/>
                <a:hlinkClick r:id="rId3"/>
              </a:rPr>
              <a:t>Barbours Cut Site Video</a:t>
            </a:r>
            <a:endParaRPr lang="en-US">
              <a:cs typeface="Calibri"/>
            </a:endParaRPr>
          </a:p>
          <a:p>
            <a:endParaRPr lang="en-US">
              <a:cs typeface="Calibri"/>
            </a:endParaRPr>
          </a:p>
          <a:p>
            <a:endParaRPr lang="en-US">
              <a:cs typeface="Calibri"/>
            </a:endParaRPr>
          </a:p>
        </p:txBody>
      </p:sp>
    </p:spTree>
    <p:extLst>
      <p:ext uri="{BB962C8B-B14F-4D97-AF65-F5344CB8AC3E}">
        <p14:creationId xmlns:p14="http://schemas.microsoft.com/office/powerpoint/2010/main" val="2849135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699386-68BA-4665-A227-6436F7C20986}"/>
              </a:ext>
            </a:extLst>
          </p:cNvPr>
          <p:cNvSpPr>
            <a:spLocks noGrp="1"/>
          </p:cNvSpPr>
          <p:nvPr>
            <p:ph type="sldNum" sz="quarter" idx="4"/>
          </p:nvPr>
        </p:nvSpPr>
        <p:spPr/>
        <p:txBody>
          <a:bodyPr/>
          <a:lstStyle/>
          <a:p>
            <a:fld id="{00444626-245E-0646-B25F-0739C8FEA999}" type="slidenum">
              <a:rPr lang="en-US" smtClean="0"/>
              <a:pPr/>
              <a:t>24</a:t>
            </a:fld>
            <a:endParaRPr lang="en-US"/>
          </a:p>
        </p:txBody>
      </p:sp>
      <p:sp>
        <p:nvSpPr>
          <p:cNvPr id="5" name="Content Placeholder 4">
            <a:extLst>
              <a:ext uri="{FF2B5EF4-FFF2-40B4-BE49-F238E27FC236}">
                <a16:creationId xmlns:a16="http://schemas.microsoft.com/office/drawing/2014/main" id="{64CCA6A6-8E5D-42A9-A497-15497AC09512}"/>
              </a:ext>
            </a:extLst>
          </p:cNvPr>
          <p:cNvSpPr>
            <a:spLocks noGrp="1"/>
          </p:cNvSpPr>
          <p:nvPr>
            <p:ph sz="quarter" idx="13"/>
          </p:nvPr>
        </p:nvSpPr>
        <p:spPr>
          <a:xfrm>
            <a:off x="3406775" y="3063875"/>
            <a:ext cx="5378450" cy="1700559"/>
          </a:xfrm>
        </p:spPr>
        <p:txBody>
          <a:bodyPr>
            <a:normAutofit/>
          </a:bodyPr>
          <a:lstStyle/>
          <a:p>
            <a:pPr marL="0" indent="0" algn="ctr">
              <a:buNone/>
            </a:pPr>
            <a:r>
              <a:rPr lang="en-US" sz="5400" b="1"/>
              <a:t>QUESTIONS?</a:t>
            </a:r>
          </a:p>
        </p:txBody>
      </p:sp>
    </p:spTree>
    <p:extLst>
      <p:ext uri="{BB962C8B-B14F-4D97-AF65-F5344CB8AC3E}">
        <p14:creationId xmlns:p14="http://schemas.microsoft.com/office/powerpoint/2010/main" val="1868851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467" b="15968"/>
          <a:stretch/>
        </p:blipFill>
        <p:spPr>
          <a:xfrm>
            <a:off x="1524000" y="-13447"/>
            <a:ext cx="9144000" cy="68714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2286" y="138729"/>
            <a:ext cx="831874" cy="816591"/>
          </a:xfrm>
          <a:prstGeom prst="rect">
            <a:avLst/>
          </a:prstGeom>
        </p:spPr>
      </p:pic>
      <p:sp>
        <p:nvSpPr>
          <p:cNvPr id="6" name="Rectangle 5"/>
          <p:cNvSpPr/>
          <p:nvPr/>
        </p:nvSpPr>
        <p:spPr>
          <a:xfrm flipV="1">
            <a:off x="1524000" y="6494787"/>
            <a:ext cx="9144000" cy="374123"/>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3909162" y="726684"/>
            <a:ext cx="4195483" cy="502452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4223207" y="1146364"/>
            <a:ext cx="4054499" cy="715581"/>
          </a:xfrm>
          <a:prstGeom prst="rect">
            <a:avLst/>
          </a:prstGeom>
          <a:noFill/>
        </p:spPr>
        <p:txBody>
          <a:bodyPr wrap="square" rtlCol="0">
            <a:spAutoFit/>
          </a:bodyPr>
          <a:lstStyle/>
          <a:p>
            <a:r>
              <a:rPr lang="en-US" sz="4050" b="1">
                <a:latin typeface="Helvetica Neue Condensed" charset="0"/>
                <a:ea typeface="Helvetica Neue Condensed" charset="0"/>
                <a:cs typeface="Helvetica Neue Condensed" charset="0"/>
              </a:rPr>
              <a:t>THANK YOU</a:t>
            </a:r>
          </a:p>
        </p:txBody>
      </p:sp>
      <p:sp>
        <p:nvSpPr>
          <p:cNvPr id="11" name="Content Placeholder 2"/>
          <p:cNvSpPr txBox="1">
            <a:spLocks/>
          </p:cNvSpPr>
          <p:nvPr/>
        </p:nvSpPr>
        <p:spPr>
          <a:xfrm>
            <a:off x="3474720" y="2195211"/>
            <a:ext cx="5064369" cy="3556000"/>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300"/>
          </a:p>
          <a:p>
            <a:pPr marL="0" indent="0" algn="ctr">
              <a:buNone/>
            </a:pPr>
            <a:r>
              <a:rPr lang="en-US" sz="2300"/>
              <a:t>Port Houston</a:t>
            </a:r>
          </a:p>
          <a:p>
            <a:pPr marL="0" indent="0" algn="ctr">
              <a:buNone/>
            </a:pPr>
            <a:endParaRPr lang="en-US" sz="2200"/>
          </a:p>
          <a:p>
            <a:pPr marL="0" indent="0" algn="ctr">
              <a:buNone/>
            </a:pPr>
            <a:r>
              <a:rPr lang="en-US" b="1">
                <a:solidFill>
                  <a:srgbClr val="A51C36"/>
                </a:solidFill>
              </a:rPr>
              <a:t>Questions?</a:t>
            </a:r>
          </a:p>
          <a:p>
            <a:pPr marL="0" indent="0" algn="ctr">
              <a:buNone/>
            </a:pPr>
            <a:endParaRPr lang="en-US" b="1">
              <a:solidFill>
                <a:srgbClr val="A51C36"/>
              </a:solidFill>
            </a:endParaRPr>
          </a:p>
          <a:p>
            <a:pPr marL="0" indent="0" algn="ctr">
              <a:buNone/>
            </a:pPr>
            <a:r>
              <a:rPr lang="en-US" sz="2400" b="1">
                <a:solidFill>
                  <a:srgbClr val="A51C36"/>
                </a:solidFill>
              </a:rPr>
              <a:t>Procurement@porthouston.com</a:t>
            </a:r>
          </a:p>
          <a:p>
            <a:pPr marL="0" indent="0" algn="ctr">
              <a:buNone/>
            </a:pPr>
            <a:endParaRPr lang="en-US" sz="2100"/>
          </a:p>
          <a:p>
            <a:endParaRPr lang="en-US"/>
          </a:p>
        </p:txBody>
      </p:sp>
    </p:spTree>
    <p:extLst>
      <p:ext uri="{BB962C8B-B14F-4D97-AF65-F5344CB8AC3E}">
        <p14:creationId xmlns:p14="http://schemas.microsoft.com/office/powerpoint/2010/main" val="343114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F9C0-12AC-41D6-99B9-2DF383060A19}"/>
              </a:ext>
            </a:extLst>
          </p:cNvPr>
          <p:cNvSpPr>
            <a:spLocks noGrp="1"/>
          </p:cNvSpPr>
          <p:nvPr>
            <p:ph type="title"/>
          </p:nvPr>
        </p:nvSpPr>
        <p:spPr/>
        <p:txBody>
          <a:bodyPr/>
          <a:lstStyle/>
          <a:p>
            <a:r>
              <a:rPr lang="en-US"/>
              <a:t>PRE-PROPOSAL HOUSE RULES</a:t>
            </a:r>
          </a:p>
        </p:txBody>
      </p:sp>
      <p:sp>
        <p:nvSpPr>
          <p:cNvPr id="3" name="Text Placeholder 2">
            <a:extLst>
              <a:ext uri="{FF2B5EF4-FFF2-40B4-BE49-F238E27FC236}">
                <a16:creationId xmlns:a16="http://schemas.microsoft.com/office/drawing/2014/main" id="{77EB7392-1CB5-40BD-9B59-CBB03E8AD49E}"/>
              </a:ext>
            </a:extLst>
          </p:cNvPr>
          <p:cNvSpPr>
            <a:spLocks noGrp="1"/>
          </p:cNvSpPr>
          <p:nvPr>
            <p:ph type="body" sz="quarter" idx="11"/>
          </p:nvPr>
        </p:nvSpPr>
        <p:spPr>
          <a:xfrm>
            <a:off x="609599" y="2153062"/>
            <a:ext cx="10505705" cy="3770660"/>
          </a:xfrm>
        </p:spPr>
        <p:txBody>
          <a:bodyPr vert="horz" lIns="91440" tIns="45720" rIns="91440" bIns="45720" rtlCol="0" anchor="t">
            <a:normAutofit/>
          </a:bodyPr>
          <a:lstStyle/>
          <a:p>
            <a:r>
              <a:rPr lang="en-US" sz="2800">
                <a:solidFill>
                  <a:srgbClr val="0D2145"/>
                </a:solidFill>
              </a:rPr>
              <a:t>Attendees will begin the meeting in listen-only mode.</a:t>
            </a:r>
          </a:p>
          <a:p>
            <a:r>
              <a:rPr lang="en-US" sz="2800">
                <a:solidFill>
                  <a:srgbClr val="0D2145"/>
                </a:solidFill>
              </a:rPr>
              <a:t>There will be a Q&amp;A session at the end of today’s presentation.</a:t>
            </a:r>
          </a:p>
          <a:p>
            <a:r>
              <a:rPr lang="en-US" sz="2800">
                <a:solidFill>
                  <a:srgbClr val="0D2145"/>
                </a:solidFill>
              </a:rPr>
              <a:t>If you have any questions during the presentation, you may submit your Questions through the WebEx </a:t>
            </a:r>
            <a:r>
              <a:rPr lang="en-US">
                <a:solidFill>
                  <a:srgbClr val="0D2145"/>
                </a:solidFill>
              </a:rPr>
              <a:t>Q &amp; A</a:t>
            </a:r>
            <a:r>
              <a:rPr lang="en-US" sz="2800">
                <a:solidFill>
                  <a:srgbClr val="0D2145"/>
                </a:solidFill>
              </a:rPr>
              <a:t> feature and they will be addressed at the end of the presentation.</a:t>
            </a:r>
          </a:p>
          <a:p>
            <a:r>
              <a:rPr lang="en-US" sz="2800">
                <a:solidFill>
                  <a:srgbClr val="0D2145"/>
                </a:solidFill>
                <a:latin typeface="Helvetica"/>
                <a:cs typeface="Helvetica"/>
              </a:rPr>
              <a:t>This presentation recording will be posted on the BuySpeed homepage under “Pre-Bid/Proposal Conference Information.”</a:t>
            </a:r>
          </a:p>
        </p:txBody>
      </p:sp>
      <p:sp>
        <p:nvSpPr>
          <p:cNvPr id="4" name="Slide Number Placeholder 45">
            <a:extLst>
              <a:ext uri="{FF2B5EF4-FFF2-40B4-BE49-F238E27FC236}">
                <a16:creationId xmlns:a16="http://schemas.microsoft.com/office/drawing/2014/main" id="{5FDECAA4-AD79-4459-8080-3A29D56F12CA}"/>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3</a:t>
            </a:fld>
            <a:endParaRPr lang="en-US"/>
          </a:p>
        </p:txBody>
      </p:sp>
    </p:spTree>
    <p:extLst>
      <p:ext uri="{BB962C8B-B14F-4D97-AF65-F5344CB8AC3E}">
        <p14:creationId xmlns:p14="http://schemas.microsoft.com/office/powerpoint/2010/main" val="2906613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32A68CF-5D2C-B949-9250-220251979F60}"/>
              </a:ext>
            </a:extLst>
          </p:cNvPr>
          <p:cNvSpPr txBox="1"/>
          <p:nvPr/>
        </p:nvSpPr>
        <p:spPr>
          <a:xfrm>
            <a:off x="6726845" y="5510027"/>
            <a:ext cx="2040448" cy="477054"/>
          </a:xfrm>
          <a:prstGeom prst="rect">
            <a:avLst/>
          </a:prstGeom>
          <a:noFill/>
        </p:spPr>
        <p:txBody>
          <a:bodyPr wrap="square" rtlCol="0">
            <a:spAutoFit/>
          </a:bodyPr>
          <a:lstStyle/>
          <a:p>
            <a:pPr algn="ctr"/>
            <a:r>
              <a:rPr lang="en-US" sz="1300" b="0" i="0">
                <a:solidFill>
                  <a:srgbClr val="002159"/>
                </a:solidFill>
                <a:latin typeface="Helvetica" pitchFamily="2" charset="0"/>
              </a:rPr>
              <a:t>Wendy Montoya </a:t>
            </a:r>
            <a:r>
              <a:rPr lang="en-US" sz="1300" b="0" i="0" err="1">
                <a:solidFill>
                  <a:srgbClr val="002159"/>
                </a:solidFill>
                <a:latin typeface="Helvetica" pitchFamily="2" charset="0"/>
              </a:rPr>
              <a:t>Cloonan</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18" name="TextBox 17">
            <a:extLst>
              <a:ext uri="{FF2B5EF4-FFF2-40B4-BE49-F238E27FC236}">
                <a16:creationId xmlns:a16="http://schemas.microsoft.com/office/drawing/2014/main" id="{5867603A-328A-A846-A029-C1F8B2612658}"/>
              </a:ext>
            </a:extLst>
          </p:cNvPr>
          <p:cNvSpPr txBox="1"/>
          <p:nvPr/>
        </p:nvSpPr>
        <p:spPr>
          <a:xfrm>
            <a:off x="4604465" y="3430855"/>
            <a:ext cx="1384300" cy="492443"/>
          </a:xfrm>
          <a:prstGeom prst="rect">
            <a:avLst/>
          </a:prstGeom>
          <a:noFill/>
        </p:spPr>
        <p:txBody>
          <a:bodyPr wrap="square" rtlCol="0">
            <a:spAutoFit/>
          </a:bodyPr>
          <a:lstStyle/>
          <a:p>
            <a:pPr algn="ctr"/>
            <a:r>
              <a:rPr lang="en-US" sz="1300" b="0" i="0">
                <a:solidFill>
                  <a:srgbClr val="002159"/>
                </a:solidFill>
                <a:latin typeface="Helvetica" pitchFamily="2" charset="0"/>
              </a:rPr>
              <a:t>Dean E. </a:t>
            </a:r>
            <a:r>
              <a:rPr lang="en-US" sz="1300" b="0" i="0" err="1">
                <a:solidFill>
                  <a:srgbClr val="002159"/>
                </a:solidFill>
                <a:latin typeface="Helvetica" pitchFamily="2" charset="0"/>
              </a:rPr>
              <a:t>Corgey</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19" name="TextBox 18">
            <a:extLst>
              <a:ext uri="{FF2B5EF4-FFF2-40B4-BE49-F238E27FC236}">
                <a16:creationId xmlns:a16="http://schemas.microsoft.com/office/drawing/2014/main" id="{9BE1265B-7AA7-4B43-AA58-FC3E1CD16BB1}"/>
              </a:ext>
            </a:extLst>
          </p:cNvPr>
          <p:cNvSpPr txBox="1"/>
          <p:nvPr/>
        </p:nvSpPr>
        <p:spPr>
          <a:xfrm>
            <a:off x="9083020" y="3430855"/>
            <a:ext cx="1876357" cy="477054"/>
          </a:xfrm>
          <a:prstGeom prst="rect">
            <a:avLst/>
          </a:prstGeom>
          <a:noFill/>
        </p:spPr>
        <p:txBody>
          <a:bodyPr wrap="square" rtlCol="0">
            <a:spAutoFit/>
          </a:bodyPr>
          <a:lstStyle/>
          <a:p>
            <a:pPr algn="ctr"/>
            <a:r>
              <a:rPr lang="en-US" sz="1300" b="0" i="0">
                <a:solidFill>
                  <a:srgbClr val="002159"/>
                </a:solidFill>
                <a:latin typeface="Helvetica" pitchFamily="2" charset="0"/>
              </a:rPr>
              <a:t>Stephen H. </a:t>
            </a:r>
            <a:r>
              <a:rPr lang="en-US" sz="1300" b="0" i="0" err="1">
                <a:solidFill>
                  <a:srgbClr val="002159"/>
                </a:solidFill>
                <a:latin typeface="Helvetica" pitchFamily="2" charset="0"/>
              </a:rPr>
              <a:t>DonCarlos</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20" name="TextBox 19">
            <a:extLst>
              <a:ext uri="{FF2B5EF4-FFF2-40B4-BE49-F238E27FC236}">
                <a16:creationId xmlns:a16="http://schemas.microsoft.com/office/drawing/2014/main" id="{43AACE3B-872B-9443-92BE-9C0ABB408418}"/>
              </a:ext>
            </a:extLst>
          </p:cNvPr>
          <p:cNvSpPr txBox="1"/>
          <p:nvPr/>
        </p:nvSpPr>
        <p:spPr>
          <a:xfrm>
            <a:off x="6978051" y="3430855"/>
            <a:ext cx="1399079" cy="492443"/>
          </a:xfrm>
          <a:prstGeom prst="rect">
            <a:avLst/>
          </a:prstGeom>
          <a:noFill/>
        </p:spPr>
        <p:txBody>
          <a:bodyPr wrap="square" rtlCol="0">
            <a:spAutoFit/>
          </a:bodyPr>
          <a:lstStyle/>
          <a:p>
            <a:pPr algn="ctr"/>
            <a:r>
              <a:rPr lang="en-US" sz="1300" b="0" i="0">
                <a:solidFill>
                  <a:srgbClr val="002159"/>
                </a:solidFill>
                <a:latin typeface="Helvetica" pitchFamily="2" charset="0"/>
              </a:rPr>
              <a:t>Clyde Fitzgerald</a:t>
            </a:r>
          </a:p>
          <a:p>
            <a:pPr algn="ctr"/>
            <a:r>
              <a:rPr lang="en-US" sz="1200" b="0" i="0">
                <a:solidFill>
                  <a:srgbClr val="3F7CBF"/>
                </a:solidFill>
                <a:latin typeface="Helvetica" pitchFamily="2" charset="0"/>
              </a:rPr>
              <a:t>Commissioner</a:t>
            </a:r>
          </a:p>
        </p:txBody>
      </p:sp>
      <p:sp>
        <p:nvSpPr>
          <p:cNvPr id="21" name="TextBox 20">
            <a:extLst>
              <a:ext uri="{FF2B5EF4-FFF2-40B4-BE49-F238E27FC236}">
                <a16:creationId xmlns:a16="http://schemas.microsoft.com/office/drawing/2014/main" id="{91AF3B94-1099-EE4A-B351-1E9697EB9DCF}"/>
              </a:ext>
            </a:extLst>
          </p:cNvPr>
          <p:cNvSpPr txBox="1"/>
          <p:nvPr/>
        </p:nvSpPr>
        <p:spPr>
          <a:xfrm>
            <a:off x="4561184" y="5516822"/>
            <a:ext cx="1473200" cy="492443"/>
          </a:xfrm>
          <a:prstGeom prst="rect">
            <a:avLst/>
          </a:prstGeom>
          <a:noFill/>
        </p:spPr>
        <p:txBody>
          <a:bodyPr wrap="square" rtlCol="0">
            <a:spAutoFit/>
          </a:bodyPr>
          <a:lstStyle/>
          <a:p>
            <a:pPr algn="ctr"/>
            <a:r>
              <a:rPr lang="en-US" sz="1300" b="0" i="0">
                <a:solidFill>
                  <a:srgbClr val="002159"/>
                </a:solidFill>
                <a:latin typeface="Helvetica" pitchFamily="2" charset="0"/>
              </a:rPr>
              <a:t>Roy D. </a:t>
            </a:r>
            <a:r>
              <a:rPr lang="en-US" sz="1300" b="0" i="0" err="1">
                <a:solidFill>
                  <a:srgbClr val="002159"/>
                </a:solidFill>
                <a:latin typeface="Helvetica" pitchFamily="2" charset="0"/>
              </a:rPr>
              <a:t>Mease</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22" name="TextBox 21">
            <a:extLst>
              <a:ext uri="{FF2B5EF4-FFF2-40B4-BE49-F238E27FC236}">
                <a16:creationId xmlns:a16="http://schemas.microsoft.com/office/drawing/2014/main" id="{B683E86D-201B-8449-9ED5-B88E5A75624A}"/>
              </a:ext>
            </a:extLst>
          </p:cNvPr>
          <p:cNvSpPr txBox="1"/>
          <p:nvPr/>
        </p:nvSpPr>
        <p:spPr>
          <a:xfrm>
            <a:off x="9208656" y="5520090"/>
            <a:ext cx="1561594" cy="477054"/>
          </a:xfrm>
          <a:prstGeom prst="rect">
            <a:avLst/>
          </a:prstGeom>
          <a:noFill/>
        </p:spPr>
        <p:txBody>
          <a:bodyPr wrap="square" rtlCol="0">
            <a:spAutoFit/>
          </a:bodyPr>
          <a:lstStyle/>
          <a:p>
            <a:pPr algn="ctr"/>
            <a:r>
              <a:rPr lang="en-US" sz="1300" b="0" i="0">
                <a:solidFill>
                  <a:srgbClr val="002159"/>
                </a:solidFill>
                <a:latin typeface="Helvetica" pitchFamily="2" charset="0"/>
              </a:rPr>
              <a:t>Cheryl D. </a:t>
            </a:r>
            <a:r>
              <a:rPr lang="en-US" sz="1300" b="0" i="0" err="1">
                <a:solidFill>
                  <a:srgbClr val="002159"/>
                </a:solidFill>
                <a:latin typeface="Helvetica" pitchFamily="2" charset="0"/>
              </a:rPr>
              <a:t>Creuzot</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cxnSp>
        <p:nvCxnSpPr>
          <p:cNvPr id="24" name="Straight Connector 23">
            <a:extLst>
              <a:ext uri="{FF2B5EF4-FFF2-40B4-BE49-F238E27FC236}">
                <a16:creationId xmlns:a16="http://schemas.microsoft.com/office/drawing/2014/main" id="{E7BC465D-3664-7648-BDC7-B96FC52B8719}"/>
              </a:ext>
            </a:extLst>
          </p:cNvPr>
          <p:cNvCxnSpPr>
            <a:cxnSpLocks/>
          </p:cNvCxnSpPr>
          <p:nvPr/>
        </p:nvCxnSpPr>
        <p:spPr>
          <a:xfrm>
            <a:off x="8102278" y="4437156"/>
            <a:ext cx="0" cy="881317"/>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sp>
        <p:nvSpPr>
          <p:cNvPr id="25" name="TextBox 24">
            <a:extLst>
              <a:ext uri="{FF2B5EF4-FFF2-40B4-BE49-F238E27FC236}">
                <a16:creationId xmlns:a16="http://schemas.microsoft.com/office/drawing/2014/main" id="{2D890FC5-A07E-2145-B73C-7F74254CEBDD}"/>
              </a:ext>
            </a:extLst>
          </p:cNvPr>
          <p:cNvSpPr txBox="1"/>
          <p:nvPr/>
        </p:nvSpPr>
        <p:spPr>
          <a:xfrm>
            <a:off x="1077956" y="5616861"/>
            <a:ext cx="1772084" cy="477054"/>
          </a:xfrm>
          <a:prstGeom prst="rect">
            <a:avLst/>
          </a:prstGeom>
          <a:noFill/>
        </p:spPr>
        <p:txBody>
          <a:bodyPr wrap="square" rtlCol="0">
            <a:spAutoFit/>
          </a:bodyPr>
          <a:lstStyle/>
          <a:p>
            <a:pPr algn="ctr"/>
            <a:r>
              <a:rPr lang="en-US" sz="1300" b="0" i="0">
                <a:solidFill>
                  <a:srgbClr val="002159"/>
                </a:solidFill>
                <a:latin typeface="Helvetica" pitchFamily="2" charset="0"/>
              </a:rPr>
              <a:t>Ric Campo</a:t>
            </a:r>
          </a:p>
          <a:p>
            <a:pPr algn="ctr"/>
            <a:r>
              <a:rPr lang="en-US" sz="1200" b="0" i="0">
                <a:solidFill>
                  <a:srgbClr val="3F7CBF"/>
                </a:solidFill>
                <a:latin typeface="Helvetica" pitchFamily="2" charset="0"/>
              </a:rPr>
              <a:t>Chairman</a:t>
            </a:r>
          </a:p>
        </p:txBody>
      </p:sp>
      <p:sp>
        <p:nvSpPr>
          <p:cNvPr id="46" name="Slide Number Placeholder 45">
            <a:extLst>
              <a:ext uri="{FF2B5EF4-FFF2-40B4-BE49-F238E27FC236}">
                <a16:creationId xmlns:a16="http://schemas.microsoft.com/office/drawing/2014/main" id="{8279EABB-3351-4C13-8C93-4C005AD3A647}"/>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4</a:t>
            </a:fld>
            <a:endParaRPr lang="en-US"/>
          </a:p>
        </p:txBody>
      </p:sp>
      <p:sp>
        <p:nvSpPr>
          <p:cNvPr id="49" name="Title 48">
            <a:extLst>
              <a:ext uri="{FF2B5EF4-FFF2-40B4-BE49-F238E27FC236}">
                <a16:creationId xmlns:a16="http://schemas.microsoft.com/office/drawing/2014/main" id="{EB58495A-4293-4E2F-A8C4-56AD5B1F94F0}"/>
              </a:ext>
            </a:extLst>
          </p:cNvPr>
          <p:cNvSpPr>
            <a:spLocks noGrp="1"/>
          </p:cNvSpPr>
          <p:nvPr>
            <p:ph type="title"/>
          </p:nvPr>
        </p:nvSpPr>
        <p:spPr/>
        <p:txBody>
          <a:bodyPr/>
          <a:lstStyle/>
          <a:p>
            <a:r>
              <a:rPr lang="en-US"/>
              <a:t>PORT COMMISSION</a:t>
            </a:r>
          </a:p>
        </p:txBody>
      </p:sp>
      <p:pic>
        <p:nvPicPr>
          <p:cNvPr id="33" name="Picture 32" descr="A person wearing a suit and tie&#10;&#10;Description automatically generated">
            <a:extLst>
              <a:ext uri="{FF2B5EF4-FFF2-40B4-BE49-F238E27FC236}">
                <a16:creationId xmlns:a16="http://schemas.microsoft.com/office/drawing/2014/main" id="{4ADD8BE1-1BF7-49A4-B21B-86EB749EBC3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24896" y="1915713"/>
            <a:ext cx="1143000" cy="1510330"/>
          </a:xfrm>
          <a:prstGeom prst="rect">
            <a:avLst/>
          </a:prstGeom>
        </p:spPr>
      </p:pic>
      <p:pic>
        <p:nvPicPr>
          <p:cNvPr id="37" name="Picture 36" descr="A person wearing a suit and tie smiling at the camera&#10;&#10;Description automatically generated">
            <a:extLst>
              <a:ext uri="{FF2B5EF4-FFF2-40B4-BE49-F238E27FC236}">
                <a16:creationId xmlns:a16="http://schemas.microsoft.com/office/drawing/2014/main" id="{3CFBE792-D2F4-4E57-A392-16022610A35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447908" y="1893942"/>
            <a:ext cx="1143000" cy="1504390"/>
          </a:xfrm>
          <a:prstGeom prst="rect">
            <a:avLst/>
          </a:prstGeom>
        </p:spPr>
      </p:pic>
      <p:pic>
        <p:nvPicPr>
          <p:cNvPr id="39" name="Picture 38" descr="A person wearing a suit and tie&#10;&#10;Description automatically generated">
            <a:extLst>
              <a:ext uri="{FF2B5EF4-FFF2-40B4-BE49-F238E27FC236}">
                <a16:creationId xmlns:a16="http://schemas.microsoft.com/office/drawing/2014/main" id="{3B185904-89CC-48AD-85E3-1D60873EBC5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106090" y="1893942"/>
            <a:ext cx="1143000" cy="1506102"/>
          </a:xfrm>
          <a:prstGeom prst="rect">
            <a:avLst/>
          </a:prstGeom>
        </p:spPr>
      </p:pic>
      <p:pic>
        <p:nvPicPr>
          <p:cNvPr id="41" name="Picture 40" descr="A person wearing a suit and tie&#10;&#10;Description automatically generated">
            <a:extLst>
              <a:ext uri="{FF2B5EF4-FFF2-40B4-BE49-F238E27FC236}">
                <a16:creationId xmlns:a16="http://schemas.microsoft.com/office/drawing/2014/main" id="{FB583FB1-2D0A-4B10-8160-2E3E7F4EB70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726284" y="4006501"/>
            <a:ext cx="1143000" cy="1521637"/>
          </a:xfrm>
          <a:prstGeom prst="rect">
            <a:avLst/>
          </a:prstGeom>
        </p:spPr>
      </p:pic>
      <p:pic>
        <p:nvPicPr>
          <p:cNvPr id="31" name="Picture 30" descr="A person in a blue shirt&#10;&#10;Description automatically generated">
            <a:extLst>
              <a:ext uri="{FF2B5EF4-FFF2-40B4-BE49-F238E27FC236}">
                <a16:creationId xmlns:a16="http://schemas.microsoft.com/office/drawing/2014/main" id="{15A89378-4ABE-4CBD-A5E3-AC8DDDC34BDD}"/>
              </a:ext>
            </a:extLst>
          </p:cNvPr>
          <p:cNvPicPr>
            <a:picLocks noChangeAspect="1"/>
          </p:cNvPicPr>
          <p:nvPr/>
        </p:nvPicPr>
        <p:blipFill rotWithShape="1">
          <a:blip r:embed="rId7">
            <a:extLst>
              <a:ext uri="{28A0092B-C50C-407E-A947-70E740481C1C}">
                <a14:useLocalDpi xmlns:a14="http://schemas.microsoft.com/office/drawing/2010/main" val="0"/>
              </a:ext>
            </a:extLst>
          </a:blip>
          <a:srcRect t="-52"/>
          <a:stretch/>
        </p:blipFill>
        <p:spPr>
          <a:xfrm>
            <a:off x="7110255" y="4005771"/>
            <a:ext cx="1143000" cy="1518594"/>
          </a:xfrm>
          <a:prstGeom prst="rect">
            <a:avLst/>
          </a:prstGeom>
        </p:spPr>
      </p:pic>
      <p:pic>
        <p:nvPicPr>
          <p:cNvPr id="4" name="Picture 3" descr="A picture containing person, clothing, person, smiling&#10;&#10;Description automatically generated">
            <a:extLst>
              <a:ext uri="{FF2B5EF4-FFF2-40B4-BE49-F238E27FC236}">
                <a16:creationId xmlns:a16="http://schemas.microsoft.com/office/drawing/2014/main" id="{6E4853B6-3434-469B-879E-027275C41CC2}"/>
              </a:ext>
            </a:extLst>
          </p:cNvPr>
          <p:cNvPicPr>
            <a:picLocks noChangeAspect="1"/>
          </p:cNvPicPr>
          <p:nvPr/>
        </p:nvPicPr>
        <p:blipFill rotWithShape="1">
          <a:blip r:embed="rId8"/>
          <a:srcRect b="11437"/>
          <a:stretch/>
        </p:blipFill>
        <p:spPr>
          <a:xfrm>
            <a:off x="9447908" y="3998229"/>
            <a:ext cx="1143000" cy="1518593"/>
          </a:xfrm>
          <a:prstGeom prst="rect">
            <a:avLst/>
          </a:prstGeom>
        </p:spPr>
      </p:pic>
      <p:pic>
        <p:nvPicPr>
          <p:cNvPr id="6" name="Picture 5" descr="A person in a suit smiling&#10;&#10;Description automatically generated with medium confidence">
            <a:extLst>
              <a:ext uri="{FF2B5EF4-FFF2-40B4-BE49-F238E27FC236}">
                <a16:creationId xmlns:a16="http://schemas.microsoft.com/office/drawing/2014/main" id="{9405C8FB-BBEB-40FA-9F62-9F5EEDA66617}"/>
              </a:ext>
            </a:extLst>
          </p:cNvPr>
          <p:cNvPicPr>
            <a:picLocks noChangeAspect="1"/>
          </p:cNvPicPr>
          <p:nvPr/>
        </p:nvPicPr>
        <p:blipFill>
          <a:blip r:embed="rId9"/>
          <a:stretch>
            <a:fillRect/>
          </a:stretch>
        </p:blipFill>
        <p:spPr>
          <a:xfrm>
            <a:off x="564503" y="1893942"/>
            <a:ext cx="2798991" cy="3498738"/>
          </a:xfrm>
          <a:prstGeom prst="rect">
            <a:avLst/>
          </a:prstGeom>
        </p:spPr>
      </p:pic>
    </p:spTree>
    <p:extLst>
      <p:ext uri="{BB962C8B-B14F-4D97-AF65-F5344CB8AC3E}">
        <p14:creationId xmlns:p14="http://schemas.microsoft.com/office/powerpoint/2010/main" val="3162358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A046A-5D8B-4E80-9088-B07DF1E72FBB}"/>
              </a:ext>
            </a:extLst>
          </p:cNvPr>
          <p:cNvSpPr>
            <a:spLocks noGrp="1"/>
          </p:cNvSpPr>
          <p:nvPr>
            <p:ph type="ctrTitle"/>
          </p:nvPr>
        </p:nvSpPr>
        <p:spPr>
          <a:xfrm>
            <a:off x="2337377" y="2172701"/>
            <a:ext cx="9144000" cy="1953295"/>
          </a:xfrm>
        </p:spPr>
        <p:txBody>
          <a:bodyPr/>
          <a:lstStyle/>
          <a:p>
            <a:r>
              <a:rPr lang="en-US"/>
              <a:t>Business Equity</a:t>
            </a:r>
          </a:p>
        </p:txBody>
      </p:sp>
      <p:sp>
        <p:nvSpPr>
          <p:cNvPr id="4" name="Text Placeholder 3">
            <a:extLst>
              <a:ext uri="{FF2B5EF4-FFF2-40B4-BE49-F238E27FC236}">
                <a16:creationId xmlns:a16="http://schemas.microsoft.com/office/drawing/2014/main" id="{74581F55-FA97-4FAA-8077-C80BF765DEE1}"/>
              </a:ext>
            </a:extLst>
          </p:cNvPr>
          <p:cNvSpPr>
            <a:spLocks noGrp="1"/>
          </p:cNvSpPr>
          <p:nvPr>
            <p:ph type="body" sz="quarter" idx="13"/>
          </p:nvPr>
        </p:nvSpPr>
        <p:spPr>
          <a:xfrm>
            <a:off x="3474719" y="3429000"/>
            <a:ext cx="2344189" cy="588552"/>
          </a:xfrm>
        </p:spPr>
        <p:txBody>
          <a:bodyPr>
            <a:normAutofit/>
          </a:bodyPr>
          <a:lstStyle/>
          <a:p>
            <a:endParaRPr lang="en-US" sz="1200"/>
          </a:p>
          <a:p>
            <a:endParaRPr lang="en-US"/>
          </a:p>
        </p:txBody>
      </p:sp>
      <p:sp>
        <p:nvSpPr>
          <p:cNvPr id="5" name="Text Placeholder 4">
            <a:extLst>
              <a:ext uri="{FF2B5EF4-FFF2-40B4-BE49-F238E27FC236}">
                <a16:creationId xmlns:a16="http://schemas.microsoft.com/office/drawing/2014/main" id="{C8BA813E-9E31-4096-8531-AA7CD6606E09}"/>
              </a:ext>
            </a:extLst>
          </p:cNvPr>
          <p:cNvSpPr>
            <a:spLocks noGrp="1"/>
          </p:cNvSpPr>
          <p:nvPr>
            <p:ph type="body" sz="quarter" idx="14"/>
          </p:nvPr>
        </p:nvSpPr>
        <p:spPr>
          <a:xfrm>
            <a:off x="3474719" y="3723276"/>
            <a:ext cx="3192087" cy="789030"/>
          </a:xfrm>
        </p:spPr>
        <p:txBody>
          <a:bodyPr/>
          <a:lstStyle/>
          <a:p>
            <a:endParaRPr lang="en-US" sz="2000"/>
          </a:p>
          <a:p>
            <a:endParaRPr lang="en-US"/>
          </a:p>
        </p:txBody>
      </p:sp>
    </p:spTree>
    <p:extLst>
      <p:ext uri="{BB962C8B-B14F-4D97-AF65-F5344CB8AC3E}">
        <p14:creationId xmlns:p14="http://schemas.microsoft.com/office/powerpoint/2010/main" val="2770989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59CDDD02-7857-F647-905A-0FE28EE516DE}"/>
              </a:ext>
            </a:extLst>
          </p:cNvPr>
          <p:cNvCxnSpPr>
            <a:cxnSpLocks/>
          </p:cNvCxnSpPr>
          <p:nvPr/>
        </p:nvCxnSpPr>
        <p:spPr>
          <a:xfrm>
            <a:off x="725349" y="2145126"/>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98AE2F05-2CCF-4F62-AEDC-866DAD7EE481}"/>
              </a:ext>
            </a:extLst>
          </p:cNvPr>
          <p:cNvSpPr>
            <a:spLocks noGrp="1"/>
          </p:cNvSpPr>
          <p:nvPr>
            <p:ph type="title"/>
          </p:nvPr>
        </p:nvSpPr>
        <p:spPr>
          <a:xfrm>
            <a:off x="838200" y="934278"/>
            <a:ext cx="7994515" cy="496956"/>
          </a:xfrm>
        </p:spPr>
        <p:txBody>
          <a:bodyPr/>
          <a:lstStyle/>
          <a:p>
            <a:r>
              <a:rPr lang="en-US">
                <a:latin typeface="Helvetica"/>
                <a:cs typeface="Helvetica"/>
              </a:rPr>
              <a:t>BUSINESS EQUITY, S/MWBE PROGRAMS</a:t>
            </a:r>
            <a:endParaRPr lang="en-US"/>
          </a:p>
        </p:txBody>
      </p:sp>
      <p:pic>
        <p:nvPicPr>
          <p:cNvPr id="4" name="Picture 3" descr="A person and a young child looking at a computer&#10;&#10;Description automatically generated with low confidence">
            <a:extLst>
              <a:ext uri="{FF2B5EF4-FFF2-40B4-BE49-F238E27FC236}">
                <a16:creationId xmlns:a16="http://schemas.microsoft.com/office/drawing/2014/main" id="{10E0FFC5-6440-FB4C-8E73-B624CBC91DC6}"/>
              </a:ext>
            </a:extLst>
          </p:cNvPr>
          <p:cNvPicPr>
            <a:picLocks noChangeAspect="1"/>
          </p:cNvPicPr>
          <p:nvPr/>
        </p:nvPicPr>
        <p:blipFill rotWithShape="1">
          <a:blip r:embed="rId3"/>
          <a:srcRect l="6955" t="12268" r="1131" b="13024"/>
          <a:stretch/>
        </p:blipFill>
        <p:spPr>
          <a:xfrm>
            <a:off x="5743945" y="2058534"/>
            <a:ext cx="6055244" cy="3312013"/>
          </a:xfrm>
          <a:prstGeom prst="rect">
            <a:avLst/>
          </a:prstGeom>
        </p:spPr>
      </p:pic>
      <p:sp>
        <p:nvSpPr>
          <p:cNvPr id="7" name="TextBox 6">
            <a:extLst>
              <a:ext uri="{FF2B5EF4-FFF2-40B4-BE49-F238E27FC236}">
                <a16:creationId xmlns:a16="http://schemas.microsoft.com/office/drawing/2014/main" id="{05E19965-18D7-6340-9B06-6157E6529F01}"/>
              </a:ext>
            </a:extLst>
          </p:cNvPr>
          <p:cNvSpPr txBox="1"/>
          <p:nvPr/>
        </p:nvSpPr>
        <p:spPr>
          <a:xfrm>
            <a:off x="616683" y="2362063"/>
            <a:ext cx="5121298" cy="2400657"/>
          </a:xfrm>
          <a:prstGeom prst="rect">
            <a:avLst/>
          </a:prstGeom>
          <a:noFill/>
        </p:spPr>
        <p:txBody>
          <a:bodyPr wrap="square" lIns="91440" tIns="45720" rIns="91440" bIns="45720" rtlCol="0" anchor="t">
            <a:spAutoFit/>
          </a:bodyPr>
          <a:lstStyle/>
          <a:p>
            <a:r>
              <a:rPr lang="en-US" b="1">
                <a:solidFill>
                  <a:srgbClr val="F6801F"/>
                </a:solidFill>
                <a:latin typeface="Helvetica"/>
                <a:cs typeface="Helvetica"/>
              </a:rPr>
              <a:t>Port Houston</a:t>
            </a:r>
            <a:r>
              <a:rPr lang="en-US" b="1">
                <a:solidFill>
                  <a:schemeClr val="accent2"/>
                </a:solidFill>
                <a:latin typeface="Helvetica"/>
                <a:cs typeface="Helvetica"/>
              </a:rPr>
              <a:t> </a:t>
            </a:r>
            <a:r>
              <a:rPr lang="en-US" sz="1600">
                <a:solidFill>
                  <a:srgbClr val="0070C0"/>
                </a:solidFill>
                <a:latin typeface="Helvetica"/>
                <a:cs typeface="Helvetica"/>
              </a:rPr>
              <a:t>promotes business opportunities for all sectors of the community and recognizes the importance of vendor and suppler diversity in its contracts.  </a:t>
            </a:r>
            <a:endParaRPr lang="en-US"/>
          </a:p>
          <a:p>
            <a:endParaRPr lang="en-US" b="1" u="sng">
              <a:solidFill>
                <a:srgbClr val="F6801F"/>
              </a:solidFill>
              <a:ea typeface="+mn-lt"/>
              <a:cs typeface="+mn-lt"/>
            </a:endParaRPr>
          </a:p>
          <a:p>
            <a:r>
              <a:rPr lang="en-US" b="1">
                <a:solidFill>
                  <a:srgbClr val="F6801F"/>
                </a:solidFill>
                <a:latin typeface="Helvetica"/>
                <a:ea typeface="+mn-lt"/>
                <a:cs typeface="Helvetica"/>
              </a:rPr>
              <a:t>Port Houston </a:t>
            </a:r>
            <a:r>
              <a:rPr lang="en-US" sz="1600">
                <a:solidFill>
                  <a:srgbClr val="0070C0"/>
                </a:solidFill>
                <a:latin typeface="Helvetica"/>
                <a:ea typeface="+mn-lt"/>
                <a:cs typeface="Helvetica"/>
              </a:rPr>
              <a:t>has</a:t>
            </a:r>
            <a:r>
              <a:rPr lang="en-US" sz="1600">
                <a:solidFill>
                  <a:srgbClr val="0070C0"/>
                </a:solidFill>
                <a:latin typeface="Helvetica"/>
                <a:cs typeface="Helvetica"/>
              </a:rPr>
              <a:t> established an organizational </a:t>
            </a:r>
            <a:endParaRPr lang="en-US">
              <a:solidFill>
                <a:srgbClr val="000000"/>
              </a:solidFill>
              <a:latin typeface="Calibri" panose="020F0502020204030204"/>
              <a:cs typeface="Calibri"/>
            </a:endParaRPr>
          </a:p>
          <a:p>
            <a:r>
              <a:rPr lang="en-US" sz="1600">
                <a:solidFill>
                  <a:srgbClr val="0070C0"/>
                </a:solidFill>
                <a:latin typeface="Helvetica"/>
                <a:cs typeface="Helvetica"/>
              </a:rPr>
              <a:t>35% Small Business participation goal and a</a:t>
            </a:r>
            <a:endParaRPr lang="en-US">
              <a:solidFill>
                <a:srgbClr val="000000"/>
              </a:solidFill>
              <a:latin typeface="Calibri" panose="020F0502020204030204"/>
              <a:cs typeface="Calibri"/>
            </a:endParaRPr>
          </a:p>
          <a:p>
            <a:r>
              <a:rPr lang="en-US" sz="1600">
                <a:solidFill>
                  <a:srgbClr val="0070C0"/>
                </a:solidFill>
                <a:latin typeface="Helvetica"/>
                <a:cs typeface="Helvetica"/>
              </a:rPr>
              <a:t>30% Minority-and Woman Business Enterprise (MWBE) aspirational goal.</a:t>
            </a:r>
            <a:endParaRPr lang="en-US">
              <a:cs typeface="Calibri"/>
            </a:endParaRPr>
          </a:p>
        </p:txBody>
      </p:sp>
      <p:cxnSp>
        <p:nvCxnSpPr>
          <p:cNvPr id="16" name="Straight Connector 15">
            <a:extLst>
              <a:ext uri="{FF2B5EF4-FFF2-40B4-BE49-F238E27FC236}">
                <a16:creationId xmlns:a16="http://schemas.microsoft.com/office/drawing/2014/main" id="{0C4BA1AC-AAAD-1C4F-8603-F2286C6AA057}"/>
              </a:ext>
            </a:extLst>
          </p:cNvPr>
          <p:cNvCxnSpPr>
            <a:cxnSpLocks/>
          </p:cNvCxnSpPr>
          <p:nvPr/>
        </p:nvCxnSpPr>
        <p:spPr>
          <a:xfrm>
            <a:off x="904469" y="4059333"/>
            <a:ext cx="469172" cy="0"/>
          </a:xfrm>
          <a:prstGeom prst="line">
            <a:avLst/>
          </a:prstGeom>
          <a:ln w="3175">
            <a:solidFill>
              <a:srgbClr val="F6801F"/>
            </a:solidFill>
          </a:ln>
        </p:spPr>
        <p:style>
          <a:lnRef idx="2">
            <a:schemeClr val="accent4"/>
          </a:lnRef>
          <a:fillRef idx="0">
            <a:schemeClr val="accent4"/>
          </a:fillRef>
          <a:effectRef idx="1">
            <a:schemeClr val="accent4"/>
          </a:effectRef>
          <a:fontRef idx="minor">
            <a:schemeClr val="tx1"/>
          </a:fontRef>
        </p:style>
      </p:cxnSp>
      <p:cxnSp>
        <p:nvCxnSpPr>
          <p:cNvPr id="13" name="Straight Connector 12">
            <a:extLst>
              <a:ext uri="{FF2B5EF4-FFF2-40B4-BE49-F238E27FC236}">
                <a16:creationId xmlns:a16="http://schemas.microsoft.com/office/drawing/2014/main" id="{5D0221A8-6403-435D-B121-E22166D240E4}"/>
              </a:ext>
            </a:extLst>
          </p:cNvPr>
          <p:cNvCxnSpPr>
            <a:cxnSpLocks/>
          </p:cNvCxnSpPr>
          <p:nvPr/>
        </p:nvCxnSpPr>
        <p:spPr>
          <a:xfrm>
            <a:off x="725349" y="5454810"/>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
        <p:nvSpPr>
          <p:cNvPr id="8" name="Slide Number Placeholder 45">
            <a:extLst>
              <a:ext uri="{FF2B5EF4-FFF2-40B4-BE49-F238E27FC236}">
                <a16:creationId xmlns:a16="http://schemas.microsoft.com/office/drawing/2014/main" id="{D0F42A18-2ECA-4918-A2C8-953D48E1D352}"/>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6</a:t>
            </a:fld>
            <a:endParaRPr lang="en-US"/>
          </a:p>
        </p:txBody>
      </p:sp>
    </p:spTree>
    <p:extLst>
      <p:ext uri="{BB962C8B-B14F-4D97-AF65-F5344CB8AC3E}">
        <p14:creationId xmlns:p14="http://schemas.microsoft.com/office/powerpoint/2010/main" val="2867295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15F3E1-D38A-408D-AD5C-5B8FCBDD74B6}"/>
              </a:ext>
            </a:extLst>
          </p:cNvPr>
          <p:cNvSpPr>
            <a:spLocks noGrp="1"/>
          </p:cNvSpPr>
          <p:nvPr>
            <p:ph type="sldNum" sz="quarter" idx="4"/>
          </p:nvPr>
        </p:nvSpPr>
        <p:spPr/>
        <p:txBody>
          <a:bodyPr/>
          <a:lstStyle/>
          <a:p>
            <a:fld id="{00444626-245E-0646-B25F-0739C8FEA999}" type="slidenum">
              <a:rPr lang="en-US" smtClean="0"/>
              <a:pPr/>
              <a:t>7</a:t>
            </a:fld>
            <a:endParaRPr lang="en-US"/>
          </a:p>
        </p:txBody>
      </p:sp>
      <p:sp>
        <p:nvSpPr>
          <p:cNvPr id="3" name="Title 2">
            <a:extLst>
              <a:ext uri="{FF2B5EF4-FFF2-40B4-BE49-F238E27FC236}">
                <a16:creationId xmlns:a16="http://schemas.microsoft.com/office/drawing/2014/main" id="{EFB9DCA2-D051-45D3-A857-B23657D995F5}"/>
              </a:ext>
            </a:extLst>
          </p:cNvPr>
          <p:cNvSpPr>
            <a:spLocks noGrp="1"/>
          </p:cNvSpPr>
          <p:nvPr>
            <p:ph type="title"/>
          </p:nvPr>
        </p:nvSpPr>
        <p:spPr/>
        <p:txBody>
          <a:bodyPr/>
          <a:lstStyle/>
          <a:p>
            <a:r>
              <a:rPr lang="en-US">
                <a:latin typeface="Helvetica"/>
                <a:cs typeface="Helvetica"/>
              </a:rPr>
              <a:t>AWARDS &amp; COMMITTMENTS</a:t>
            </a:r>
            <a:endParaRPr lang="en-US"/>
          </a:p>
        </p:txBody>
      </p:sp>
      <p:sp>
        <p:nvSpPr>
          <p:cNvPr id="4" name="TextBox 3">
            <a:extLst>
              <a:ext uri="{FF2B5EF4-FFF2-40B4-BE49-F238E27FC236}">
                <a16:creationId xmlns:a16="http://schemas.microsoft.com/office/drawing/2014/main" id="{619CB67E-B3B8-43B6-B874-BEC4B07B3AB9}"/>
              </a:ext>
            </a:extLst>
          </p:cNvPr>
          <p:cNvSpPr txBox="1"/>
          <p:nvPr/>
        </p:nvSpPr>
        <p:spPr>
          <a:xfrm>
            <a:off x="553440" y="2606388"/>
            <a:ext cx="60898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latin typeface="Helvetica"/>
              </a:rPr>
              <a:t>All dollars awarded and committed to enrolled S/MWBEs count towards Port Houston's S/MWBE goals regardless of whether the individual solicitation includes criteria for small, minority, woman-owned business participation.</a:t>
            </a:r>
            <a:endParaRPr lang="en-US">
              <a:solidFill>
                <a:srgbClr val="0070C0"/>
              </a:solidFill>
              <a:latin typeface="Helvetica"/>
              <a:cs typeface="Helvetica"/>
            </a:endParaRPr>
          </a:p>
        </p:txBody>
      </p:sp>
      <p:pic>
        <p:nvPicPr>
          <p:cNvPr id="5" name="Picture 5">
            <a:extLst>
              <a:ext uri="{FF2B5EF4-FFF2-40B4-BE49-F238E27FC236}">
                <a16:creationId xmlns:a16="http://schemas.microsoft.com/office/drawing/2014/main" id="{24221534-6FC5-44C9-B9EE-B02A6472C47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06097" y="2057428"/>
            <a:ext cx="4044288" cy="2728054"/>
          </a:xfrm>
          <a:prstGeom prst="rect">
            <a:avLst/>
          </a:prstGeom>
        </p:spPr>
      </p:pic>
      <p:cxnSp>
        <p:nvCxnSpPr>
          <p:cNvPr id="7" name="Straight Connector 6">
            <a:extLst>
              <a:ext uri="{FF2B5EF4-FFF2-40B4-BE49-F238E27FC236}">
                <a16:creationId xmlns:a16="http://schemas.microsoft.com/office/drawing/2014/main" id="{7825D2FB-CEA3-437C-B7B7-6DE4AA08662A}"/>
              </a:ext>
            </a:extLst>
          </p:cNvPr>
          <p:cNvCxnSpPr>
            <a:cxnSpLocks/>
          </p:cNvCxnSpPr>
          <p:nvPr/>
        </p:nvCxnSpPr>
        <p:spPr>
          <a:xfrm>
            <a:off x="682054" y="2057546"/>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35E80D6-99C8-4DEB-9405-752F1BF5F3CB}"/>
              </a:ext>
            </a:extLst>
          </p:cNvPr>
          <p:cNvCxnSpPr>
            <a:cxnSpLocks/>
          </p:cNvCxnSpPr>
          <p:nvPr/>
        </p:nvCxnSpPr>
        <p:spPr>
          <a:xfrm>
            <a:off x="734010" y="4695284"/>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33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9C8DE-30B0-4EA0-B6AE-BABF0DE5B8CE}"/>
              </a:ext>
            </a:extLst>
          </p:cNvPr>
          <p:cNvSpPr>
            <a:spLocks noGrp="1"/>
          </p:cNvSpPr>
          <p:nvPr>
            <p:ph type="title"/>
          </p:nvPr>
        </p:nvSpPr>
        <p:spPr/>
        <p:txBody>
          <a:bodyPr/>
          <a:lstStyle/>
          <a:p>
            <a:r>
              <a:rPr lang="en-US">
                <a:latin typeface="Helvetica"/>
                <a:cs typeface="Helvetica"/>
              </a:rPr>
              <a:t>BUSINESS EQUITY DEFINITIONS</a:t>
            </a:r>
            <a:endParaRPr lang="en-US"/>
          </a:p>
        </p:txBody>
      </p:sp>
      <p:sp>
        <p:nvSpPr>
          <p:cNvPr id="5" name="Text Placeholder 4">
            <a:extLst>
              <a:ext uri="{FF2B5EF4-FFF2-40B4-BE49-F238E27FC236}">
                <a16:creationId xmlns:a16="http://schemas.microsoft.com/office/drawing/2014/main" id="{CB74C550-E2E5-467B-B1C8-C1A7C44E92F2}"/>
              </a:ext>
            </a:extLst>
          </p:cNvPr>
          <p:cNvSpPr txBox="1">
            <a:spLocks noGrp="1"/>
          </p:cNvSpPr>
          <p:nvPr>
            <p:ph type="body" sz="quarter" idx="11"/>
          </p:nvPr>
        </p:nvSpPr>
        <p:spPr>
          <a:xfrm>
            <a:off x="370114" y="1854200"/>
            <a:ext cx="10563150" cy="1200329"/>
          </a:xfrm>
          <a:prstGeom prst="rect">
            <a:avLst/>
          </a:prstGeom>
          <a:noFill/>
        </p:spPr>
        <p:txBody>
          <a:bodyPr vert="horz" wrap="square" lIns="91440" tIns="45720" rIns="91440" bIns="45720" rtlCol="0" anchor="t">
            <a:spAutoFit/>
          </a:bodyPr>
          <a:lstStyle/>
          <a:p>
            <a:pPr marL="0" indent="0">
              <a:buNone/>
            </a:pPr>
            <a:r>
              <a:rPr lang="en-US" sz="1600" b="1" u="sng">
                <a:solidFill>
                  <a:srgbClr val="F6801F"/>
                </a:solidFill>
                <a:latin typeface="Helvetica"/>
                <a:cs typeface="Helvetica"/>
              </a:rPr>
              <a:t>Small Business Enterprise (SBE)</a:t>
            </a:r>
            <a:r>
              <a:rPr lang="en-US" sz="1600" b="1">
                <a:solidFill>
                  <a:srgbClr val="F6801F"/>
                </a:solidFill>
                <a:latin typeface="Helvetica"/>
                <a:cs typeface="Helvetica"/>
              </a:rPr>
              <a:t> </a:t>
            </a:r>
            <a:r>
              <a:rPr lang="en-US" sz="1600">
                <a:solidFill>
                  <a:srgbClr val="0D2145"/>
                </a:solidFill>
                <a:latin typeface="Helvetica"/>
                <a:cs typeface="Helvetica"/>
              </a:rPr>
              <a:t>means a firm whose gross revenues or number of employees, averaged over the past three years, inclusive of any affiliates as defined by 13 CFR § 121.103, does not exceed the size standards defined in Section 3 of the Federal Small Business Act and applicable Small Business Administration regulations related to the size standards found in 12 CFR §121. The net worth of the owner must be less than $1.32 million, excluding the owner’s primary residence and assets of the business.</a:t>
            </a:r>
            <a:endParaRPr lang="en-US" sz="1600" b="1">
              <a:solidFill>
                <a:srgbClr val="0D2145"/>
              </a:solidFill>
              <a:latin typeface="Helvetica"/>
              <a:cs typeface="Helvetica"/>
            </a:endParaRPr>
          </a:p>
        </p:txBody>
      </p:sp>
      <p:sp>
        <p:nvSpPr>
          <p:cNvPr id="6" name="TextBox 5">
            <a:extLst>
              <a:ext uri="{FF2B5EF4-FFF2-40B4-BE49-F238E27FC236}">
                <a16:creationId xmlns:a16="http://schemas.microsoft.com/office/drawing/2014/main" id="{85EE2ECE-6FB2-4DE4-841C-65EA89150E99}"/>
              </a:ext>
            </a:extLst>
          </p:cNvPr>
          <p:cNvSpPr txBox="1"/>
          <p:nvPr/>
        </p:nvSpPr>
        <p:spPr>
          <a:xfrm>
            <a:off x="344136" y="3061061"/>
            <a:ext cx="10433264" cy="2830005"/>
          </a:xfrm>
          <a:prstGeom prst="rect">
            <a:avLst/>
          </a:prstGeom>
          <a:noFill/>
        </p:spPr>
        <p:txBody>
          <a:bodyPr wrap="square" lIns="91440" tIns="45720" rIns="91440" bIns="45720" rtlCol="0" anchor="t">
            <a:spAutoFit/>
          </a:bodyPr>
          <a:lstStyle/>
          <a:p>
            <a:r>
              <a:rPr lang="en-US" sz="1600" b="1" u="sng">
                <a:solidFill>
                  <a:srgbClr val="F6801F"/>
                </a:solidFill>
                <a:latin typeface="Helvetica"/>
                <a:cs typeface="Helvetica"/>
              </a:rPr>
              <a:t>Minority Business Enterprise (MBE)</a:t>
            </a:r>
            <a:r>
              <a:rPr lang="en-US" sz="1600">
                <a:solidFill>
                  <a:srgbClr val="0D2145"/>
                </a:solidFill>
                <a:latin typeface="Helvetica"/>
                <a:cs typeface="Helvetica"/>
              </a:rPr>
              <a:t> means a Business that is at least 51% Owned by one or more Minority Persons, or for which at least 51% of the equity is Owned by one or more Minority Persons, and both the management and daily business operations are carried out and controlled by one or more of the Minority Persons who own it.</a:t>
            </a:r>
            <a:endParaRPr lang="en-US" sz="1600">
              <a:cs typeface="Calibri"/>
            </a:endParaRPr>
          </a:p>
          <a:p>
            <a:pPr>
              <a:lnSpc>
                <a:spcPct val="90000"/>
              </a:lnSpc>
              <a:spcBef>
                <a:spcPts val="1000"/>
              </a:spcBef>
            </a:pPr>
            <a:r>
              <a:rPr lang="en-US" sz="1600" b="1" u="sng">
                <a:solidFill>
                  <a:srgbClr val="F6801F"/>
                </a:solidFill>
                <a:latin typeface="Helvetica"/>
                <a:cs typeface="Helvetica"/>
              </a:rPr>
              <a:t>Woman Business Enterprise (WBE</a:t>
            </a:r>
            <a:r>
              <a:rPr lang="en-US" sz="1600">
                <a:solidFill>
                  <a:srgbClr val="0D2145"/>
                </a:solidFill>
                <a:latin typeface="Helvetica"/>
                <a:cs typeface="Helvetica"/>
              </a:rPr>
              <a:t> means a Business that is at least 51% Owned by one or more females, or for which at least 51% of the equity is owned by one or more females, and both the management and daily business operations are carried out and controlled by one or more of the females who own it. </a:t>
            </a:r>
            <a:endParaRPr lang="en-US" sz="1600">
              <a:solidFill>
                <a:srgbClr val="000000"/>
              </a:solidFill>
              <a:latin typeface="Calibri" panose="020F0502020204030204"/>
              <a:cs typeface="Calibri" panose="020F0502020204030204"/>
            </a:endParaRPr>
          </a:p>
          <a:p>
            <a:pPr>
              <a:spcBef>
                <a:spcPts val="1200"/>
              </a:spcBef>
            </a:pPr>
            <a:r>
              <a:rPr lang="en-US" sz="1600" b="1" u="sng">
                <a:solidFill>
                  <a:srgbClr val="F6801F"/>
                </a:solidFill>
                <a:latin typeface="Helvetica"/>
                <a:cs typeface="Helvetica"/>
              </a:rPr>
              <a:t>MWBE and SBE Policies:</a:t>
            </a:r>
            <a:r>
              <a:rPr lang="en-US" sz="1600" b="1">
                <a:solidFill>
                  <a:srgbClr val="F6801F"/>
                </a:solidFill>
                <a:latin typeface="Helvetica"/>
                <a:cs typeface="Helvetica"/>
              </a:rPr>
              <a:t> </a:t>
            </a:r>
            <a:r>
              <a:rPr lang="en-US" sz="1600">
                <a:solidFill>
                  <a:srgbClr val="0D2145"/>
                </a:solidFill>
                <a:latin typeface="Helvetica"/>
                <a:cs typeface="Helvetica"/>
              </a:rPr>
              <a:t>The Port Commission, at its April 27, 2021, meeting, approved the NEW Minority-Amended and Restated Small Business Development Policy. </a:t>
            </a:r>
            <a:endParaRPr lang="en-US" sz="1600">
              <a:ea typeface="+mn-lt"/>
              <a:cs typeface="+mn-lt"/>
            </a:endParaRPr>
          </a:p>
          <a:p>
            <a:pPr marL="0" lvl="1" algn="just">
              <a:lnSpc>
                <a:spcPct val="90000"/>
              </a:lnSpc>
              <a:spcBef>
                <a:spcPts val="500"/>
              </a:spcBef>
            </a:pPr>
            <a:endParaRPr lang="en-US">
              <a:solidFill>
                <a:srgbClr val="0D2145"/>
              </a:solidFill>
              <a:latin typeface="Helvetica"/>
              <a:cs typeface="Helvetica"/>
            </a:endParaRPr>
          </a:p>
        </p:txBody>
      </p:sp>
      <p:sp>
        <p:nvSpPr>
          <p:cNvPr id="3" name="Slide Number Placeholder 2">
            <a:extLst>
              <a:ext uri="{FF2B5EF4-FFF2-40B4-BE49-F238E27FC236}">
                <a16:creationId xmlns:a16="http://schemas.microsoft.com/office/drawing/2014/main" id="{303A221E-DDA7-4DCD-88E0-2FAE57089433}"/>
              </a:ext>
            </a:extLst>
          </p:cNvPr>
          <p:cNvSpPr>
            <a:spLocks noGrp="1"/>
          </p:cNvSpPr>
          <p:nvPr>
            <p:ph type="sldNum" sz="quarter" idx="4"/>
          </p:nvPr>
        </p:nvSpPr>
        <p:spPr/>
        <p:txBody>
          <a:bodyPr/>
          <a:lstStyle/>
          <a:p>
            <a:fld id="{00444626-245E-0646-B25F-0739C8FEA999}" type="slidenum">
              <a:rPr lang="en-US" smtClean="0"/>
              <a:pPr/>
              <a:t>8</a:t>
            </a:fld>
            <a:endParaRPr lang="en-US"/>
          </a:p>
        </p:txBody>
      </p:sp>
    </p:spTree>
    <p:extLst>
      <p:ext uri="{BB962C8B-B14F-4D97-AF65-F5344CB8AC3E}">
        <p14:creationId xmlns:p14="http://schemas.microsoft.com/office/powerpoint/2010/main" val="3444930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07BEB-97A5-4EFD-97EE-8D87BB9086CB}"/>
              </a:ext>
            </a:extLst>
          </p:cNvPr>
          <p:cNvSpPr>
            <a:spLocks noGrp="1"/>
          </p:cNvSpPr>
          <p:nvPr>
            <p:ph type="title"/>
          </p:nvPr>
        </p:nvSpPr>
        <p:spPr/>
        <p:txBody>
          <a:bodyPr/>
          <a:lstStyle/>
          <a:p>
            <a:r>
              <a:rPr lang="en-US">
                <a:latin typeface="Helvetica"/>
                <a:cs typeface="Helvetica"/>
              </a:rPr>
              <a:t>PARTNER CERTIFYING AGENCIES</a:t>
            </a:r>
            <a:endParaRPr lang="en-US"/>
          </a:p>
        </p:txBody>
      </p:sp>
      <p:sp>
        <p:nvSpPr>
          <p:cNvPr id="5" name="Text Placeholder 4">
            <a:extLst>
              <a:ext uri="{FF2B5EF4-FFF2-40B4-BE49-F238E27FC236}">
                <a16:creationId xmlns:a16="http://schemas.microsoft.com/office/drawing/2014/main" id="{1415F39B-A828-49F6-811B-22197C538CBB}"/>
              </a:ext>
            </a:extLst>
          </p:cNvPr>
          <p:cNvSpPr txBox="1">
            <a:spLocks noGrp="1"/>
          </p:cNvSpPr>
          <p:nvPr>
            <p:ph type="body" sz="quarter" idx="11"/>
          </p:nvPr>
        </p:nvSpPr>
        <p:spPr>
          <a:xfrm>
            <a:off x="838200" y="1656865"/>
            <a:ext cx="10968843" cy="4358116"/>
          </a:xfrm>
          <a:prstGeom prst="rect">
            <a:avLst/>
          </a:prstGeom>
          <a:noFill/>
        </p:spPr>
        <p:txBody>
          <a:bodyPr vert="horz" wrap="square" lIns="91440" tIns="45720" rIns="91440" bIns="45720" rtlCol="0" anchor="t">
            <a:spAutoFit/>
          </a:bodyPr>
          <a:lstStyle/>
          <a:p>
            <a:pPr defTabSz="342900">
              <a:defRPr/>
            </a:pPr>
            <a:endParaRPr lang="en-US" sz="1600" b="1">
              <a:solidFill>
                <a:prstClr val="black"/>
              </a:solidFill>
              <a:latin typeface="Helvetica" panose="020B0604020202020204" pitchFamily="34" charset="0"/>
              <a:cs typeface="Helvetica" panose="020B0604020202020204" pitchFamily="34" charset="0"/>
            </a:endParaRPr>
          </a:p>
          <a:p>
            <a:pPr marL="0" indent="0" defTabSz="342900">
              <a:buSzPct val="100000"/>
              <a:buNone/>
              <a:defRPr/>
            </a:pPr>
            <a:r>
              <a:rPr lang="en-US" sz="1800">
                <a:solidFill>
                  <a:srgbClr val="0D2145"/>
                </a:solidFill>
                <a:latin typeface="Helvetica"/>
                <a:cs typeface="Helvetica"/>
              </a:rPr>
              <a:t>Small and MWBEs must meet certain criteria and be certified with one of the following partner agencies:</a:t>
            </a:r>
          </a:p>
          <a:p>
            <a:pPr marL="173355" defTabSz="342900">
              <a:buSzPct val="100000"/>
              <a:defRPr/>
            </a:pPr>
            <a:endParaRPr lang="en-US" sz="1600">
              <a:solidFill>
                <a:srgbClr val="0D2145"/>
              </a:solidFill>
            </a:endParaRP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*City of Houston (SBE, MBE, WBE)						</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Houston Minority Supplier Development Council (MBE)</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*METRO (SBE)							</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*SBA 8(a) (SDB)</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*State of Texas HUB Certification (HUB)</a:t>
            </a:r>
          </a:p>
          <a:p>
            <a:pPr marL="720090" lvl="1" indent="-285750" defTabSz="342900">
              <a:lnSpc>
                <a:spcPct val="125000"/>
              </a:lnSpc>
              <a:buSzPct val="100000"/>
              <a:defRPr/>
            </a:pPr>
            <a:r>
              <a:rPr lang="en-US" sz="1600">
                <a:solidFill>
                  <a:srgbClr val="0D2145"/>
                </a:solidFill>
                <a:latin typeface="Helvetica"/>
                <a:cs typeface="Helvetica"/>
              </a:rPr>
              <a:t>South Texas Central Regional Certification Agency (SBE, MBE, WBE)							</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*Texas Department of Transportation (SBE)</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Women’s Business Enterprise Alliance (WBE)</a:t>
            </a:r>
          </a:p>
          <a:p>
            <a:pPr marL="434340" lvl="1" indent="0" defTabSz="342900">
              <a:lnSpc>
                <a:spcPct val="125000"/>
              </a:lnSpc>
              <a:buSzPct val="100000"/>
              <a:buNone/>
              <a:defRPr/>
            </a:pPr>
            <a:r>
              <a:rPr lang="en-US" sz="1600">
                <a:solidFill>
                  <a:srgbClr val="0D2145"/>
                </a:solidFill>
                <a:latin typeface="Helvetica"/>
                <a:cs typeface="Helvetica"/>
              </a:rPr>
              <a:t>*No fee to apply</a:t>
            </a:r>
          </a:p>
        </p:txBody>
      </p:sp>
      <p:sp>
        <p:nvSpPr>
          <p:cNvPr id="3" name="Slide Number Placeholder 2">
            <a:extLst>
              <a:ext uri="{FF2B5EF4-FFF2-40B4-BE49-F238E27FC236}">
                <a16:creationId xmlns:a16="http://schemas.microsoft.com/office/drawing/2014/main" id="{217E9FB2-1F8E-4247-86C6-F366A9DF1D73}"/>
              </a:ext>
            </a:extLst>
          </p:cNvPr>
          <p:cNvSpPr>
            <a:spLocks noGrp="1"/>
          </p:cNvSpPr>
          <p:nvPr>
            <p:ph type="sldNum" sz="quarter" idx="4"/>
          </p:nvPr>
        </p:nvSpPr>
        <p:spPr/>
        <p:txBody>
          <a:bodyPr/>
          <a:lstStyle/>
          <a:p>
            <a:fld id="{00444626-245E-0646-B25F-0739C8FEA999}" type="slidenum">
              <a:rPr lang="en-US" smtClean="0"/>
              <a:pPr/>
              <a:t>9</a:t>
            </a:fld>
            <a:endParaRPr lang="en-US"/>
          </a:p>
        </p:txBody>
      </p:sp>
    </p:spTree>
    <p:extLst>
      <p:ext uri="{BB962C8B-B14F-4D97-AF65-F5344CB8AC3E}">
        <p14:creationId xmlns:p14="http://schemas.microsoft.com/office/powerpoint/2010/main" val="3915803121"/>
      </p:ext>
    </p:extLst>
  </p:cSld>
  <p:clrMapOvr>
    <a:masterClrMapping/>
  </p:clrMapOvr>
</p:sld>
</file>

<file path=ppt/theme/theme1.xml><?xml version="1.0" encoding="utf-8"?>
<a:theme xmlns:a="http://schemas.openxmlformats.org/drawingml/2006/main" name="Blanks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dlc_DocId xmlns="16e0964c-f077-4f36-9738-5e1ff42b0d80">DC7Z77VHF4CC-610730725-75</_dlc_DocId>
    <_dlc_DocIdUrl xmlns="16e0964c-f077-4f36-9738-5e1ff42b0d80">
      <Url>http://shareport.poha.net/sites/sp/depts/commdiv/mec/_layouts/15/DocIdRedir.aspx?ID=DC7Z77VHF4CC-610730725-75</Url>
      <Description>DC7Z77VHF4CC-610730725-75</Description>
    </_dlc_DocIdUrl>
    <SharedWithUsers xmlns="16e0964c-f077-4f36-9738-5e1ff42b0d80">
      <UserInfo>
        <DisplayName>James Pitts</DisplayName>
        <AccountId>159</AccountId>
        <AccountType/>
      </UserInfo>
      <UserInfo>
        <DisplayName>John Moseley</DisplayName>
        <AccountId>468</AccountId>
        <AccountType/>
      </UserInfo>
    </SharedWithUsers>
    <GS_MraActionInProgress xmlns="16e0964c-f077-4f36-9738-5e1ff42b0d8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DA3C4961786B4689065E7AFBC60F5B" ma:contentTypeVersion="47" ma:contentTypeDescription="Create a new document." ma:contentTypeScope="" ma:versionID="71acb1256e65739417bc5a3dcfa1e866">
  <xsd:schema xmlns:xsd="http://www.w3.org/2001/XMLSchema" xmlns:xs="http://www.w3.org/2001/XMLSchema" xmlns:p="http://schemas.microsoft.com/office/2006/metadata/properties" xmlns:ns2="16e0964c-f077-4f36-9738-5e1ff42b0d80" xmlns:ns3="http://schemas.microsoft.com/sharepoint/v4" targetNamespace="http://schemas.microsoft.com/office/2006/metadata/properties" ma:root="true" ma:fieldsID="02c6b9a413884b3fa13dadf8ccb21e74" ns2:_="" ns3:_="">
    <xsd:import namespace="16e0964c-f077-4f36-9738-5e1ff42b0d80"/>
    <xsd:import namespace="http://schemas.microsoft.com/sharepoint/v4"/>
    <xsd:element name="properties">
      <xsd:complexType>
        <xsd:sequence>
          <xsd:element name="documentManagement">
            <xsd:complexType>
              <xsd:all>
                <xsd:element ref="ns2:SharedWithUsers" minOccurs="0"/>
                <xsd:element ref="ns3:IconOverlay" minOccurs="0"/>
                <xsd:element ref="ns2:_dlc_DocId" minOccurs="0"/>
                <xsd:element ref="ns2:_dlc_DocIdUrl" minOccurs="0"/>
                <xsd:element ref="ns2:_dlc_DocIdPersistId" minOccurs="0"/>
                <xsd:element ref="ns2:GS_MraActionInProgres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e0964c-f077-4f36-9738-5e1ff42b0d8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GS_MraActionInProgress" ma:index="13" nillable="true" ma:displayName="GS_MraActionInProgress" ma:hidden="true" ma:internalName="GS_MraActionInProg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BDBB8DD-7271-45F1-A952-3902F7871927}">
  <ds:schemaRefs>
    <ds:schemaRef ds:uri="16e0964c-f077-4f36-9738-5e1ff42b0d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3AB33CC-81DD-4D81-B091-37B5143A6A91}">
  <ds:schemaRefs>
    <ds:schemaRef ds:uri="http://schemas.microsoft.com/sharepoint/v3/contenttype/forms"/>
  </ds:schemaRefs>
</ds:datastoreItem>
</file>

<file path=customXml/itemProps3.xml><?xml version="1.0" encoding="utf-8"?>
<ds:datastoreItem xmlns:ds="http://schemas.openxmlformats.org/officeDocument/2006/customXml" ds:itemID="{67F81E72-40D8-4219-A33F-9CF22C664FB3}">
  <ds:schemaRefs>
    <ds:schemaRef ds:uri="16e0964c-f077-4f36-9738-5e1ff42b0d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062544B-90AB-484C-9CF1-85E07D74B77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1654</Words>
  <Application>Microsoft Office PowerPoint</Application>
  <PresentationFormat>Widescreen</PresentationFormat>
  <Paragraphs>212</Paragraphs>
  <Slides>25</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ArialMT</vt:lpstr>
      <vt:lpstr>Calibri</vt:lpstr>
      <vt:lpstr>Flama Bold</vt:lpstr>
      <vt:lpstr>Garamond</vt:lpstr>
      <vt:lpstr>Helvetica</vt:lpstr>
      <vt:lpstr>Helvetica Neue Condensed</vt:lpstr>
      <vt:lpstr>Blanks Templates</vt:lpstr>
      <vt:lpstr>RFP-2141 CLEANING SERVICES FOR BARBOURS CUT AND BAYPORT CONTAINER TERMINALS</vt:lpstr>
      <vt:lpstr>AGENDA</vt:lpstr>
      <vt:lpstr>PRE-PROPOSAL HOUSE RULES</vt:lpstr>
      <vt:lpstr>PORT COMMISSION</vt:lpstr>
      <vt:lpstr>Business Equity</vt:lpstr>
      <vt:lpstr>BUSINESS EQUITY, S/MWBE PROGRAMS</vt:lpstr>
      <vt:lpstr>AWARDS &amp; COMMITTMENTS</vt:lpstr>
      <vt:lpstr>BUSINESS EQUITY DEFINITIONS</vt:lpstr>
      <vt:lpstr>PARTNER CERTIFYING AGENCIES</vt:lpstr>
      <vt:lpstr>S/MWBE CONTRACTOR REQUIREMENTS</vt:lpstr>
      <vt:lpstr>S/MWBE CONTRACTOR REQUIREMENTS</vt:lpstr>
      <vt:lpstr>Procurement Services</vt:lpstr>
      <vt:lpstr>PROCUREMENT</vt:lpstr>
      <vt:lpstr>PROCUREMENT</vt:lpstr>
      <vt:lpstr>Scope of Services</vt:lpstr>
      <vt:lpstr>Project Description &amp; Background</vt:lpstr>
      <vt:lpstr>Project Description &amp; Background</vt:lpstr>
      <vt:lpstr>Project Scope of Work</vt:lpstr>
      <vt:lpstr>Bayport Container Terminal Locations</vt:lpstr>
      <vt:lpstr>Bayport Building Square Footage</vt:lpstr>
      <vt:lpstr>Barbours Cut Container Terminal Locations</vt:lpstr>
      <vt:lpstr>Barbours Cut Building Square Footage</vt:lpstr>
      <vt:lpstr>Virtual Site Visit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Salinas</dc:creator>
  <cp:lastModifiedBy>Sommer Freeman</cp:lastModifiedBy>
  <cp:revision>2</cp:revision>
  <cp:lastPrinted>2020-06-09T18:03:16Z</cp:lastPrinted>
  <dcterms:created xsi:type="dcterms:W3CDTF">2020-04-26T22:24:04Z</dcterms:created>
  <dcterms:modified xsi:type="dcterms:W3CDTF">2022-03-09T22:59:26Z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0x01010007DA3C4961786B4689065E7AFBC60F5B</vt:lpwstr>
  </property>
  <property fmtid="{D5CDD505-2E9C-101B-9397-08002B2CF9AE}" pid="3" name="_dlc_DocIdItemGuid">
    <vt:lpwstr>fcae2f67-a1ad-42b6-bb8c-c395abef40bd</vt:lpwstr>
  </property>
</Properties>
</file>