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4"/>
  </p:sldMasterIdLst>
  <p:notesMasterIdLst>
    <p:notesMasterId r:id="rId29"/>
  </p:notesMasterIdLst>
  <p:sldIdLst>
    <p:sldId id="782" r:id="rId5"/>
    <p:sldId id="945" r:id="rId6"/>
    <p:sldId id="781" r:id="rId7"/>
    <p:sldId id="780" r:id="rId8"/>
    <p:sldId id="787" r:id="rId9"/>
    <p:sldId id="884" r:id="rId10"/>
    <p:sldId id="885" r:id="rId11"/>
    <p:sldId id="886" r:id="rId12"/>
    <p:sldId id="887" r:id="rId13"/>
    <p:sldId id="888" r:id="rId14"/>
    <p:sldId id="413" r:id="rId15"/>
    <p:sldId id="772" r:id="rId16"/>
    <p:sldId id="778" r:id="rId17"/>
    <p:sldId id="779" r:id="rId18"/>
    <p:sldId id="952" r:id="rId19"/>
    <p:sldId id="792" r:id="rId20"/>
    <p:sldId id="295" r:id="rId21"/>
    <p:sldId id="951" r:id="rId22"/>
    <p:sldId id="947" r:id="rId23"/>
    <p:sldId id="946" r:id="rId24"/>
    <p:sldId id="948" r:id="rId25"/>
    <p:sldId id="950" r:id="rId26"/>
    <p:sldId id="949" r:id="rId27"/>
    <p:sldId id="905" r:id="rId2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na Lawrence" initials="RL" lastIdx="0" clrIdx="0">
    <p:extLst>
      <p:ext uri="{19B8F6BF-5375-455C-9EA6-DF929625EA0E}">
        <p15:presenceInfo xmlns:p15="http://schemas.microsoft.com/office/powerpoint/2012/main" userId="S-1-5-21-2123450341-517284038-561332275-8295" providerId="AD"/>
      </p:ext>
    </p:extLst>
  </p:cmAuthor>
  <p:cmAuthor id="2" name="David Casebeer" initials="DC" lastIdx="4" clrIdx="1">
    <p:extLst>
      <p:ext uri="{19B8F6BF-5375-455C-9EA6-DF929625EA0E}">
        <p15:presenceInfo xmlns:p15="http://schemas.microsoft.com/office/powerpoint/2012/main" userId="S::dcasebeer@porthouston.com::edd445c3-1954-4eeb-9a7f-efbdd9a61e1b" providerId="AD"/>
      </p:ext>
    </p:extLst>
  </p:cmAuthor>
  <p:cmAuthor id="3" name="Lori Brownell" initials="LB" lastIdx="14" clrIdx="2">
    <p:extLst>
      <p:ext uri="{19B8F6BF-5375-455C-9EA6-DF929625EA0E}">
        <p15:presenceInfo xmlns:p15="http://schemas.microsoft.com/office/powerpoint/2012/main" userId="S::lbrownell@porthouston.com::fb6aece8-7e99-419f-8d0d-c86d9964f2e1" providerId="AD"/>
      </p:ext>
    </p:extLst>
  </p:cmAuthor>
  <p:cmAuthor id="4" name="Dean Ainuddin" initials="DA" lastIdx="1" clrIdx="3">
    <p:extLst>
      <p:ext uri="{19B8F6BF-5375-455C-9EA6-DF929625EA0E}">
        <p15:presenceInfo xmlns:p15="http://schemas.microsoft.com/office/powerpoint/2012/main" userId="S::nainuddin@porthouston.com::7b8e50c8-ba36-497b-aa19-81a75ed6e7a2" providerId="AD"/>
      </p:ext>
    </p:extLst>
  </p:cmAuthor>
  <p:cmAuthor id="5" name="Fatima De Leon" initials="FL" lastIdx="1" clrIdx="4">
    <p:extLst>
      <p:ext uri="{19B8F6BF-5375-455C-9EA6-DF929625EA0E}">
        <p15:presenceInfo xmlns:p15="http://schemas.microsoft.com/office/powerpoint/2012/main" userId="S::fdeleon@porthouston.com::23b84064-dcef-46c0-829b-fb08e39a40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1D36"/>
    <a:srgbClr val="A51C36"/>
    <a:srgbClr val="FFFFFF"/>
    <a:srgbClr val="FF99FF"/>
    <a:srgbClr val="1F34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132954-018F-48DB-982B-9CFC267C0980}" v="101" dt="2021-12-08T23:44:02.456"/>
    <p1510:client id="{A6C25E33-D21E-EC1E-0BE7-CAC8626E049F}" v="147" dt="2021-12-08T23:10:44.6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816" y="7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47974377-948D-4C0B-94B2-FF3F32B127D3}" type="datetimeFigureOut">
              <a:rPr lang="en-US" smtClean="0"/>
              <a:t>12/8/2021</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92B0138D-3943-4173-ABD4-EFF93AE2F9E4}" type="slidenum">
              <a:rPr lang="en-US" smtClean="0"/>
              <a:t>‹#›</a:t>
            </a:fld>
            <a:endParaRPr lang="en-US"/>
          </a:p>
        </p:txBody>
      </p:sp>
    </p:spTree>
    <p:extLst>
      <p:ext uri="{BB962C8B-B14F-4D97-AF65-F5344CB8AC3E}">
        <p14:creationId xmlns:p14="http://schemas.microsoft.com/office/powerpoint/2010/main" val="1040685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A3D0A00-6353-FF4C-A9FE-3207EF8A4370}" type="slidenum">
              <a:rPr lang="en-US" smtClean="0"/>
              <a:t>1</a:t>
            </a:fld>
            <a:endParaRPr lang="en-US"/>
          </a:p>
        </p:txBody>
      </p:sp>
    </p:spTree>
    <p:extLst>
      <p:ext uri="{BB962C8B-B14F-4D97-AF65-F5344CB8AC3E}">
        <p14:creationId xmlns:p14="http://schemas.microsoft.com/office/powerpoint/2010/main" val="1003912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0490AD-DDC8-4940-90FE-B65E9254F9CD}" type="slidenum">
              <a:rPr lang="en-US" smtClean="0"/>
              <a:t>24</a:t>
            </a:fld>
            <a:endParaRPr lang="en-US"/>
          </a:p>
        </p:txBody>
      </p:sp>
    </p:spTree>
    <p:extLst>
      <p:ext uri="{BB962C8B-B14F-4D97-AF65-F5344CB8AC3E}">
        <p14:creationId xmlns:p14="http://schemas.microsoft.com/office/powerpoint/2010/main" val="3236902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B0138D-3943-4173-ABD4-EFF93AE2F9E4}" type="slidenum">
              <a:rPr lang="en-US" smtClean="0"/>
              <a:t>3</a:t>
            </a:fld>
            <a:endParaRPr lang="en-US"/>
          </a:p>
        </p:txBody>
      </p:sp>
    </p:spTree>
    <p:extLst>
      <p:ext uri="{BB962C8B-B14F-4D97-AF65-F5344CB8AC3E}">
        <p14:creationId xmlns:p14="http://schemas.microsoft.com/office/powerpoint/2010/main" val="3903698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B0138D-3943-4173-ABD4-EFF93AE2F9E4}" type="slidenum">
              <a:rPr lang="en-US" smtClean="0"/>
              <a:t>4</a:t>
            </a:fld>
            <a:endParaRPr lang="en-US"/>
          </a:p>
        </p:txBody>
      </p:sp>
    </p:spTree>
    <p:extLst>
      <p:ext uri="{BB962C8B-B14F-4D97-AF65-F5344CB8AC3E}">
        <p14:creationId xmlns:p14="http://schemas.microsoft.com/office/powerpoint/2010/main" val="1427293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thank you for being here today.</a:t>
            </a:r>
          </a:p>
          <a:p>
            <a:endParaRPr lang="en-US"/>
          </a:p>
          <a:p>
            <a:r>
              <a:rPr lang="en-US" i="1"/>
              <a:t>Introduce yourself </a:t>
            </a:r>
          </a:p>
        </p:txBody>
      </p:sp>
      <p:sp>
        <p:nvSpPr>
          <p:cNvPr id="4" name="Slide Number Placeholder 3"/>
          <p:cNvSpPr>
            <a:spLocks noGrp="1"/>
          </p:cNvSpPr>
          <p:nvPr>
            <p:ph type="sldNum" sz="quarter" idx="5"/>
          </p:nvPr>
        </p:nvSpPr>
        <p:spPr/>
        <p:txBody>
          <a:bodyPr/>
          <a:lstStyle/>
          <a:p>
            <a:fld id="{9A3D0A00-6353-FF4C-A9FE-3207EF8A4370}" type="slidenum">
              <a:rPr lang="en-US" smtClean="0"/>
              <a:t>5</a:t>
            </a:fld>
            <a:endParaRPr lang="en-US"/>
          </a:p>
        </p:txBody>
      </p:sp>
    </p:spTree>
    <p:extLst>
      <p:ext uri="{BB962C8B-B14F-4D97-AF65-F5344CB8AC3E}">
        <p14:creationId xmlns:p14="http://schemas.microsoft.com/office/powerpoint/2010/main" val="3992344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A3D0A00-6353-FF4C-A9FE-3207EF8A4370}" type="slidenum">
              <a:rPr lang="en-US" smtClean="0"/>
              <a:t>11</a:t>
            </a:fld>
            <a:endParaRPr lang="en-US"/>
          </a:p>
        </p:txBody>
      </p:sp>
    </p:spTree>
    <p:extLst>
      <p:ext uri="{BB962C8B-B14F-4D97-AF65-F5344CB8AC3E}">
        <p14:creationId xmlns:p14="http://schemas.microsoft.com/office/powerpoint/2010/main" val="4001335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2B0138D-3943-4173-ABD4-EFF93AE2F9E4}" type="slidenum">
              <a:rPr lang="en-US" smtClean="0"/>
              <a:t>16</a:t>
            </a:fld>
            <a:endParaRPr lang="en-US"/>
          </a:p>
        </p:txBody>
      </p:sp>
    </p:spTree>
    <p:extLst>
      <p:ext uri="{BB962C8B-B14F-4D97-AF65-F5344CB8AC3E}">
        <p14:creationId xmlns:p14="http://schemas.microsoft.com/office/powerpoint/2010/main" val="2210410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p:txBody>
      </p:sp>
      <p:sp>
        <p:nvSpPr>
          <p:cNvPr id="4" name="Slide Number Placeholder 3"/>
          <p:cNvSpPr>
            <a:spLocks noGrp="1"/>
          </p:cNvSpPr>
          <p:nvPr>
            <p:ph type="sldNum" sz="quarter" idx="5"/>
          </p:nvPr>
        </p:nvSpPr>
        <p:spPr/>
        <p:txBody>
          <a:bodyPr/>
          <a:lstStyle/>
          <a:p>
            <a:fld id="{9A3D0A00-6353-FF4C-A9FE-3207EF8A4370}" type="slidenum">
              <a:rPr lang="en-US" smtClean="0"/>
              <a:t>17</a:t>
            </a:fld>
            <a:endParaRPr lang="en-US"/>
          </a:p>
        </p:txBody>
      </p:sp>
    </p:spTree>
    <p:extLst>
      <p:ext uri="{BB962C8B-B14F-4D97-AF65-F5344CB8AC3E}">
        <p14:creationId xmlns:p14="http://schemas.microsoft.com/office/powerpoint/2010/main" val="3228185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a:effectLst/>
                <a:latin typeface="Arial" panose="020B0604020202020204" pitchFamily="34" charset="0"/>
                <a:ea typeface="Calibri" panose="020F0502020204030204" pitchFamily="34" charset="0"/>
              </a:rPr>
              <a:t>HSC STA 78+844 to HSC STA 16+000, Bayport Ship Channel</a:t>
            </a:r>
            <a:endParaRPr lang="en-US" b="1" i="0">
              <a:latin typeface="+mn-lt"/>
              <a:cs typeface="Calibri"/>
            </a:endParaRPr>
          </a:p>
          <a:p>
            <a:pPr marL="171450" indent="-171450">
              <a:buFont typeface="Arial" panose="020B0604020202020204" pitchFamily="34" charset="0"/>
              <a:buChar char="•"/>
            </a:pPr>
            <a:r>
              <a:rPr lang="en-US" b="1">
                <a:cs typeface="Calibri"/>
              </a:rPr>
              <a:t>Include discussion on Alternative Proposals A-E and Options </a:t>
            </a:r>
            <a:endParaRPr lang="en-US" b="1">
              <a:latin typeface="+mn-lt"/>
              <a:cs typeface="Calibri"/>
            </a:endParaRPr>
          </a:p>
          <a:p>
            <a:pPr marL="171450" indent="-171450">
              <a:buFont typeface="Arial" panose="020B0604020202020204" pitchFamily="34" charset="0"/>
              <a:buChar char="•"/>
            </a:pPr>
            <a:r>
              <a:rPr lang="en-US" b="1" i="0" cap="all" baseline="0">
                <a:latin typeface="+mn-lt"/>
              </a:rPr>
              <a:t>In addition to conforming proposals:</a:t>
            </a:r>
            <a:endParaRPr lang="en-US" b="1" i="0" cap="all" baseline="0">
              <a:latin typeface="+mn-lt"/>
              <a:cs typeface="Calibri"/>
            </a:endParaRPr>
          </a:p>
          <a:p>
            <a:pPr marL="742950" lvl="1" indent="-285750">
              <a:buFont typeface="Courier New" panose="02070309020205020404" pitchFamily="49" charset="0"/>
              <a:buChar char="o"/>
            </a:pPr>
            <a:r>
              <a:rPr lang="en-US" b="0" i="0">
                <a:latin typeface="+mn-lt"/>
              </a:rPr>
              <a:t>PHA is interested in alternative proposals that would ensure/achieve project completion earlier than the days allowed for in the solicitation/RFP;  </a:t>
            </a:r>
          </a:p>
          <a:p>
            <a:pPr marL="742950" lvl="1" indent="-285750">
              <a:buFont typeface="Courier New" panose="02070309020205020404" pitchFamily="49" charset="0"/>
              <a:buChar char="o"/>
            </a:pPr>
            <a:r>
              <a:rPr lang="en-US" b="0" i="0">
                <a:latin typeface="+mn-lt"/>
              </a:rPr>
              <a:t>PHA recognizes that accommodating HSC dredging for oyster mitigation may present potential scheduling challenges in view of the “five-mile rule” and coordination with the pilots; </a:t>
            </a:r>
            <a:endParaRPr lang="en-US" b="0" i="0">
              <a:latin typeface="+mn-lt"/>
              <a:cs typeface="Calibri"/>
            </a:endParaRPr>
          </a:p>
          <a:p>
            <a:pPr marL="742950" lvl="1" indent="-285750">
              <a:buFont typeface="Courier New" panose="02070309020205020404" pitchFamily="49" charset="0"/>
              <a:buChar char="o"/>
            </a:pPr>
            <a:r>
              <a:rPr lang="en-US" b="0" i="0">
                <a:latin typeface="+mn-lt"/>
              </a:rPr>
              <a:t>PHA is in discussion with the pilots [and other stakeholders] toward the goal of potentially realizing P-11 benefits sooner than provided for in the RFP, in particular as a result of any relief from the “five-mile rule” for the section of the Project between HSC stations 28+000 – 35+000. </a:t>
            </a:r>
            <a:endParaRPr lang="en-US" b="0" i="0">
              <a:latin typeface="+mn-lt"/>
              <a:cs typeface="Calibri"/>
            </a:endParaRPr>
          </a:p>
          <a:p>
            <a:pPr marL="742950" lvl="1" indent="-285750">
              <a:buFont typeface="Courier New" panose="02070309020205020404" pitchFamily="49" charset="0"/>
              <a:buChar char="o"/>
            </a:pPr>
            <a:r>
              <a:rPr lang="en-US" b="0" i="0">
                <a:latin typeface="+mn-lt"/>
              </a:rPr>
              <a:t>PHA therefore requests alternative proposals that assume partial relief from the “five-mile rule” — and any other proposal that aligns with the PHA goals for earlier project delivery and cost effectiveness — as it would otherwise apply for that section, for the PHA’s consideration and potential discussion with proposers as part of the proposal/procurement process.  </a:t>
            </a:r>
          </a:p>
        </p:txBody>
      </p:sp>
      <p:sp>
        <p:nvSpPr>
          <p:cNvPr id="4" name="Slide Number Placeholder 3"/>
          <p:cNvSpPr>
            <a:spLocks noGrp="1"/>
          </p:cNvSpPr>
          <p:nvPr>
            <p:ph type="sldNum" sz="quarter" idx="5"/>
          </p:nvPr>
        </p:nvSpPr>
        <p:spPr/>
        <p:txBody>
          <a:bodyPr/>
          <a:lstStyle/>
          <a:p>
            <a:fld id="{92B0138D-3943-4173-ABD4-EFF93AE2F9E4}" type="slidenum">
              <a:rPr lang="en-US" smtClean="0"/>
              <a:t>18</a:t>
            </a:fld>
            <a:endParaRPr lang="en-US"/>
          </a:p>
        </p:txBody>
      </p:sp>
    </p:spTree>
    <p:extLst>
      <p:ext uri="{BB962C8B-B14F-4D97-AF65-F5344CB8AC3E}">
        <p14:creationId xmlns:p14="http://schemas.microsoft.com/office/powerpoint/2010/main" val="255222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2B0138D-3943-4173-ABD4-EFF93AE2F9E4}" type="slidenum">
              <a:rPr lang="en-US" smtClean="0"/>
              <a:t>19</a:t>
            </a:fld>
            <a:endParaRPr lang="en-US"/>
          </a:p>
        </p:txBody>
      </p:sp>
    </p:spTree>
    <p:extLst>
      <p:ext uri="{BB962C8B-B14F-4D97-AF65-F5344CB8AC3E}">
        <p14:creationId xmlns:p14="http://schemas.microsoft.com/office/powerpoint/2010/main" val="3608600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4320" y="365127"/>
            <a:ext cx="11078029" cy="1325563"/>
          </a:xfrm>
          <a:prstGeom prst="rect">
            <a:avLst/>
          </a:prstGeom>
        </p:spPr>
        <p:txBody>
          <a:bodyPr/>
          <a:lstStyle>
            <a:lvl1pPr algn="l">
              <a:defRPr sz="3200" b="0">
                <a:solidFill>
                  <a:srgbClr val="A51C36"/>
                </a:solidFill>
              </a:defRPr>
            </a:lvl1p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buClr>
                <a:srgbClr val="A51C36"/>
              </a:buClr>
              <a:defRPr>
                <a:solidFill>
                  <a:schemeClr val="tx1"/>
                </a:solidFill>
              </a:defRPr>
            </a:lvl1pPr>
            <a:lvl2pPr>
              <a:buClr>
                <a:srgbClr val="A51C36"/>
              </a:buClr>
              <a:defRPr>
                <a:solidFill>
                  <a:schemeClr val="tx1"/>
                </a:solidFill>
              </a:defRPr>
            </a:lvl2pPr>
            <a:lvl3pPr>
              <a:buClr>
                <a:srgbClr val="A51C36"/>
              </a:buClr>
              <a:defRPr>
                <a:solidFill>
                  <a:schemeClr val="tx1"/>
                </a:solidFill>
              </a:defRPr>
            </a:lvl3pPr>
            <a:lvl4pPr>
              <a:buClr>
                <a:srgbClr val="A51C36"/>
              </a:buClr>
              <a:defRPr>
                <a:solidFill>
                  <a:schemeClr val="tx1"/>
                </a:solidFill>
              </a:defRPr>
            </a:lvl4pPr>
            <a:lvl5pPr>
              <a:buClr>
                <a:srgbClr val="A51C3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3"/>
            <a:endParaRPr lang="en-US"/>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8042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lgn="l">
              <a:defRPr sz="3200" b="1"/>
            </a:lvl1p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buClr>
                <a:srgbClr val="A51C36"/>
              </a:buClr>
              <a:defRPr>
                <a:solidFill>
                  <a:schemeClr val="tx1"/>
                </a:solidFill>
              </a:defRPr>
            </a:lvl1pPr>
            <a:lvl2pPr>
              <a:buClr>
                <a:srgbClr val="A51C36"/>
              </a:buClr>
              <a:defRPr>
                <a:solidFill>
                  <a:schemeClr val="tx1"/>
                </a:solidFill>
              </a:defRPr>
            </a:lvl2pPr>
            <a:lvl3pPr>
              <a:buClr>
                <a:srgbClr val="A51C36"/>
              </a:buClr>
              <a:defRPr>
                <a:solidFill>
                  <a:schemeClr val="tx1"/>
                </a:solidFill>
              </a:defRPr>
            </a:lvl3pPr>
            <a:lvl4pPr>
              <a:buClr>
                <a:srgbClr val="A51C36"/>
              </a:buClr>
              <a:defRPr>
                <a:solidFill>
                  <a:schemeClr val="tx1"/>
                </a:solidFill>
              </a:defRPr>
            </a:lvl4pPr>
            <a:lvl5pPr>
              <a:buClr>
                <a:srgbClr val="A51C3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0835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lgn="l">
              <a:defRPr sz="3600" b="1"/>
            </a:lvl1p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buClr>
                <a:srgbClr val="A51C36"/>
              </a:buClr>
              <a:defRPr>
                <a:solidFill>
                  <a:schemeClr val="tx1"/>
                </a:solidFill>
              </a:defRPr>
            </a:lvl1pPr>
            <a:lvl2pPr>
              <a:buClr>
                <a:srgbClr val="A51C36"/>
              </a:buClr>
              <a:defRPr>
                <a:solidFill>
                  <a:schemeClr val="tx1"/>
                </a:solidFill>
              </a:defRPr>
            </a:lvl2pPr>
            <a:lvl3pPr>
              <a:buClr>
                <a:srgbClr val="A51C36"/>
              </a:buClr>
              <a:defRPr>
                <a:solidFill>
                  <a:schemeClr val="tx1"/>
                </a:solidFill>
              </a:defRPr>
            </a:lvl3pPr>
            <a:lvl4pPr>
              <a:buClr>
                <a:srgbClr val="A51C36"/>
              </a:buClr>
              <a:defRPr>
                <a:solidFill>
                  <a:schemeClr val="tx1"/>
                </a:solidFill>
              </a:defRPr>
            </a:lvl4pPr>
            <a:lvl5pPr>
              <a:buClr>
                <a:srgbClr val="A51C3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buClr>
                <a:srgbClr val="A51C36"/>
              </a:buClr>
              <a:defRPr>
                <a:solidFill>
                  <a:schemeClr val="tx1"/>
                </a:solidFill>
              </a:defRPr>
            </a:lvl1pPr>
            <a:lvl2pPr>
              <a:buClr>
                <a:srgbClr val="C00000"/>
              </a:buClr>
              <a:defRPr>
                <a:solidFill>
                  <a:schemeClr val="tx1"/>
                </a:solidFill>
              </a:defRPr>
            </a:lvl2pPr>
            <a:lvl3pPr>
              <a:buClr>
                <a:srgbClr val="C00000"/>
              </a:buClr>
              <a:defRPr>
                <a:solidFill>
                  <a:schemeClr val="tx1"/>
                </a:solidFill>
              </a:defRPr>
            </a:lvl3pPr>
            <a:lvl4pPr>
              <a:buClr>
                <a:srgbClr val="C00000"/>
              </a:buClr>
              <a:defRPr>
                <a:solidFill>
                  <a:schemeClr val="tx1"/>
                </a:solidFill>
              </a:defRPr>
            </a:lvl4pPr>
            <a:lvl5pPr>
              <a:buClr>
                <a:srgbClr val="C00000"/>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93A5D607-78AD-4000-81F6-717CB9527A3F}" type="datetime1">
              <a:rPr lang="en-US" smtClean="0"/>
              <a:t>12/8/2021</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r>
              <a:rPr lang="en-US"/>
              <a:t>No External Distribution – Sensitive Business Information </a:t>
            </a: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BE842882-04B5-E040-9EC8-B755C527F58A}" type="slidenum">
              <a:rPr lang="en-US" smtClean="0"/>
              <a:t>‹#›</a:t>
            </a:fld>
            <a:endParaRPr lang="en-US"/>
          </a:p>
        </p:txBody>
      </p:sp>
    </p:spTree>
    <p:extLst>
      <p:ext uri="{BB962C8B-B14F-4D97-AF65-F5344CB8AC3E}">
        <p14:creationId xmlns:p14="http://schemas.microsoft.com/office/powerpoint/2010/main" val="2983067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defRPr sz="3600" b="1"/>
            </a:lvl1p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lvl1pPr>
              <a:buClr>
                <a:srgbClr val="A51C36"/>
              </a:buClr>
              <a:defRPr>
                <a:solidFill>
                  <a:schemeClr val="tx1"/>
                </a:solidFill>
              </a:defRPr>
            </a:lvl1pPr>
            <a:lvl2pPr>
              <a:buClr>
                <a:srgbClr val="A51C36"/>
              </a:buClr>
              <a:defRPr>
                <a:solidFill>
                  <a:schemeClr val="tx1"/>
                </a:solidFill>
              </a:defRPr>
            </a:lvl2pPr>
            <a:lvl3pPr>
              <a:buClr>
                <a:srgbClr val="A51C36"/>
              </a:buClr>
              <a:defRPr>
                <a:solidFill>
                  <a:schemeClr val="tx1"/>
                </a:solidFill>
              </a:defRPr>
            </a:lvl3pPr>
            <a:lvl4pPr>
              <a:buClr>
                <a:srgbClr val="A51C36"/>
              </a:buClr>
              <a:defRPr>
                <a:solidFill>
                  <a:schemeClr val="tx1"/>
                </a:solidFill>
              </a:defRPr>
            </a:lvl4pPr>
            <a:lvl5pPr>
              <a:buClr>
                <a:srgbClr val="A51C3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53ABBA08-0A54-49F4-A295-55909852225E}" type="datetime1">
              <a:rPr lang="en-US" smtClean="0"/>
              <a:t>12/8/2021</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r>
              <a:rPr lang="en-US"/>
              <a:t>No External Distribution – Sensitive Business Information </a:t>
            </a: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E842882-04B5-E040-9EC8-B755C527F58A}" type="slidenum">
              <a:rPr lang="en-US" smtClean="0"/>
              <a:t>‹#›</a:t>
            </a:fld>
            <a:endParaRPr lang="en-US"/>
          </a:p>
        </p:txBody>
      </p:sp>
    </p:spTree>
    <p:extLst>
      <p:ext uri="{BB962C8B-B14F-4D97-AF65-F5344CB8AC3E}">
        <p14:creationId xmlns:p14="http://schemas.microsoft.com/office/powerpoint/2010/main" val="2542787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1790700" cy="5811838"/>
          </a:xfrm>
          <a:prstGeom prst="rect">
            <a:avLst/>
          </a:prstGeom>
        </p:spPr>
        <p:txBody>
          <a:bodyPr vert="eaVert"/>
          <a:lstStyle>
            <a:lvl1pPr>
              <a:defRPr sz="3600" b="1"/>
            </a:lvl1pPr>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lvl1pPr>
              <a:buClr>
                <a:srgbClr val="A51C36"/>
              </a:buClr>
              <a:defRPr>
                <a:solidFill>
                  <a:schemeClr val="tx1"/>
                </a:solidFill>
              </a:defRPr>
            </a:lvl1pPr>
            <a:lvl2pPr>
              <a:buClr>
                <a:srgbClr val="A51C36"/>
              </a:buClr>
              <a:defRPr/>
            </a:lvl2pPr>
            <a:lvl3pPr>
              <a:buClr>
                <a:srgbClr val="A51C36"/>
              </a:buClr>
              <a:defRPr/>
            </a:lvl3pPr>
            <a:lvl4pPr>
              <a:buClr>
                <a:srgbClr val="A51C36"/>
              </a:buClr>
              <a:defRPr/>
            </a:lvl4pPr>
            <a:lvl5pPr>
              <a:buClr>
                <a:srgbClr val="A51C3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EC4D9C02-3CE2-4D05-AB9E-CF047CE26B1B}" type="datetime1">
              <a:rPr lang="en-US" smtClean="0"/>
              <a:t>12/8/2021</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r>
              <a:rPr lang="en-US"/>
              <a:t>No External Distribution – Sensitive Business Information </a:t>
            </a: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E842882-04B5-E040-9EC8-B755C527F58A}" type="slidenum">
              <a:rPr lang="en-US" smtClean="0"/>
              <a:t>‹#›</a:t>
            </a:fld>
            <a:endParaRPr lang="en-US"/>
          </a:p>
        </p:txBody>
      </p:sp>
    </p:spTree>
    <p:extLst>
      <p:ext uri="{BB962C8B-B14F-4D97-AF65-F5344CB8AC3E}">
        <p14:creationId xmlns:p14="http://schemas.microsoft.com/office/powerpoint/2010/main" val="3113179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1BBF8733-8D05-436C-BC36-14EDEEC6F220}" type="datetime1">
              <a:rPr lang="en-US" smtClean="0"/>
              <a:t>12/8/2021</a:t>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r>
              <a:rPr lang="en-US"/>
              <a:t>No External Distribution – Sensitive Business Information </a:t>
            </a: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BE842882-04B5-E040-9EC8-B755C527F58A}" type="slidenum">
              <a:rPr lang="en-US" smtClean="0"/>
              <a:t>‹#›</a:t>
            </a:fld>
            <a:endParaRPr lang="en-US"/>
          </a:p>
        </p:txBody>
      </p:sp>
    </p:spTree>
    <p:extLst>
      <p:ext uri="{BB962C8B-B14F-4D97-AF65-F5344CB8AC3E}">
        <p14:creationId xmlns:p14="http://schemas.microsoft.com/office/powerpoint/2010/main" val="2069663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969AC30-5D82-45AB-8D70-5644AF32436C}"/>
              </a:ext>
            </a:extLst>
          </p:cNvPr>
          <p:cNvPicPr>
            <a:picLocks noChangeAspect="1"/>
          </p:cNvPicPr>
          <p:nvPr userDrawn="1"/>
        </p:nvPicPr>
        <p:blipFill>
          <a:blip r:embed="rId2"/>
          <a:srcRect/>
          <a:stretch/>
        </p:blipFill>
        <p:spPr>
          <a:xfrm>
            <a:off x="1524" y="858"/>
            <a:ext cx="12188952" cy="6856285"/>
          </a:xfrm>
          <a:prstGeom prst="rect">
            <a:avLst/>
          </a:prstGeom>
        </p:spPr>
      </p:pic>
      <p:sp>
        <p:nvSpPr>
          <p:cNvPr id="2" name="Title 1">
            <a:extLst>
              <a:ext uri="{FF2B5EF4-FFF2-40B4-BE49-F238E27FC236}">
                <a16:creationId xmlns:a16="http://schemas.microsoft.com/office/drawing/2014/main" id="{BB63117A-89EE-48B6-8D0C-1AE453E249F3}"/>
              </a:ext>
            </a:extLst>
          </p:cNvPr>
          <p:cNvSpPr>
            <a:spLocks noGrp="1"/>
          </p:cNvSpPr>
          <p:nvPr>
            <p:ph type="ctrTitle" hasCustomPrompt="1"/>
          </p:nvPr>
        </p:nvSpPr>
        <p:spPr>
          <a:xfrm>
            <a:off x="2409099" y="1947070"/>
            <a:ext cx="9144000" cy="1953295"/>
          </a:xfrm>
        </p:spPr>
        <p:txBody>
          <a:bodyPr lIns="0" tIns="0" rIns="0" bIns="0" anchor="t"/>
          <a:lstStyle>
            <a:lvl1pPr algn="l">
              <a:lnSpc>
                <a:spcPts val="7000"/>
              </a:lnSpc>
              <a:defRPr sz="7200" b="1">
                <a:solidFill>
                  <a:schemeClr val="bg1"/>
                </a:solidFill>
                <a:latin typeface="Helvetica" panose="020B0604020202020204" pitchFamily="34" charset="0"/>
                <a:cs typeface="Helvetica" panose="020B0604020202020204" pitchFamily="34" charset="0"/>
              </a:defRPr>
            </a:lvl1pPr>
          </a:lstStyle>
          <a:p>
            <a:r>
              <a:rPr lang="en-US"/>
              <a:t>Click to edit</a:t>
            </a:r>
            <a:br>
              <a:rPr lang="en-US"/>
            </a:br>
            <a:r>
              <a:rPr lang="en-US"/>
              <a:t>Master title style</a:t>
            </a:r>
          </a:p>
        </p:txBody>
      </p:sp>
      <p:sp>
        <p:nvSpPr>
          <p:cNvPr id="4" name="Date Placeholder 3">
            <a:extLst>
              <a:ext uri="{FF2B5EF4-FFF2-40B4-BE49-F238E27FC236}">
                <a16:creationId xmlns:a16="http://schemas.microsoft.com/office/drawing/2014/main" id="{F6990714-43FF-4A15-85D7-AA7613A161B1}"/>
              </a:ext>
            </a:extLst>
          </p:cNvPr>
          <p:cNvSpPr>
            <a:spLocks noGrp="1"/>
          </p:cNvSpPr>
          <p:nvPr>
            <p:ph type="dt" sz="half" idx="10"/>
          </p:nvPr>
        </p:nvSpPr>
        <p:spPr>
          <a:xfrm>
            <a:off x="2337377" y="3700916"/>
            <a:ext cx="897950" cy="365125"/>
          </a:xfrm>
        </p:spPr>
        <p:txBody>
          <a:bodyPr/>
          <a:lstStyle>
            <a:lvl1pPr>
              <a:defRPr>
                <a:solidFill>
                  <a:schemeClr val="bg1"/>
                </a:solidFill>
                <a:latin typeface="Helvetica" panose="020B0604020202020204" pitchFamily="34" charset="0"/>
                <a:cs typeface="Helvetica" panose="020B0604020202020204" pitchFamily="34" charset="0"/>
              </a:defRPr>
            </a:lvl1pPr>
          </a:lstStyle>
          <a:p>
            <a:endParaRPr lang="en-US"/>
          </a:p>
        </p:txBody>
      </p:sp>
      <p:sp>
        <p:nvSpPr>
          <p:cNvPr id="5" name="Footer Placeholder 4">
            <a:extLst>
              <a:ext uri="{FF2B5EF4-FFF2-40B4-BE49-F238E27FC236}">
                <a16:creationId xmlns:a16="http://schemas.microsoft.com/office/drawing/2014/main" id="{933A6678-034D-4B42-A2FC-5639C0F4D6FF}"/>
              </a:ext>
            </a:extLst>
          </p:cNvPr>
          <p:cNvSpPr>
            <a:spLocks noGrp="1"/>
          </p:cNvSpPr>
          <p:nvPr>
            <p:ph type="ftr" sz="quarter" idx="11"/>
          </p:nvPr>
        </p:nvSpPr>
        <p:spPr>
          <a:xfrm>
            <a:off x="3373356" y="3700916"/>
            <a:ext cx="4114800" cy="365125"/>
          </a:xfrm>
        </p:spPr>
        <p:txBody>
          <a:bodyPr/>
          <a:lstStyle>
            <a:lvl1pPr algn="l">
              <a:defRPr>
                <a:solidFill>
                  <a:schemeClr val="bg1"/>
                </a:solidFill>
                <a:latin typeface="Helvetica" panose="020B0604020202020204" pitchFamily="34" charset="0"/>
                <a:cs typeface="Helvetica" panose="020B0604020202020204" pitchFamily="34" charset="0"/>
              </a:defRPr>
            </a:lvl1pPr>
          </a:lstStyle>
          <a:p>
            <a:r>
              <a:rPr lang="en-US"/>
              <a:t>Presenter Name</a:t>
            </a:r>
          </a:p>
        </p:txBody>
      </p:sp>
      <p:cxnSp>
        <p:nvCxnSpPr>
          <p:cNvPr id="9" name="Straight Connector 8">
            <a:extLst>
              <a:ext uri="{FF2B5EF4-FFF2-40B4-BE49-F238E27FC236}">
                <a16:creationId xmlns:a16="http://schemas.microsoft.com/office/drawing/2014/main" id="{7A6525BF-5EFA-4C03-9C7E-D691ECDB9854}"/>
              </a:ext>
            </a:extLst>
          </p:cNvPr>
          <p:cNvCxnSpPr>
            <a:cxnSpLocks/>
          </p:cNvCxnSpPr>
          <p:nvPr userDrawn="1"/>
        </p:nvCxnSpPr>
        <p:spPr>
          <a:xfrm flipH="1">
            <a:off x="2189312" y="1233894"/>
            <a:ext cx="11226" cy="2704506"/>
          </a:xfrm>
          <a:prstGeom prst="line">
            <a:avLst/>
          </a:prstGeom>
          <a:ln>
            <a:solidFill>
              <a:srgbClr val="A51E36"/>
            </a:solidFill>
          </a:ln>
        </p:spPr>
        <p:style>
          <a:lnRef idx="3">
            <a:schemeClr val="accent5"/>
          </a:lnRef>
          <a:fillRef idx="0">
            <a:schemeClr val="accent5"/>
          </a:fillRef>
          <a:effectRef idx="2">
            <a:schemeClr val="accent5"/>
          </a:effectRef>
          <a:fontRef idx="minor">
            <a:schemeClr val="tx1"/>
          </a:fontRef>
        </p:style>
      </p:cxnSp>
      <p:sp>
        <p:nvSpPr>
          <p:cNvPr id="11" name="Rectangle 10">
            <a:extLst>
              <a:ext uri="{FF2B5EF4-FFF2-40B4-BE49-F238E27FC236}">
                <a16:creationId xmlns:a16="http://schemas.microsoft.com/office/drawing/2014/main" id="{312A1371-F50B-49B0-8D18-BF939A91D397}"/>
              </a:ext>
            </a:extLst>
          </p:cNvPr>
          <p:cNvSpPr/>
          <p:nvPr userDrawn="1"/>
        </p:nvSpPr>
        <p:spPr>
          <a:xfrm>
            <a:off x="2200538" y="1560827"/>
            <a:ext cx="4145822" cy="305531"/>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a:extLst>
              <a:ext uri="{FF2B5EF4-FFF2-40B4-BE49-F238E27FC236}">
                <a16:creationId xmlns:a16="http://schemas.microsoft.com/office/drawing/2014/main" id="{71E58397-03E4-4D8B-B953-ADD87B00C04B}"/>
              </a:ext>
            </a:extLst>
          </p:cNvPr>
          <p:cNvSpPr>
            <a:spLocks noGrp="1"/>
          </p:cNvSpPr>
          <p:nvPr>
            <p:ph type="body" sz="quarter" idx="12" hasCustomPrompt="1"/>
          </p:nvPr>
        </p:nvSpPr>
        <p:spPr>
          <a:xfrm>
            <a:off x="2337377" y="1196756"/>
            <a:ext cx="2069581" cy="268148"/>
          </a:xfrm>
        </p:spPr>
        <p:txBody>
          <a:bodyPr/>
          <a:lstStyle>
            <a:lvl1pPr marL="0" indent="0">
              <a:buNone/>
              <a:defRPr sz="1400">
                <a:solidFill>
                  <a:schemeClr val="bg1"/>
                </a:solidFill>
                <a:latin typeface="Helvetica" panose="020B0604020202020204" pitchFamily="34" charset="0"/>
                <a:cs typeface="Helvetica" panose="020B0604020202020204" pitchFamily="34" charset="0"/>
              </a:defRPr>
            </a:lvl1pPr>
          </a:lstStyle>
          <a:p>
            <a:pPr lvl="0"/>
            <a:r>
              <a:rPr lang="en-US"/>
              <a:t>Event Name</a:t>
            </a:r>
          </a:p>
        </p:txBody>
      </p:sp>
      <p:cxnSp>
        <p:nvCxnSpPr>
          <p:cNvPr id="21" name="Straight Connector 20">
            <a:extLst>
              <a:ext uri="{FF2B5EF4-FFF2-40B4-BE49-F238E27FC236}">
                <a16:creationId xmlns:a16="http://schemas.microsoft.com/office/drawing/2014/main" id="{BFB1F63B-1EBB-4CA4-B5F2-10AB3C3A7CD1}"/>
              </a:ext>
            </a:extLst>
          </p:cNvPr>
          <p:cNvCxnSpPr/>
          <p:nvPr userDrawn="1"/>
        </p:nvCxnSpPr>
        <p:spPr>
          <a:xfrm>
            <a:off x="3236517" y="3769178"/>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512BFFCD-1B9C-4AD2-953D-B36F97116A61}"/>
              </a:ext>
            </a:extLst>
          </p:cNvPr>
          <p:cNvPicPr>
            <a:picLocks noChangeAspect="1"/>
          </p:cNvPicPr>
          <p:nvPr userDrawn="1"/>
        </p:nvPicPr>
        <p:blipFill>
          <a:blip r:embed="rId3"/>
          <a:stretch>
            <a:fillRect/>
          </a:stretch>
        </p:blipFill>
        <p:spPr>
          <a:xfrm>
            <a:off x="10469279" y="336982"/>
            <a:ext cx="1280087" cy="1114504"/>
          </a:xfrm>
          <a:prstGeom prst="rect">
            <a:avLst/>
          </a:prstGeom>
        </p:spPr>
      </p:pic>
    </p:spTree>
    <p:extLst>
      <p:ext uri="{BB962C8B-B14F-4D97-AF65-F5344CB8AC3E}">
        <p14:creationId xmlns:p14="http://schemas.microsoft.com/office/powerpoint/2010/main" val="3503221493"/>
      </p:ext>
    </p:extLst>
  </p:cSld>
  <p:clrMapOvr>
    <a:masterClrMapping/>
  </p:clrMapOvr>
  <p:extLst>
    <p:ext uri="{DCECCB84-F9BA-43D5-87BE-67443E8EF086}">
      <p15:sldGuideLst xmlns:p15="http://schemas.microsoft.com/office/powerpoint/2012/main">
        <p15:guide id="1" orient="horz" pos="2472">
          <p15:clr>
            <a:srgbClr val="FBAE40"/>
          </p15:clr>
        </p15:guide>
        <p15:guide id="2" pos="3840">
          <p15:clr>
            <a:srgbClr val="FBAE40"/>
          </p15:clr>
        </p15:guide>
        <p15:guide id="3" pos="1536">
          <p15:clr>
            <a:srgbClr val="FBAE40"/>
          </p15:clr>
        </p15:guide>
        <p15:guide id="4" orient="horz" pos="23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CC3B358-4252-4A5A-B199-2585E6BED8C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4468" b="16064"/>
          <a:stretch/>
        </p:blipFill>
        <p:spPr>
          <a:xfrm>
            <a:off x="0" y="1"/>
            <a:ext cx="12192000" cy="6858000"/>
          </a:xfrm>
          <a:prstGeom prst="rect">
            <a:avLst/>
          </a:prstGeom>
        </p:spPr>
      </p:pic>
      <p:sp>
        <p:nvSpPr>
          <p:cNvPr id="13" name="Rectangle 12">
            <a:extLst>
              <a:ext uri="{FF2B5EF4-FFF2-40B4-BE49-F238E27FC236}">
                <a16:creationId xmlns:a16="http://schemas.microsoft.com/office/drawing/2014/main" id="{B5080C17-B9D8-4D79-A91C-AF50BFD2D7DD}"/>
              </a:ext>
            </a:extLst>
          </p:cNvPr>
          <p:cNvSpPr/>
          <p:nvPr userDrawn="1"/>
        </p:nvSpPr>
        <p:spPr>
          <a:xfrm>
            <a:off x="0" y="1"/>
            <a:ext cx="12192000" cy="6857998"/>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F897E7C-1FBC-4171-92FC-7093035212CA}"/>
              </a:ext>
            </a:extLst>
          </p:cNvPr>
          <p:cNvSpPr/>
          <p:nvPr userDrawn="1"/>
        </p:nvSpPr>
        <p:spPr>
          <a:xfrm>
            <a:off x="2368106" y="1755648"/>
            <a:ext cx="108394" cy="918965"/>
          </a:xfrm>
          <a:prstGeom prst="rect">
            <a:avLst/>
          </a:prstGeom>
          <a:solidFill>
            <a:srgbClr val="D21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2DAC7E8-FF9A-4B6E-8A7D-F0EDF6A735F7}"/>
              </a:ext>
            </a:extLst>
          </p:cNvPr>
          <p:cNvSpPr/>
          <p:nvPr userDrawn="1"/>
        </p:nvSpPr>
        <p:spPr>
          <a:xfrm>
            <a:off x="2368106" y="2674614"/>
            <a:ext cx="108394" cy="292821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6" name="Straight Connector 5">
            <a:extLst>
              <a:ext uri="{FF2B5EF4-FFF2-40B4-BE49-F238E27FC236}">
                <a16:creationId xmlns:a16="http://schemas.microsoft.com/office/drawing/2014/main" id="{7DA6EF87-8872-4EA9-A811-8F19B23C98E0}"/>
              </a:ext>
            </a:extLst>
          </p:cNvPr>
          <p:cNvCxnSpPr>
            <a:cxnSpLocks/>
            <a:stCxn id="5" idx="0"/>
          </p:cNvCxnSpPr>
          <p:nvPr userDrawn="1"/>
        </p:nvCxnSpPr>
        <p:spPr>
          <a:xfrm flipV="1">
            <a:off x="2422303" y="2657070"/>
            <a:ext cx="6700382" cy="17544"/>
          </a:xfrm>
          <a:prstGeom prst="line">
            <a:avLst/>
          </a:prstGeom>
          <a:ln w="19050">
            <a:solidFill>
              <a:srgbClr val="D2184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287B820-FDB6-4A2D-B4E6-FAB312D05B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8417" y="638629"/>
            <a:ext cx="946137" cy="851229"/>
          </a:xfrm>
          <a:prstGeom prst="rect">
            <a:avLst/>
          </a:prstGeom>
        </p:spPr>
      </p:pic>
      <p:sp>
        <p:nvSpPr>
          <p:cNvPr id="8" name="Rectangle 7">
            <a:extLst>
              <a:ext uri="{FF2B5EF4-FFF2-40B4-BE49-F238E27FC236}">
                <a16:creationId xmlns:a16="http://schemas.microsoft.com/office/drawing/2014/main" id="{D8151236-01FA-4C47-82F3-59B9BB742093}"/>
              </a:ext>
            </a:extLst>
          </p:cNvPr>
          <p:cNvSpPr/>
          <p:nvPr userDrawn="1"/>
        </p:nvSpPr>
        <p:spPr>
          <a:xfrm>
            <a:off x="0" y="0"/>
            <a:ext cx="12192000" cy="243191"/>
          </a:xfrm>
          <a:prstGeom prst="rect">
            <a:avLst/>
          </a:prstGeom>
          <a:solidFill>
            <a:srgbClr val="D21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1">
            <a:extLst>
              <a:ext uri="{FF2B5EF4-FFF2-40B4-BE49-F238E27FC236}">
                <a16:creationId xmlns:a16="http://schemas.microsoft.com/office/drawing/2014/main" id="{E2907850-86C1-4453-A637-14F4270EC2AE}"/>
              </a:ext>
            </a:extLst>
          </p:cNvPr>
          <p:cNvSpPr>
            <a:spLocks noGrp="1"/>
          </p:cNvSpPr>
          <p:nvPr>
            <p:ph type="body" sz="quarter" idx="11" hasCustomPrompt="1"/>
          </p:nvPr>
        </p:nvSpPr>
        <p:spPr>
          <a:xfrm>
            <a:off x="2476500" y="1563353"/>
            <a:ext cx="8154988" cy="1006613"/>
          </a:xfrm>
          <a:prstGeom prst="rect">
            <a:avLst/>
          </a:prstGeom>
        </p:spPr>
        <p:txBody>
          <a:bodyPr/>
          <a:lstStyle>
            <a:lvl1pPr marL="0" indent="0">
              <a:buNone/>
              <a:defRPr sz="8000">
                <a:solidFill>
                  <a:srgbClr val="D21849"/>
                </a:solidFill>
                <a:latin typeface="Flama Bold" panose="02000000000000000000" pitchFamily="50" charset="0"/>
              </a:defRPr>
            </a:lvl1pPr>
            <a:lvl2pPr marL="457200" indent="0">
              <a:buNone/>
              <a:defRPr sz="3200">
                <a:solidFill>
                  <a:srgbClr val="C00000"/>
                </a:solidFill>
                <a:latin typeface="Flama Bold" panose="02000000000000000000" pitchFamily="50" charset="0"/>
              </a:defRPr>
            </a:lvl2pPr>
            <a:lvl3pPr marL="914400" indent="0">
              <a:buNone/>
              <a:defRPr sz="3200">
                <a:solidFill>
                  <a:srgbClr val="C00000"/>
                </a:solidFill>
                <a:latin typeface="Flama Bold" panose="02000000000000000000" pitchFamily="50" charset="0"/>
              </a:defRPr>
            </a:lvl3pPr>
            <a:lvl4pPr marL="1371600" indent="0">
              <a:buNone/>
              <a:defRPr sz="3200">
                <a:solidFill>
                  <a:srgbClr val="C00000"/>
                </a:solidFill>
                <a:latin typeface="Flama Bold" panose="02000000000000000000" pitchFamily="50" charset="0"/>
              </a:defRPr>
            </a:lvl4pPr>
            <a:lvl5pPr marL="1828800" indent="0">
              <a:buNone/>
              <a:defRPr sz="3200">
                <a:solidFill>
                  <a:srgbClr val="C00000"/>
                </a:solidFill>
                <a:latin typeface="Flama Bold" panose="02000000000000000000" pitchFamily="50" charset="0"/>
              </a:defRPr>
            </a:lvl5pPr>
          </a:lstStyle>
          <a:p>
            <a:pPr lvl="0"/>
            <a:r>
              <a:rPr lang="en-US"/>
              <a:t>Thank You</a:t>
            </a:r>
          </a:p>
        </p:txBody>
      </p:sp>
      <p:sp>
        <p:nvSpPr>
          <p:cNvPr id="10" name="Text Placeholder 21">
            <a:extLst>
              <a:ext uri="{FF2B5EF4-FFF2-40B4-BE49-F238E27FC236}">
                <a16:creationId xmlns:a16="http://schemas.microsoft.com/office/drawing/2014/main" id="{E43FFC66-6A14-436A-B25F-2C2EE541084C}"/>
              </a:ext>
            </a:extLst>
          </p:cNvPr>
          <p:cNvSpPr>
            <a:spLocks noGrp="1"/>
          </p:cNvSpPr>
          <p:nvPr>
            <p:ph type="body" sz="quarter" idx="12" hasCustomPrompt="1"/>
          </p:nvPr>
        </p:nvSpPr>
        <p:spPr>
          <a:xfrm>
            <a:off x="2588006" y="2848819"/>
            <a:ext cx="8043482" cy="640033"/>
          </a:xfrm>
          <a:prstGeom prst="rect">
            <a:avLst/>
          </a:prstGeom>
        </p:spPr>
        <p:txBody>
          <a:bodyPr/>
          <a:lstStyle>
            <a:lvl1pPr marL="0" indent="0">
              <a:buNone/>
              <a:defRPr sz="3200">
                <a:solidFill>
                  <a:schemeClr val="tx1"/>
                </a:solidFill>
                <a:latin typeface="Helvetica" panose="020B0604020202020204" pitchFamily="34" charset="0"/>
                <a:cs typeface="Helvetica" panose="020B0604020202020204" pitchFamily="34" charset="0"/>
              </a:defRPr>
            </a:lvl1pPr>
            <a:lvl2pPr marL="457200" indent="0">
              <a:buNone/>
              <a:defRPr sz="3200">
                <a:solidFill>
                  <a:srgbClr val="C00000"/>
                </a:solidFill>
                <a:latin typeface="Flama Bold" panose="02000000000000000000" pitchFamily="50" charset="0"/>
              </a:defRPr>
            </a:lvl2pPr>
            <a:lvl3pPr marL="914400" indent="0">
              <a:buNone/>
              <a:defRPr sz="3200">
                <a:solidFill>
                  <a:srgbClr val="C00000"/>
                </a:solidFill>
                <a:latin typeface="Flama Bold" panose="02000000000000000000" pitchFamily="50" charset="0"/>
              </a:defRPr>
            </a:lvl3pPr>
            <a:lvl4pPr marL="1371600" indent="0">
              <a:buNone/>
              <a:defRPr sz="3200">
                <a:solidFill>
                  <a:srgbClr val="C00000"/>
                </a:solidFill>
                <a:latin typeface="Flama Bold" panose="02000000000000000000" pitchFamily="50" charset="0"/>
              </a:defRPr>
            </a:lvl4pPr>
            <a:lvl5pPr marL="1828800" indent="0">
              <a:buNone/>
              <a:defRPr sz="3200">
                <a:solidFill>
                  <a:srgbClr val="C00000"/>
                </a:solidFill>
                <a:latin typeface="Flama Bold" panose="02000000000000000000" pitchFamily="50" charset="0"/>
              </a:defRPr>
            </a:lvl5pPr>
          </a:lstStyle>
          <a:p>
            <a:pPr lvl="0"/>
            <a:r>
              <a:rPr lang="en-US"/>
              <a:t>Contact Info / Closing Remarks</a:t>
            </a:r>
          </a:p>
        </p:txBody>
      </p:sp>
    </p:spTree>
    <p:extLst>
      <p:ext uri="{BB962C8B-B14F-4D97-AF65-F5344CB8AC3E}">
        <p14:creationId xmlns:p14="http://schemas.microsoft.com/office/powerpoint/2010/main" val="3096721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94644D7-C13F-4AF4-84A7-9338201EBA8D}"/>
              </a:ext>
            </a:extLst>
          </p:cNvPr>
          <p:cNvSpPr/>
          <p:nvPr userDrawn="1"/>
        </p:nvSpPr>
        <p:spPr>
          <a:xfrm>
            <a:off x="0" y="6577019"/>
            <a:ext cx="580571" cy="219290"/>
          </a:xfrm>
          <a:prstGeom prst="rect">
            <a:avLst/>
          </a:prstGeom>
          <a:solidFill>
            <a:srgbClr val="A41D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userDrawn="1"/>
        </p:nvSpPr>
        <p:spPr>
          <a:xfrm>
            <a:off x="0" y="0"/>
            <a:ext cx="12192000" cy="219291"/>
          </a:xfrm>
          <a:prstGeom prst="rect">
            <a:avLst/>
          </a:prstGeom>
          <a:solidFill>
            <a:srgbClr val="A41D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p:cNvSpPr txBox="1"/>
          <p:nvPr userDrawn="1"/>
        </p:nvSpPr>
        <p:spPr>
          <a:xfrm>
            <a:off x="272957" y="6577019"/>
            <a:ext cx="2367279" cy="219291"/>
          </a:xfrm>
          <a:prstGeom prst="rect">
            <a:avLst/>
          </a:prstGeom>
          <a:noFill/>
        </p:spPr>
        <p:txBody>
          <a:bodyPr wrap="square" rtlCol="0">
            <a:spAutoFit/>
          </a:bodyPr>
          <a:lstStyle/>
          <a:p>
            <a:pPr algn="l"/>
            <a:fld id="{FB5A163B-22A1-4AAE-A44C-611CD478E151}" type="slidenum">
              <a:rPr lang="en-US" sz="825" smtClean="0">
                <a:solidFill>
                  <a:schemeClr val="bg1"/>
                </a:solidFill>
                <a:latin typeface="Helvetica Neue" charset="0"/>
                <a:ea typeface="Helvetica Neue" charset="0"/>
                <a:cs typeface="Helvetica Neue" charset="0"/>
              </a:rPr>
              <a:pPr algn="l"/>
              <a:t>‹#›</a:t>
            </a:fld>
            <a:endParaRPr lang="en-US" sz="825" i="0" cap="all">
              <a:solidFill>
                <a:schemeClr val="bg1"/>
              </a:solidFill>
              <a:latin typeface="Helvetica Neue" charset="0"/>
              <a:ea typeface="Helvetica Neue" charset="0"/>
              <a:cs typeface="Helvetica Neue" charset="0"/>
            </a:endParaRPr>
          </a:p>
        </p:txBody>
      </p:sp>
      <p:pic>
        <p:nvPicPr>
          <p:cNvPr id="10" name="Picture 9">
            <a:extLst>
              <a:ext uri="{FF2B5EF4-FFF2-40B4-BE49-F238E27FC236}">
                <a16:creationId xmlns:a16="http://schemas.microsoft.com/office/drawing/2014/main" id="{3CCBA954-C293-46F5-BF5E-772BC5A56DA0}"/>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338472" y="6160741"/>
            <a:ext cx="580571" cy="569905"/>
          </a:xfrm>
          <a:prstGeom prst="rect">
            <a:avLst/>
          </a:prstGeom>
        </p:spPr>
      </p:pic>
    </p:spTree>
    <p:extLst>
      <p:ext uri="{BB962C8B-B14F-4D97-AF65-F5344CB8AC3E}">
        <p14:creationId xmlns:p14="http://schemas.microsoft.com/office/powerpoint/2010/main" val="570818360"/>
      </p:ext>
    </p:extLst>
  </p:cSld>
  <p:clrMap bg1="lt1" tx1="dk1" bg2="lt2" tx2="dk2" accent1="accent1" accent2="accent2" accent3="accent3" accent4="accent4" accent5="accent5" accent6="accent6" hlink="hlink" folHlink="folHlink"/>
  <p:sldLayoutIdLst>
    <p:sldLayoutId id="2147483699" r:id="rId1"/>
    <p:sldLayoutId id="2147483711" r:id="rId2"/>
    <p:sldLayoutId id="2147483701" r:id="rId3"/>
    <p:sldLayoutId id="2147483707" r:id="rId4"/>
    <p:sldLayoutId id="2147483708" r:id="rId5"/>
    <p:sldLayoutId id="2147483704" r:id="rId6"/>
    <p:sldLayoutId id="2147483712" r:id="rId7"/>
    <p:sldLayoutId id="2147483715" r:id="rId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mailto:procurementproposals@porthouston.com"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2.svg"/><Relationship Id="rId3" Type="http://schemas.openxmlformats.org/officeDocument/2006/relationships/hyperlink" Target="https://www.expandthehoustonshipchannel.com/" TargetMode="External"/><Relationship Id="rId7" Type="http://schemas.openxmlformats.org/officeDocument/2006/relationships/image" Target="../media/image27.png"/><Relationship Id="rId12"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6.svg"/><Relationship Id="rId11" Type="http://schemas.openxmlformats.org/officeDocument/2006/relationships/hyperlink" Target="https://buyspeed.poha.com/" TargetMode="External"/><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hyperlink" Target="mailto:Project11@PortHouston.com" TargetMode="External"/><Relationship Id="rId9"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ukrainianlaw.blogspot.com/2016/08/government-contract-novations-practical.html" TargetMode="External"/><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9B039B-05E9-4DC2-A606-FE608199FE83}"/>
              </a:ext>
            </a:extLst>
          </p:cNvPr>
          <p:cNvSpPr>
            <a:spLocks noGrp="1"/>
          </p:cNvSpPr>
          <p:nvPr>
            <p:ph type="ctrTitle"/>
          </p:nvPr>
        </p:nvSpPr>
        <p:spPr>
          <a:xfrm>
            <a:off x="2386938" y="1907486"/>
            <a:ext cx="9331449" cy="2039394"/>
          </a:xfrm>
        </p:spPr>
        <p:txBody>
          <a:bodyPr>
            <a:normAutofit fontScale="90000"/>
          </a:bodyPr>
          <a:lstStyle/>
          <a:p>
            <a:pPr>
              <a:lnSpc>
                <a:spcPct val="100000"/>
              </a:lnSpc>
              <a:tabLst>
                <a:tab pos="1484313" algn="l"/>
              </a:tabLst>
            </a:pPr>
            <a:r>
              <a:rPr lang="en-US" sz="2700" b="0">
                <a:latin typeface="Arial"/>
                <a:cs typeface="Arial"/>
              </a:rPr>
              <a:t>Houston Ship Channel (HSC)</a:t>
            </a:r>
            <a:br>
              <a:rPr lang="en-US" sz="2700" b="0">
                <a:latin typeface="Arial"/>
                <a:cs typeface="Arial"/>
              </a:rPr>
            </a:br>
            <a:r>
              <a:rPr lang="en-US" sz="2700" b="0">
                <a:latin typeface="Arial"/>
                <a:cs typeface="Arial"/>
              </a:rPr>
              <a:t>Expansion Channel Improvement Project (ECIP)</a:t>
            </a:r>
            <a:br>
              <a:rPr lang="en-US" sz="2700" b="0">
                <a:latin typeface="Arial"/>
                <a:cs typeface="Arial"/>
              </a:rPr>
            </a:br>
            <a:r>
              <a:rPr lang="en-US" sz="2700" b="0">
                <a:latin typeface="Arial"/>
                <a:cs typeface="Arial"/>
              </a:rPr>
              <a:t>Project 11: Redfish to Bayport </a:t>
            </a:r>
            <a:br>
              <a:rPr lang="en-US" sz="2700" b="0">
                <a:latin typeface="Arial"/>
                <a:cs typeface="Arial"/>
              </a:rPr>
            </a:br>
            <a:r>
              <a:rPr lang="en-US" sz="2700" b="0">
                <a:effectLst/>
                <a:latin typeface="Arial" panose="020B0604020202020204" pitchFamily="34" charset="0"/>
                <a:ea typeface="Calibri" panose="020F0502020204030204" pitchFamily="34" charset="0"/>
              </a:rPr>
              <a:t>HSC STA 78+844 to HSC STA 16+000 &amp; Bayport Ship Channel</a:t>
            </a:r>
            <a:br>
              <a:rPr lang="en-US" sz="6000">
                <a:latin typeface="Arial" panose="020B0604020202020204" pitchFamily="34" charset="0"/>
                <a:cs typeface="Arial" panose="020B0604020202020204" pitchFamily="34" charset="0"/>
              </a:rPr>
            </a:br>
            <a:endParaRPr lang="en-US" sz="6000"/>
          </a:p>
        </p:txBody>
      </p:sp>
      <p:sp>
        <p:nvSpPr>
          <p:cNvPr id="4" name="Footer Placeholder 3">
            <a:extLst>
              <a:ext uri="{FF2B5EF4-FFF2-40B4-BE49-F238E27FC236}">
                <a16:creationId xmlns:a16="http://schemas.microsoft.com/office/drawing/2014/main" id="{7B0511CB-AA83-47A8-8C80-4615676CF285}"/>
              </a:ext>
            </a:extLst>
          </p:cNvPr>
          <p:cNvSpPr>
            <a:spLocks noGrp="1"/>
          </p:cNvSpPr>
          <p:nvPr>
            <p:ph type="ftr" sz="quarter" idx="11"/>
          </p:nvPr>
        </p:nvSpPr>
        <p:spPr>
          <a:xfrm>
            <a:off x="3570369" y="3674905"/>
            <a:ext cx="4339250" cy="352882"/>
          </a:xfrm>
        </p:spPr>
        <p:txBody>
          <a:bodyPr lIns="91440" tIns="45720" rIns="91440" bIns="45720" anchor="t"/>
          <a:lstStyle/>
          <a:p>
            <a:endParaRPr lang="en-US" sz="1800" b="1"/>
          </a:p>
          <a:p>
            <a:endParaRPr lang="en-US" sz="1800" b="1"/>
          </a:p>
          <a:p>
            <a:endParaRPr lang="en-US" sz="1600">
              <a:solidFill>
                <a:srgbClr val="FFFFFF"/>
              </a:solidFill>
              <a:highlight>
                <a:srgbClr val="A51E36"/>
              </a:highlight>
            </a:endParaRPr>
          </a:p>
        </p:txBody>
      </p:sp>
      <p:sp>
        <p:nvSpPr>
          <p:cNvPr id="5" name="TextBox 4">
            <a:extLst>
              <a:ext uri="{FF2B5EF4-FFF2-40B4-BE49-F238E27FC236}">
                <a16:creationId xmlns:a16="http://schemas.microsoft.com/office/drawing/2014/main" id="{7AE0F8B6-AF13-4384-A4E8-19F4FE441A71}"/>
              </a:ext>
            </a:extLst>
          </p:cNvPr>
          <p:cNvSpPr txBox="1"/>
          <p:nvPr/>
        </p:nvSpPr>
        <p:spPr>
          <a:xfrm>
            <a:off x="2386940" y="1502528"/>
            <a:ext cx="3990109" cy="369332"/>
          </a:xfrm>
          <a:prstGeom prst="rect">
            <a:avLst/>
          </a:prstGeom>
          <a:noFill/>
        </p:spPr>
        <p:txBody>
          <a:bodyPr wrap="square" rtlCol="0">
            <a:spAutoFit/>
          </a:bodyPr>
          <a:lstStyle/>
          <a:p>
            <a:r>
              <a:rPr lang="en-US">
                <a:solidFill>
                  <a:schemeClr val="bg1"/>
                </a:solidFill>
              </a:rPr>
              <a:t>PORT HOUSTON</a:t>
            </a:r>
          </a:p>
        </p:txBody>
      </p:sp>
      <p:sp>
        <p:nvSpPr>
          <p:cNvPr id="6" name="TextBox 5">
            <a:extLst>
              <a:ext uri="{FF2B5EF4-FFF2-40B4-BE49-F238E27FC236}">
                <a16:creationId xmlns:a16="http://schemas.microsoft.com/office/drawing/2014/main" id="{330DAC3D-BC4C-4B14-BDB5-2449E19C9AC8}"/>
              </a:ext>
            </a:extLst>
          </p:cNvPr>
          <p:cNvSpPr txBox="1"/>
          <p:nvPr/>
        </p:nvSpPr>
        <p:spPr>
          <a:xfrm>
            <a:off x="2197511" y="3697457"/>
            <a:ext cx="1007243" cy="307777"/>
          </a:xfrm>
          <a:prstGeom prst="rect">
            <a:avLst/>
          </a:prstGeom>
          <a:noFill/>
        </p:spPr>
        <p:txBody>
          <a:bodyPr wrap="square" rtlCol="0">
            <a:spAutoFit/>
          </a:bodyPr>
          <a:lstStyle/>
          <a:p>
            <a:r>
              <a:rPr lang="en-US" sz="1400" b="0">
                <a:solidFill>
                  <a:schemeClr val="bg1"/>
                </a:solidFill>
                <a:latin typeface="Arial"/>
                <a:cs typeface="Arial"/>
              </a:rPr>
              <a:t>RFP-2048</a:t>
            </a:r>
            <a:endParaRPr lang="en-US" sz="1400">
              <a:solidFill>
                <a:schemeClr val="bg1"/>
              </a:solidFill>
            </a:endParaRPr>
          </a:p>
        </p:txBody>
      </p:sp>
      <p:sp>
        <p:nvSpPr>
          <p:cNvPr id="7" name="TextBox 6">
            <a:extLst>
              <a:ext uri="{FF2B5EF4-FFF2-40B4-BE49-F238E27FC236}">
                <a16:creationId xmlns:a16="http://schemas.microsoft.com/office/drawing/2014/main" id="{847A1697-B272-49C5-A0B4-89008D907DF1}"/>
              </a:ext>
            </a:extLst>
          </p:cNvPr>
          <p:cNvSpPr txBox="1"/>
          <p:nvPr/>
        </p:nvSpPr>
        <p:spPr>
          <a:xfrm>
            <a:off x="3289752" y="3681863"/>
            <a:ext cx="2484515" cy="307777"/>
          </a:xfrm>
          <a:prstGeom prst="rect">
            <a:avLst/>
          </a:prstGeom>
          <a:noFill/>
        </p:spPr>
        <p:txBody>
          <a:bodyPr wrap="square" rtlCol="0">
            <a:spAutoFit/>
          </a:bodyPr>
          <a:lstStyle/>
          <a:p>
            <a:r>
              <a:rPr lang="en-US" sz="1400" b="0">
                <a:solidFill>
                  <a:schemeClr val="bg1"/>
                </a:solidFill>
                <a:latin typeface="Arial"/>
                <a:cs typeface="Arial"/>
              </a:rPr>
              <a:t>December 9, 2021 @ 10 AM</a:t>
            </a:r>
            <a:endParaRPr lang="en-US" sz="1400">
              <a:solidFill>
                <a:schemeClr val="bg1"/>
              </a:solidFill>
            </a:endParaRPr>
          </a:p>
        </p:txBody>
      </p:sp>
    </p:spTree>
    <p:extLst>
      <p:ext uri="{BB962C8B-B14F-4D97-AF65-F5344CB8AC3E}">
        <p14:creationId xmlns:p14="http://schemas.microsoft.com/office/powerpoint/2010/main" val="3201412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4F5C9A-A2D7-4CD1-B3C6-BF1EA1F5BA0D}"/>
              </a:ext>
            </a:extLst>
          </p:cNvPr>
          <p:cNvSpPr txBox="1">
            <a:spLocks/>
          </p:cNvSpPr>
          <p:nvPr/>
        </p:nvSpPr>
        <p:spPr>
          <a:xfrm>
            <a:off x="457200" y="457200"/>
            <a:ext cx="11078029" cy="1280160"/>
          </a:xfrm>
          <a:prstGeom prst="rect">
            <a:avLst/>
          </a:prstGeom>
        </p:spPr>
        <p:txBody>
          <a:bodyPr lIns="91440" tIns="45720" rIns="91440" bIns="45720" anchor="t"/>
          <a:lstStyle>
            <a:lvl1pPr algn="l" defTabSz="914400" rtl="0" eaLnBrk="1" latinLnBrk="0" hangingPunct="1">
              <a:lnSpc>
                <a:spcPct val="90000"/>
              </a:lnSpc>
              <a:spcBef>
                <a:spcPct val="0"/>
              </a:spcBef>
              <a:buNone/>
              <a:defRPr sz="3200" b="0" kern="1200">
                <a:solidFill>
                  <a:srgbClr val="A51C36"/>
                </a:solidFill>
                <a:latin typeface="+mj-lt"/>
                <a:ea typeface="+mj-ea"/>
                <a:cs typeface="+mj-cs"/>
              </a:defRPr>
            </a:lvl1pPr>
          </a:lstStyle>
          <a:p>
            <a:r>
              <a:rPr lang="en-US" sz="4400"/>
              <a:t>S/MWBE Contractor Expectations</a:t>
            </a:r>
            <a:endParaRPr lang="en-US" sz="4400">
              <a:cs typeface="Arial"/>
            </a:endParaRPr>
          </a:p>
        </p:txBody>
      </p:sp>
      <p:sp>
        <p:nvSpPr>
          <p:cNvPr id="5" name="Content Placeholder 3">
            <a:extLst>
              <a:ext uri="{FF2B5EF4-FFF2-40B4-BE49-F238E27FC236}">
                <a16:creationId xmlns:a16="http://schemas.microsoft.com/office/drawing/2014/main" id="{2EF6BC04-E7A5-4577-AB14-5C9C13DEF511}"/>
              </a:ext>
            </a:extLst>
          </p:cNvPr>
          <p:cNvSpPr txBox="1">
            <a:spLocks/>
          </p:cNvSpPr>
          <p:nvPr/>
        </p:nvSpPr>
        <p:spPr>
          <a:xfrm>
            <a:off x="457200" y="1180440"/>
            <a:ext cx="11419242" cy="5124667"/>
          </a:xfr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en-US" sz="2000">
              <a:ea typeface="Times New Roman" panose="02020603050405020304" pitchFamily="18" charset="0"/>
            </a:endParaRPr>
          </a:p>
          <a:p>
            <a:pPr marL="0" indent="0">
              <a:spcBef>
                <a:spcPts val="0"/>
              </a:spcBef>
              <a:buFont typeface="Arial" panose="020B0604020202020204" pitchFamily="34" charset="0"/>
              <a:buNone/>
            </a:pPr>
            <a:r>
              <a:rPr lang="en-US" b="1">
                <a:ea typeface="Times New Roman" panose="02020603050405020304" pitchFamily="18" charset="0"/>
                <a:cs typeface="Helvetica"/>
              </a:rPr>
              <a:t>Contractor is encouraged to and agrees it will endeavor to</a:t>
            </a:r>
            <a:r>
              <a:rPr lang="en-US">
                <a:ea typeface="Times New Roman" panose="02020603050405020304" pitchFamily="18" charset="0"/>
                <a:cs typeface="Helvetica"/>
              </a:rPr>
              <a:t>: </a:t>
            </a:r>
            <a:endParaRPr lang="en-US">
              <a:ea typeface="Times New Roman" panose="02020603050405020304" pitchFamily="18" charset="0"/>
            </a:endParaRPr>
          </a:p>
          <a:p>
            <a:pPr>
              <a:spcBef>
                <a:spcPts val="0"/>
              </a:spcBef>
            </a:pPr>
            <a:endParaRPr lang="en-US" sz="2600">
              <a:ea typeface="Calibri" panose="020F0502020204030204" pitchFamily="34" charset="0"/>
            </a:endParaRPr>
          </a:p>
          <a:p>
            <a:pPr>
              <a:spcBef>
                <a:spcPts val="0"/>
              </a:spcBef>
            </a:pPr>
            <a:r>
              <a:rPr lang="en-US" sz="2600">
                <a:ea typeface="Times New Roman" panose="02020603050405020304" pitchFamily="18" charset="0"/>
                <a:cs typeface="Helvetica"/>
              </a:rPr>
              <a:t>Placing qualified small, minority, and woman-owned (S/MWBE) businesses; </a:t>
            </a:r>
            <a:endParaRPr lang="en-US" sz="2600">
              <a:ea typeface="Times New Roman" panose="02020603050405020304" pitchFamily="18" charset="0"/>
            </a:endParaRPr>
          </a:p>
          <a:p>
            <a:pPr>
              <a:spcBef>
                <a:spcPts val="0"/>
              </a:spcBef>
            </a:pPr>
            <a:endParaRPr lang="en-US" sz="2600">
              <a:ea typeface="Calibri" panose="020F0502020204030204" pitchFamily="34" charset="0"/>
            </a:endParaRPr>
          </a:p>
          <a:p>
            <a:pPr>
              <a:spcBef>
                <a:spcPts val="0"/>
              </a:spcBef>
            </a:pPr>
            <a:r>
              <a:rPr lang="en-US" sz="2600">
                <a:ea typeface="Times New Roman" panose="02020603050405020304" pitchFamily="18" charset="0"/>
                <a:cs typeface="Helvetica"/>
              </a:rPr>
              <a:t>Assuring that S/MWBEs are solicited whenever they are potential sources; </a:t>
            </a:r>
            <a:endParaRPr lang="en-US" sz="2600">
              <a:ea typeface="Times New Roman" panose="02020603050405020304" pitchFamily="18" charset="0"/>
            </a:endParaRPr>
          </a:p>
          <a:p>
            <a:pPr>
              <a:spcBef>
                <a:spcPts val="0"/>
              </a:spcBef>
            </a:pPr>
            <a:endParaRPr lang="en-US" sz="2600">
              <a:ea typeface="Calibri" panose="020F0502020204030204" pitchFamily="34" charset="0"/>
            </a:endParaRPr>
          </a:p>
          <a:p>
            <a:pPr>
              <a:spcBef>
                <a:spcPts val="0"/>
              </a:spcBef>
            </a:pPr>
            <a:r>
              <a:rPr lang="en-US" sz="2600">
                <a:ea typeface="Times New Roman" panose="02020603050405020304" pitchFamily="18" charset="0"/>
                <a:cs typeface="Helvetica"/>
              </a:rPr>
              <a:t>Dividing total requirements, when economically feasible, into smaller tasks or quantities to permit maximum participation by S/MWBEs; and, </a:t>
            </a:r>
          </a:p>
          <a:p>
            <a:pPr>
              <a:spcBef>
                <a:spcPts val="0"/>
              </a:spcBef>
            </a:pPr>
            <a:endParaRPr lang="en-US" sz="2600">
              <a:ea typeface="Calibri" panose="020F0502020204030204" pitchFamily="34" charset="0"/>
            </a:endParaRPr>
          </a:p>
          <a:p>
            <a:pPr>
              <a:spcBef>
                <a:spcPts val="0"/>
              </a:spcBef>
            </a:pPr>
            <a:r>
              <a:rPr lang="en-US" sz="2600">
                <a:ea typeface="Times New Roman" panose="02020603050405020304" pitchFamily="18" charset="0"/>
                <a:cs typeface="Helvetica"/>
              </a:rPr>
              <a:t>Establishing delivery schedules, when the requirement permits, which encourage participation by S/MWBEs. </a:t>
            </a:r>
            <a:endParaRPr lang="en-US" sz="2600">
              <a:ea typeface="Times New Roman" panose="02020603050405020304" pitchFamily="18" charset="0"/>
            </a:endParaRPr>
          </a:p>
          <a:p>
            <a:pPr>
              <a:spcBef>
                <a:spcPts val="0"/>
              </a:spcBef>
            </a:pPr>
            <a:endParaRPr lang="en-US" sz="2600">
              <a:ea typeface="Calibri" panose="020F0502020204030204" pitchFamily="34" charset="0"/>
            </a:endParaRPr>
          </a:p>
          <a:p>
            <a:pPr marL="0" indent="0">
              <a:spcBef>
                <a:spcPts val="0"/>
              </a:spcBef>
              <a:buNone/>
            </a:pPr>
            <a:endParaRPr lang="en-US" sz="2600">
              <a:ea typeface="Times New Roman" panose="02020603050405020304" pitchFamily="18" charset="0"/>
              <a:cs typeface="Helvetica"/>
            </a:endParaRPr>
          </a:p>
          <a:p>
            <a:pPr>
              <a:spcBef>
                <a:spcPts val="0"/>
              </a:spcBef>
            </a:pPr>
            <a:endParaRPr lang="en-US" sz="2000">
              <a:ea typeface="Calibri" panose="020F0502020204030204" pitchFamily="34" charset="0"/>
            </a:endParaRPr>
          </a:p>
          <a:p>
            <a:pPr marL="0" indent="0">
              <a:spcBef>
                <a:spcPts val="0"/>
              </a:spcBef>
              <a:buFont typeface="Arial" panose="020B0604020202020204" pitchFamily="34" charset="0"/>
              <a:buNone/>
            </a:pPr>
            <a:endParaRPr lang="en-US" sz="3200"/>
          </a:p>
        </p:txBody>
      </p:sp>
    </p:spTree>
    <p:extLst>
      <p:ext uri="{BB962C8B-B14F-4D97-AF65-F5344CB8AC3E}">
        <p14:creationId xmlns:p14="http://schemas.microsoft.com/office/powerpoint/2010/main" val="1510416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2AEDE5D-90D1-4882-BCE1-0F6E2B1EA02F}"/>
              </a:ext>
            </a:extLst>
          </p:cNvPr>
          <p:cNvSpPr txBox="1"/>
          <p:nvPr/>
        </p:nvSpPr>
        <p:spPr>
          <a:xfrm>
            <a:off x="2185451" y="1530772"/>
            <a:ext cx="2956172" cy="338554"/>
          </a:xfrm>
          <a:prstGeom prst="rect">
            <a:avLst/>
          </a:prstGeom>
          <a:noFill/>
        </p:spPr>
        <p:txBody>
          <a:bodyPr wrap="square" rtlCol="0">
            <a:spAutoFit/>
          </a:bodyPr>
          <a:lstStyle/>
          <a:p>
            <a:r>
              <a:rPr lang="en-US" sz="1600" b="1">
                <a:solidFill>
                  <a:schemeClr val="bg1"/>
                </a:solidFill>
                <a:latin typeface="Helvetica" pitchFamily="2" charset="0"/>
              </a:rPr>
              <a:t>Port Houston:</a:t>
            </a:r>
          </a:p>
        </p:txBody>
      </p:sp>
      <p:sp>
        <p:nvSpPr>
          <p:cNvPr id="4" name="Footer Placeholder 3">
            <a:extLst>
              <a:ext uri="{FF2B5EF4-FFF2-40B4-BE49-F238E27FC236}">
                <a16:creationId xmlns:a16="http://schemas.microsoft.com/office/drawing/2014/main" id="{7B0511CB-AA83-47A8-8C80-4615676CF285}"/>
              </a:ext>
            </a:extLst>
          </p:cNvPr>
          <p:cNvSpPr>
            <a:spLocks noGrp="1"/>
          </p:cNvSpPr>
          <p:nvPr>
            <p:ph type="ftr" sz="quarter" idx="11"/>
          </p:nvPr>
        </p:nvSpPr>
        <p:spPr>
          <a:xfrm>
            <a:off x="3570369" y="3674905"/>
            <a:ext cx="4339250" cy="352882"/>
          </a:xfrm>
        </p:spPr>
        <p:txBody>
          <a:bodyPr/>
          <a:lstStyle/>
          <a:p>
            <a:endParaRPr lang="en-US" sz="1800" b="1"/>
          </a:p>
          <a:p>
            <a:endParaRPr lang="en-US" sz="1800" b="1"/>
          </a:p>
          <a:p>
            <a:endParaRPr lang="en-US" sz="1800" b="1"/>
          </a:p>
        </p:txBody>
      </p:sp>
      <p:sp>
        <p:nvSpPr>
          <p:cNvPr id="13" name="TextBox 12">
            <a:extLst>
              <a:ext uri="{FF2B5EF4-FFF2-40B4-BE49-F238E27FC236}">
                <a16:creationId xmlns:a16="http://schemas.microsoft.com/office/drawing/2014/main" id="{FAD8C12A-817C-4360-992B-2F68F716DEEB}"/>
              </a:ext>
            </a:extLst>
          </p:cNvPr>
          <p:cNvSpPr txBox="1"/>
          <p:nvPr/>
        </p:nvSpPr>
        <p:spPr>
          <a:xfrm>
            <a:off x="2409099" y="2812438"/>
            <a:ext cx="6098344" cy="461665"/>
          </a:xfrm>
          <a:prstGeom prst="rect">
            <a:avLst/>
          </a:prstGeom>
          <a:noFill/>
        </p:spPr>
        <p:txBody>
          <a:bodyPr wrap="square">
            <a:spAutoFit/>
          </a:bodyPr>
          <a:lstStyle/>
          <a:p>
            <a:r>
              <a:rPr lang="en-US" sz="2400">
                <a:solidFill>
                  <a:srgbClr val="FFFFFF"/>
                </a:solidFill>
              </a:rPr>
              <a:t>Dean Ainuddin, PHA Contract Manager</a:t>
            </a:r>
          </a:p>
        </p:txBody>
      </p:sp>
      <p:sp>
        <p:nvSpPr>
          <p:cNvPr id="8" name="Title 7">
            <a:extLst>
              <a:ext uri="{FF2B5EF4-FFF2-40B4-BE49-F238E27FC236}">
                <a16:creationId xmlns:a16="http://schemas.microsoft.com/office/drawing/2014/main" id="{15C83733-4CD0-44F7-B391-ED1FD811082B}"/>
              </a:ext>
            </a:extLst>
          </p:cNvPr>
          <p:cNvSpPr>
            <a:spLocks noGrp="1"/>
          </p:cNvSpPr>
          <p:nvPr>
            <p:ph type="ctrTitle"/>
          </p:nvPr>
        </p:nvSpPr>
        <p:spPr/>
        <p:txBody>
          <a:bodyPr/>
          <a:lstStyle/>
          <a:p>
            <a:r>
              <a:rPr lang="en-US" sz="6600"/>
              <a:t>Procurement Services</a:t>
            </a:r>
          </a:p>
        </p:txBody>
      </p:sp>
      <p:sp>
        <p:nvSpPr>
          <p:cNvPr id="6" name="TextBox 5">
            <a:extLst>
              <a:ext uri="{FF2B5EF4-FFF2-40B4-BE49-F238E27FC236}">
                <a16:creationId xmlns:a16="http://schemas.microsoft.com/office/drawing/2014/main" id="{A899E234-E1E2-43CF-AFB6-6AF742ABD650}"/>
              </a:ext>
            </a:extLst>
          </p:cNvPr>
          <p:cNvSpPr txBox="1"/>
          <p:nvPr/>
        </p:nvSpPr>
        <p:spPr>
          <a:xfrm>
            <a:off x="2197511" y="3697457"/>
            <a:ext cx="1092241" cy="307777"/>
          </a:xfrm>
          <a:prstGeom prst="rect">
            <a:avLst/>
          </a:prstGeom>
          <a:noFill/>
        </p:spPr>
        <p:txBody>
          <a:bodyPr wrap="square" rtlCol="0">
            <a:spAutoFit/>
          </a:bodyPr>
          <a:lstStyle/>
          <a:p>
            <a:r>
              <a:rPr lang="en-US" sz="1400" b="0">
                <a:solidFill>
                  <a:schemeClr val="bg1"/>
                </a:solidFill>
                <a:latin typeface="Arial"/>
                <a:cs typeface="Arial"/>
              </a:rPr>
              <a:t>RFP-2048</a:t>
            </a:r>
            <a:endParaRPr lang="en-US" sz="1400">
              <a:solidFill>
                <a:schemeClr val="bg1"/>
              </a:solidFill>
            </a:endParaRPr>
          </a:p>
        </p:txBody>
      </p:sp>
    </p:spTree>
    <p:extLst>
      <p:ext uri="{BB962C8B-B14F-4D97-AF65-F5344CB8AC3E}">
        <p14:creationId xmlns:p14="http://schemas.microsoft.com/office/powerpoint/2010/main" val="378717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4F5C9A-A2D7-4CD1-B3C6-BF1EA1F5BA0D}"/>
              </a:ext>
            </a:extLst>
          </p:cNvPr>
          <p:cNvSpPr txBox="1">
            <a:spLocks/>
          </p:cNvSpPr>
          <p:nvPr/>
        </p:nvSpPr>
        <p:spPr>
          <a:xfrm>
            <a:off x="457200" y="457200"/>
            <a:ext cx="11078029" cy="1280160"/>
          </a:xfrm>
          <a:prstGeom prst="rect">
            <a:avLst/>
          </a:prstGeom>
        </p:spPr>
        <p:txBody>
          <a:bodyPr/>
          <a:lstStyle>
            <a:lvl1pPr algn="l" defTabSz="914400" rtl="0" eaLnBrk="1" latinLnBrk="0" hangingPunct="1">
              <a:lnSpc>
                <a:spcPct val="90000"/>
              </a:lnSpc>
              <a:spcBef>
                <a:spcPct val="0"/>
              </a:spcBef>
              <a:buNone/>
              <a:defRPr sz="3200" b="0" kern="1200">
                <a:solidFill>
                  <a:srgbClr val="A51C36"/>
                </a:solidFill>
                <a:latin typeface="+mj-lt"/>
                <a:ea typeface="+mj-ea"/>
                <a:cs typeface="+mj-cs"/>
              </a:defRPr>
            </a:lvl1pPr>
          </a:lstStyle>
          <a:p>
            <a:r>
              <a:rPr lang="en-US" sz="4400"/>
              <a:t>Procurement Services</a:t>
            </a:r>
          </a:p>
        </p:txBody>
      </p:sp>
      <p:sp>
        <p:nvSpPr>
          <p:cNvPr id="3" name="Content Placeholder 2">
            <a:extLst>
              <a:ext uri="{FF2B5EF4-FFF2-40B4-BE49-F238E27FC236}">
                <a16:creationId xmlns:a16="http://schemas.microsoft.com/office/drawing/2014/main" id="{A51B0D5F-1641-4D05-9D70-B21DC7EFC4F3}"/>
              </a:ext>
            </a:extLst>
          </p:cNvPr>
          <p:cNvSpPr>
            <a:spLocks noGrp="1"/>
          </p:cNvSpPr>
          <p:nvPr>
            <p:ph idx="1"/>
          </p:nvPr>
        </p:nvSpPr>
        <p:spPr>
          <a:xfrm>
            <a:off x="838200" y="1414130"/>
            <a:ext cx="10515600" cy="4762833"/>
          </a:xfrm>
        </p:spPr>
        <p:txBody>
          <a:bodyPr lIns="91440" tIns="45720" rIns="91440" bIns="45720" anchor="t"/>
          <a:lstStyle/>
          <a:p>
            <a:r>
              <a:rPr lang="en-US"/>
              <a:t>No Contact Period-No communication between interested vendors and PHA staff during the active period</a:t>
            </a:r>
          </a:p>
          <a:p>
            <a:pPr lvl="1"/>
            <a:r>
              <a:rPr lang="en-US"/>
              <a:t>Technical questions should be submitted via BuySpeed</a:t>
            </a:r>
          </a:p>
          <a:p>
            <a:pPr lvl="1"/>
            <a:r>
              <a:rPr lang="en-US"/>
              <a:t>Last day to submit questions: 7 calendar days before due date</a:t>
            </a:r>
          </a:p>
          <a:p>
            <a:r>
              <a:rPr lang="en-US"/>
              <a:t>Responses are due no later than 11 a.m. on 1/12/2022</a:t>
            </a:r>
            <a:endParaRPr lang="en-US">
              <a:cs typeface="Arial"/>
            </a:endParaRPr>
          </a:p>
          <a:p>
            <a:r>
              <a:rPr lang="en-US"/>
              <a:t>Proposals must be submitted electronically via email to: </a:t>
            </a:r>
          </a:p>
          <a:p>
            <a:pPr marL="0" indent="0">
              <a:buNone/>
            </a:pPr>
            <a:r>
              <a:rPr lang="en-US"/>
              <a:t>   </a:t>
            </a:r>
            <a:r>
              <a:rPr lang="en-US">
                <a:hlinkClick r:id="rId2"/>
              </a:rPr>
              <a:t>procurementproposals@porthouston.com</a:t>
            </a:r>
            <a:r>
              <a:rPr lang="en-US"/>
              <a:t> </a:t>
            </a:r>
          </a:p>
          <a:p>
            <a:r>
              <a:rPr lang="en-US"/>
              <a:t>Use the forms in the package</a:t>
            </a:r>
          </a:p>
          <a:p>
            <a:r>
              <a:rPr lang="en-US"/>
              <a:t>Anticipated Port Commission Approval date: March 2022</a:t>
            </a:r>
            <a:endParaRPr lang="en-US">
              <a:cs typeface="Arial"/>
            </a:endParaRPr>
          </a:p>
          <a:p>
            <a:pPr marL="0" indent="0">
              <a:buNone/>
            </a:pPr>
            <a:endParaRPr lang="en-US"/>
          </a:p>
        </p:txBody>
      </p:sp>
    </p:spTree>
    <p:extLst>
      <p:ext uri="{BB962C8B-B14F-4D97-AF65-F5344CB8AC3E}">
        <p14:creationId xmlns:p14="http://schemas.microsoft.com/office/powerpoint/2010/main" val="3694503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4F5C9A-A2D7-4CD1-B3C6-BF1EA1F5BA0D}"/>
              </a:ext>
            </a:extLst>
          </p:cNvPr>
          <p:cNvSpPr txBox="1">
            <a:spLocks/>
          </p:cNvSpPr>
          <p:nvPr/>
        </p:nvSpPr>
        <p:spPr>
          <a:xfrm>
            <a:off x="457200" y="457200"/>
            <a:ext cx="11078029" cy="1280160"/>
          </a:xfrm>
          <a:prstGeom prst="rect">
            <a:avLst/>
          </a:prstGeom>
        </p:spPr>
        <p:txBody>
          <a:bodyPr/>
          <a:lstStyle>
            <a:lvl1pPr algn="l" defTabSz="914400" rtl="0" eaLnBrk="1" latinLnBrk="0" hangingPunct="1">
              <a:lnSpc>
                <a:spcPct val="90000"/>
              </a:lnSpc>
              <a:spcBef>
                <a:spcPct val="0"/>
              </a:spcBef>
              <a:buNone/>
              <a:defRPr sz="3200" b="0" kern="1200">
                <a:solidFill>
                  <a:srgbClr val="A51C36"/>
                </a:solidFill>
                <a:latin typeface="+mj-lt"/>
                <a:ea typeface="+mj-ea"/>
                <a:cs typeface="+mj-cs"/>
              </a:defRPr>
            </a:lvl1pPr>
          </a:lstStyle>
          <a:p>
            <a:r>
              <a:rPr lang="en-US" sz="4400"/>
              <a:t>Procurement Services (continued)</a:t>
            </a:r>
          </a:p>
        </p:txBody>
      </p:sp>
      <p:sp>
        <p:nvSpPr>
          <p:cNvPr id="3" name="Content Placeholder 2">
            <a:extLst>
              <a:ext uri="{FF2B5EF4-FFF2-40B4-BE49-F238E27FC236}">
                <a16:creationId xmlns:a16="http://schemas.microsoft.com/office/drawing/2014/main" id="{A51B0D5F-1641-4D05-9D70-B21DC7EFC4F3}"/>
              </a:ext>
            </a:extLst>
          </p:cNvPr>
          <p:cNvSpPr>
            <a:spLocks noGrp="1"/>
          </p:cNvSpPr>
          <p:nvPr>
            <p:ph idx="1"/>
          </p:nvPr>
        </p:nvSpPr>
        <p:spPr>
          <a:xfrm>
            <a:off x="838200" y="1263316"/>
            <a:ext cx="10515600" cy="4913647"/>
          </a:xfrm>
        </p:spPr>
        <p:txBody>
          <a:bodyPr lIns="91440" tIns="45720" rIns="91440" bIns="45720" anchor="t"/>
          <a:lstStyle/>
          <a:p>
            <a:pPr marL="0" lvl="0" indent="0">
              <a:buNone/>
            </a:pPr>
            <a:r>
              <a:rPr lang="en-US" sz="3200" u="sng"/>
              <a:t>Evaluation Criteria</a:t>
            </a:r>
          </a:p>
          <a:p>
            <a:pPr marL="0" indent="0" algn="just">
              <a:buNone/>
            </a:pPr>
            <a:r>
              <a:rPr lang="en-US" sz="2400"/>
              <a:t>The Port Commission will award the contract to the </a:t>
            </a:r>
            <a:r>
              <a:rPr lang="en-US" sz="2400" u="sng"/>
              <a:t>Respondent</a:t>
            </a:r>
            <a:r>
              <a:rPr lang="en-US" sz="2400"/>
              <a:t> whose Response provides the </a:t>
            </a:r>
            <a:r>
              <a:rPr lang="en-US" sz="2400" u="sng"/>
              <a:t>best value</a:t>
            </a:r>
            <a:r>
              <a:rPr lang="en-US" sz="2400"/>
              <a:t> in consideration of the evaluation factors set forth below.</a:t>
            </a:r>
            <a:r>
              <a:rPr lang="en-US" sz="2400" b="1" i="0" u="none" strike="noStrike" baseline="0">
                <a:solidFill>
                  <a:srgbClr val="000000"/>
                </a:solidFill>
                <a:latin typeface="Arial"/>
                <a:cs typeface="Arial"/>
              </a:rPr>
              <a:t> Relative Importance </a:t>
            </a:r>
            <a:r>
              <a:rPr lang="en-US" sz="2400" b="0" i="0" u="none" strike="noStrike" baseline="0">
                <a:solidFill>
                  <a:srgbClr val="000000"/>
                </a:solidFill>
                <a:latin typeface="Arial"/>
                <a:cs typeface="Arial"/>
              </a:rPr>
              <a:t>of price and other evaluation factors: In accordance with Section 60.405 of the Texas Water Code, the Request for Proposals form lists the proposal evaluation criteria in the </a:t>
            </a:r>
            <a:r>
              <a:rPr lang="en-US" sz="2400" b="1" i="0" u="none" strike="noStrike" baseline="0">
                <a:solidFill>
                  <a:srgbClr val="000000"/>
                </a:solidFill>
                <a:latin typeface="Arial"/>
                <a:cs typeface="Arial"/>
              </a:rPr>
              <a:t>order of their relative importance, with the most important listed first</a:t>
            </a:r>
            <a:r>
              <a:rPr lang="en-US" sz="2400" b="0" i="0" u="none" strike="noStrike" baseline="0">
                <a:solidFill>
                  <a:srgbClr val="000000"/>
                </a:solidFill>
                <a:latin typeface="Arial"/>
                <a:cs typeface="Arial"/>
              </a:rPr>
              <a:t>.</a:t>
            </a:r>
            <a:r>
              <a:rPr lang="en-US" sz="2400">
                <a:solidFill>
                  <a:srgbClr val="000000"/>
                </a:solidFill>
                <a:latin typeface="Arial"/>
                <a:cs typeface="Arial"/>
              </a:rPr>
              <a:t>  </a:t>
            </a:r>
            <a:endParaRPr lang="en-US" sz="2400">
              <a:solidFill>
                <a:prstClr val="black"/>
              </a:solidFill>
            </a:endParaRPr>
          </a:p>
          <a:p>
            <a:pPr marL="514350" indent="-514350">
              <a:buAutoNum type="arabicPeriod"/>
            </a:pPr>
            <a:r>
              <a:rPr lang="en-US">
                <a:cs typeface="Arial"/>
              </a:rPr>
              <a:t>Price</a:t>
            </a:r>
          </a:p>
          <a:p>
            <a:pPr marL="514350" indent="-514350">
              <a:buAutoNum type="arabicPeriod"/>
            </a:pPr>
            <a:r>
              <a:rPr lang="en-US">
                <a:cs typeface="Arial"/>
              </a:rPr>
              <a:t>Benefit to PHA</a:t>
            </a:r>
          </a:p>
          <a:p>
            <a:pPr marL="514350" indent="-514350">
              <a:buAutoNum type="arabicPeriod"/>
            </a:pPr>
            <a:r>
              <a:rPr lang="en-US">
                <a:cs typeface="Arial"/>
              </a:rPr>
              <a:t>Respondent</a:t>
            </a:r>
          </a:p>
          <a:p>
            <a:pPr marL="514350" indent="-514350">
              <a:buAutoNum type="arabicPeriod"/>
            </a:pPr>
            <a:r>
              <a:rPr lang="en-US">
                <a:cs typeface="Arial"/>
              </a:rPr>
              <a:t>Overall Compliance with PHA Policies</a:t>
            </a:r>
          </a:p>
          <a:p>
            <a:pPr marL="0" indent="0">
              <a:buNone/>
            </a:pPr>
            <a:endParaRPr lang="en-US">
              <a:cs typeface="Arial"/>
            </a:endParaRPr>
          </a:p>
          <a:p>
            <a:pPr marL="0" indent="0">
              <a:buNone/>
            </a:pPr>
            <a:endParaRPr lang="en-US">
              <a:cs typeface="Arial"/>
            </a:endParaRPr>
          </a:p>
          <a:p>
            <a:pPr marL="0" indent="0">
              <a:buNone/>
            </a:pPr>
            <a:endParaRPr lang="en-US">
              <a:cs typeface="Arial"/>
            </a:endParaRPr>
          </a:p>
        </p:txBody>
      </p:sp>
      <p:sp>
        <p:nvSpPr>
          <p:cNvPr id="6" name="TextBox 5">
            <a:extLst>
              <a:ext uri="{FF2B5EF4-FFF2-40B4-BE49-F238E27FC236}">
                <a16:creationId xmlns:a16="http://schemas.microsoft.com/office/drawing/2014/main" id="{89D0769F-87DE-4C43-A3FF-D013D22C786E}"/>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3760734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4F5C9A-A2D7-4CD1-B3C6-BF1EA1F5BA0D}"/>
              </a:ext>
            </a:extLst>
          </p:cNvPr>
          <p:cNvSpPr txBox="1">
            <a:spLocks/>
          </p:cNvSpPr>
          <p:nvPr/>
        </p:nvSpPr>
        <p:spPr>
          <a:xfrm>
            <a:off x="457200" y="457200"/>
            <a:ext cx="11078029" cy="1280160"/>
          </a:xfrm>
          <a:prstGeom prst="rect">
            <a:avLst/>
          </a:prstGeom>
        </p:spPr>
        <p:txBody>
          <a:bodyPr/>
          <a:lstStyle>
            <a:lvl1pPr algn="l" defTabSz="914400" rtl="0" eaLnBrk="1" latinLnBrk="0" hangingPunct="1">
              <a:lnSpc>
                <a:spcPct val="90000"/>
              </a:lnSpc>
              <a:spcBef>
                <a:spcPct val="0"/>
              </a:spcBef>
              <a:buNone/>
              <a:defRPr sz="3200" b="0" kern="1200">
                <a:solidFill>
                  <a:srgbClr val="A51C36"/>
                </a:solidFill>
                <a:latin typeface="+mj-lt"/>
                <a:ea typeface="+mj-ea"/>
                <a:cs typeface="+mj-cs"/>
              </a:defRPr>
            </a:lvl1pPr>
          </a:lstStyle>
          <a:p>
            <a:r>
              <a:rPr lang="en-US" sz="4400"/>
              <a:t>Procurement Services (continued)</a:t>
            </a:r>
          </a:p>
        </p:txBody>
      </p:sp>
      <p:sp>
        <p:nvSpPr>
          <p:cNvPr id="3" name="Content Placeholder 2">
            <a:extLst>
              <a:ext uri="{FF2B5EF4-FFF2-40B4-BE49-F238E27FC236}">
                <a16:creationId xmlns:a16="http://schemas.microsoft.com/office/drawing/2014/main" id="{A51B0D5F-1641-4D05-9D70-B21DC7EFC4F3}"/>
              </a:ext>
            </a:extLst>
          </p:cNvPr>
          <p:cNvSpPr>
            <a:spLocks noGrp="1"/>
          </p:cNvSpPr>
          <p:nvPr>
            <p:ph idx="1"/>
          </p:nvPr>
        </p:nvSpPr>
        <p:spPr>
          <a:xfrm>
            <a:off x="457200" y="1263316"/>
            <a:ext cx="10501532" cy="4913647"/>
          </a:xfrm>
        </p:spPr>
        <p:txBody>
          <a:bodyPr lIns="91440" tIns="45720" rIns="91440" bIns="45720" anchor="t"/>
          <a:lstStyle/>
          <a:p>
            <a:pPr marL="0" indent="0">
              <a:buNone/>
            </a:pPr>
            <a:r>
              <a:rPr lang="en-US"/>
              <a:t>For ease of download, the solicitation is separated into 5 parts, separated into 24 attachments:</a:t>
            </a:r>
          </a:p>
          <a:p>
            <a:pPr marL="514350" indent="-514350">
              <a:buAutoNum type="arabicPeriod"/>
            </a:pPr>
            <a:r>
              <a:rPr lang="en-US"/>
              <a:t>RFP Document</a:t>
            </a:r>
          </a:p>
          <a:p>
            <a:pPr marL="514350" indent="-514350">
              <a:buAutoNum type="arabicPeriod"/>
            </a:pPr>
            <a:r>
              <a:rPr lang="en-US"/>
              <a:t>General Conditions</a:t>
            </a:r>
          </a:p>
          <a:p>
            <a:pPr marL="514350" indent="-514350">
              <a:buAutoNum type="arabicPeriod"/>
            </a:pPr>
            <a:r>
              <a:rPr lang="en-US"/>
              <a:t>Special Conditions</a:t>
            </a:r>
          </a:p>
          <a:p>
            <a:pPr marL="514350" indent="-514350">
              <a:buAutoNum type="arabicPeriod"/>
            </a:pPr>
            <a:r>
              <a:rPr lang="en-US"/>
              <a:t>Technical Specifications</a:t>
            </a:r>
          </a:p>
          <a:p>
            <a:pPr marL="514350" indent="-514350">
              <a:buAutoNum type="arabicPeriod"/>
            </a:pPr>
            <a:r>
              <a:rPr lang="en-US"/>
              <a:t>Plans </a:t>
            </a:r>
          </a:p>
          <a:p>
            <a:pPr lvl="1"/>
            <a:r>
              <a:rPr lang="en-US"/>
              <a:t>Segment 1 Pipeline Report (16 subparts)</a:t>
            </a:r>
          </a:p>
          <a:p>
            <a:pPr lvl="1"/>
            <a:r>
              <a:rPr lang="en-US"/>
              <a:t>Segment 2 Pipeline Report</a:t>
            </a:r>
          </a:p>
        </p:txBody>
      </p:sp>
    </p:spTree>
    <p:extLst>
      <p:ext uri="{BB962C8B-B14F-4D97-AF65-F5344CB8AC3E}">
        <p14:creationId xmlns:p14="http://schemas.microsoft.com/office/powerpoint/2010/main" val="81181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8487B1-04BA-4B50-8F42-8A3A3A068160}"/>
              </a:ext>
            </a:extLst>
          </p:cNvPr>
          <p:cNvPicPr>
            <a:picLocks noChangeAspect="1"/>
          </p:cNvPicPr>
          <p:nvPr/>
        </p:nvPicPr>
        <p:blipFill>
          <a:blip r:embed="rId2"/>
          <a:srcRect/>
          <a:stretch/>
        </p:blipFill>
        <p:spPr>
          <a:xfrm>
            <a:off x="6520290" y="1357460"/>
            <a:ext cx="4833510" cy="5109328"/>
          </a:xfrm>
          <a:prstGeom prst="rect">
            <a:avLst/>
          </a:prstGeom>
        </p:spPr>
      </p:pic>
      <p:sp>
        <p:nvSpPr>
          <p:cNvPr id="8" name="Title 1">
            <a:extLst>
              <a:ext uri="{FF2B5EF4-FFF2-40B4-BE49-F238E27FC236}">
                <a16:creationId xmlns:a16="http://schemas.microsoft.com/office/drawing/2014/main" id="{704F5C9A-A2D7-4CD1-B3C6-BF1EA1F5BA0D}"/>
              </a:ext>
            </a:extLst>
          </p:cNvPr>
          <p:cNvSpPr txBox="1">
            <a:spLocks/>
          </p:cNvSpPr>
          <p:nvPr/>
        </p:nvSpPr>
        <p:spPr>
          <a:xfrm>
            <a:off x="457200" y="457200"/>
            <a:ext cx="11078029" cy="1280160"/>
          </a:xfrm>
          <a:prstGeom prst="rect">
            <a:avLst/>
          </a:prstGeom>
        </p:spPr>
        <p:txBody>
          <a:bodyPr/>
          <a:lstStyle>
            <a:lvl1pPr algn="l" defTabSz="914400" rtl="0" eaLnBrk="1" latinLnBrk="0" hangingPunct="1">
              <a:lnSpc>
                <a:spcPct val="90000"/>
              </a:lnSpc>
              <a:spcBef>
                <a:spcPct val="0"/>
              </a:spcBef>
              <a:buNone/>
              <a:defRPr sz="3200" b="0" kern="1200">
                <a:solidFill>
                  <a:srgbClr val="A51C36"/>
                </a:solidFill>
                <a:latin typeface="+mj-lt"/>
                <a:ea typeface="+mj-ea"/>
                <a:cs typeface="+mj-cs"/>
              </a:defRPr>
            </a:lvl1pPr>
          </a:lstStyle>
          <a:p>
            <a:r>
              <a:rPr lang="en-US" sz="4400"/>
              <a:t>Procurement (continued)</a:t>
            </a:r>
          </a:p>
        </p:txBody>
      </p:sp>
      <p:sp>
        <p:nvSpPr>
          <p:cNvPr id="3" name="Content Placeholder 2">
            <a:extLst>
              <a:ext uri="{FF2B5EF4-FFF2-40B4-BE49-F238E27FC236}">
                <a16:creationId xmlns:a16="http://schemas.microsoft.com/office/drawing/2014/main" id="{A51B0D5F-1641-4D05-9D70-B21DC7EFC4F3}"/>
              </a:ext>
            </a:extLst>
          </p:cNvPr>
          <p:cNvSpPr>
            <a:spLocks noGrp="1"/>
          </p:cNvSpPr>
          <p:nvPr>
            <p:ph idx="1"/>
          </p:nvPr>
        </p:nvSpPr>
        <p:spPr>
          <a:xfrm>
            <a:off x="457200" y="1263316"/>
            <a:ext cx="6309360" cy="4913647"/>
          </a:xfrm>
        </p:spPr>
        <p:txBody>
          <a:bodyPr lIns="91440" tIns="45720" rIns="91440" bIns="45720" anchor="t"/>
          <a:lstStyle/>
          <a:p>
            <a:pPr marL="0" indent="0">
              <a:buNone/>
            </a:pPr>
            <a:endParaRPr lang="en-US"/>
          </a:p>
          <a:p>
            <a:pPr marL="0" indent="0">
              <a:buNone/>
            </a:pPr>
            <a:r>
              <a:rPr lang="en-US"/>
              <a:t>Proposal Response form:</a:t>
            </a:r>
          </a:p>
          <a:p>
            <a:pPr marL="0" indent="0">
              <a:buNone/>
            </a:pPr>
            <a:r>
              <a:rPr lang="en-US"/>
              <a:t>(Page 17 of RFP Document)</a:t>
            </a:r>
            <a:endParaRPr lang="en-US">
              <a:cs typeface="Arial"/>
            </a:endParaRPr>
          </a:p>
          <a:p>
            <a:pPr marL="0" indent="0">
              <a:buNone/>
            </a:pPr>
            <a:endParaRPr lang="en-US"/>
          </a:p>
          <a:p>
            <a:r>
              <a:rPr lang="en-US"/>
              <a:t>Page 2 of the Proposal Response </a:t>
            </a:r>
          </a:p>
          <a:p>
            <a:pPr marL="0" indent="0">
              <a:buNone/>
            </a:pPr>
            <a:r>
              <a:rPr lang="en-US"/>
              <a:t>  Form – Required Attachments</a:t>
            </a:r>
          </a:p>
          <a:p>
            <a:pPr marL="0" indent="0">
              <a:buNone/>
            </a:pPr>
            <a:r>
              <a:rPr lang="en-US"/>
              <a:t>  Checklist</a:t>
            </a:r>
          </a:p>
          <a:p>
            <a:pPr marL="0" indent="0">
              <a:buNone/>
            </a:pPr>
            <a:endParaRPr lang="en-US"/>
          </a:p>
        </p:txBody>
      </p:sp>
      <p:sp>
        <p:nvSpPr>
          <p:cNvPr id="6" name="Right Arrow 5">
            <a:extLst>
              <a:ext uri="{FF2B5EF4-FFF2-40B4-BE49-F238E27FC236}">
                <a16:creationId xmlns:a16="http://schemas.microsoft.com/office/drawing/2014/main" id="{28D53619-E69B-4754-BEE4-7A056F92A0E2}"/>
              </a:ext>
            </a:extLst>
          </p:cNvPr>
          <p:cNvSpPr>
            <a:spLocks noChangeArrowheads="1"/>
          </p:cNvSpPr>
          <p:nvPr/>
        </p:nvSpPr>
        <p:spPr bwMode="auto">
          <a:xfrm>
            <a:off x="3611880" y="4475014"/>
            <a:ext cx="2618123" cy="241783"/>
          </a:xfrm>
          <a:prstGeom prst="rightArrow">
            <a:avLst>
              <a:gd name="adj1" fmla="val 50000"/>
              <a:gd name="adj2" fmla="val 50024"/>
            </a:avLst>
          </a:prstGeom>
          <a:solidFill>
            <a:srgbClr val="FF0000"/>
          </a:solidFill>
          <a:ln w="9525" algn="ctr">
            <a:solidFill>
              <a:schemeClr val="tx1"/>
            </a:solidFill>
            <a:round/>
            <a:headEnd/>
            <a:tailEnd/>
          </a:ln>
        </p:spPr>
        <p:txBody>
          <a:bodyPr/>
          <a:lstStyle/>
          <a:p>
            <a:endParaRPr lang="en-US">
              <a:solidFill>
                <a:srgbClr val="FF0000"/>
              </a:solidFill>
            </a:endParaRPr>
          </a:p>
        </p:txBody>
      </p:sp>
      <p:sp>
        <p:nvSpPr>
          <p:cNvPr id="4" name="Flowchart: Connector 3">
            <a:extLst>
              <a:ext uri="{FF2B5EF4-FFF2-40B4-BE49-F238E27FC236}">
                <a16:creationId xmlns:a16="http://schemas.microsoft.com/office/drawing/2014/main" id="{BE43BB59-A285-4806-9CD6-2521CC72502A}"/>
              </a:ext>
            </a:extLst>
          </p:cNvPr>
          <p:cNvSpPr/>
          <p:nvPr/>
        </p:nvSpPr>
        <p:spPr>
          <a:xfrm>
            <a:off x="6411432" y="3349256"/>
            <a:ext cx="1180215" cy="2827707"/>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287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6" dur="250" autoRev="1" fill="remove"/>
                                        <p:tgtEl>
                                          <p:spTgt spid="6"/>
                                        </p:tgtEl>
                                        <p:attrNameLst>
                                          <p:attrName>style.color</p:attrName>
                                        </p:attrNameLst>
                                      </p:cBhvr>
                                      <p:to>
                                        <a:schemeClr val="bg1"/>
                                      </p:to>
                                    </p:animClr>
                                    <p:animClr clrSpc="rgb" dir="cw">
                                      <p:cBhvr>
                                        <p:cTn id="7" dur="250" autoRev="1" fill="remove"/>
                                        <p:tgtEl>
                                          <p:spTgt spid="6"/>
                                        </p:tgtEl>
                                        <p:attrNameLst>
                                          <p:attrName>fillcolor</p:attrName>
                                        </p:attrNameLst>
                                      </p:cBhvr>
                                      <p:to>
                                        <a:schemeClr val="bg1"/>
                                      </p:to>
                                    </p:animClr>
                                    <p:set>
                                      <p:cBhvr>
                                        <p:cTn id="8" dur="250" autoRev="1" fill="remove"/>
                                        <p:tgtEl>
                                          <p:spTgt spid="6"/>
                                        </p:tgtEl>
                                        <p:attrNameLst>
                                          <p:attrName>fill.type</p:attrName>
                                        </p:attrNameLst>
                                      </p:cBhvr>
                                      <p:to>
                                        <p:strVal val="solid"/>
                                      </p:to>
                                    </p:set>
                                    <p:set>
                                      <p:cBhvr>
                                        <p:cTn id="9" dur="250" autoRev="1" fill="remove"/>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4F5C9A-A2D7-4CD1-B3C6-BF1EA1F5BA0D}"/>
              </a:ext>
            </a:extLst>
          </p:cNvPr>
          <p:cNvSpPr txBox="1">
            <a:spLocks/>
          </p:cNvSpPr>
          <p:nvPr/>
        </p:nvSpPr>
        <p:spPr>
          <a:xfrm>
            <a:off x="457200" y="457200"/>
            <a:ext cx="11078029" cy="1280160"/>
          </a:xfrm>
          <a:prstGeom prst="rect">
            <a:avLst/>
          </a:prstGeom>
        </p:spPr>
        <p:txBody>
          <a:bodyPr/>
          <a:lstStyle>
            <a:lvl1pPr algn="l" defTabSz="914400" rtl="0" eaLnBrk="1" latinLnBrk="0" hangingPunct="1">
              <a:lnSpc>
                <a:spcPct val="90000"/>
              </a:lnSpc>
              <a:spcBef>
                <a:spcPct val="0"/>
              </a:spcBef>
              <a:buNone/>
              <a:defRPr sz="3200" b="0" kern="1200">
                <a:solidFill>
                  <a:srgbClr val="A51C36"/>
                </a:solidFill>
                <a:latin typeface="+mj-lt"/>
                <a:ea typeface="+mj-ea"/>
                <a:cs typeface="+mj-cs"/>
              </a:defRPr>
            </a:lvl1pPr>
          </a:lstStyle>
          <a:p>
            <a:r>
              <a:rPr lang="en-US" sz="4400"/>
              <a:t>Procurement (continued)</a:t>
            </a:r>
          </a:p>
        </p:txBody>
      </p:sp>
      <p:sp>
        <p:nvSpPr>
          <p:cNvPr id="3" name="Content Placeholder 2">
            <a:extLst>
              <a:ext uri="{FF2B5EF4-FFF2-40B4-BE49-F238E27FC236}">
                <a16:creationId xmlns:a16="http://schemas.microsoft.com/office/drawing/2014/main" id="{A51B0D5F-1641-4D05-9D70-B21DC7EFC4F3}"/>
              </a:ext>
            </a:extLst>
          </p:cNvPr>
          <p:cNvSpPr>
            <a:spLocks noGrp="1"/>
          </p:cNvSpPr>
          <p:nvPr>
            <p:ph idx="1"/>
          </p:nvPr>
        </p:nvSpPr>
        <p:spPr>
          <a:xfrm>
            <a:off x="457199" y="3455204"/>
            <a:ext cx="5439103" cy="2721759"/>
          </a:xfrm>
        </p:spPr>
        <p:txBody>
          <a:bodyPr lIns="91440" tIns="45720" rIns="91440" bIns="45720" anchor="t"/>
          <a:lstStyle/>
          <a:p>
            <a:pPr marL="0" indent="0">
              <a:buNone/>
            </a:pPr>
            <a:endParaRPr lang="en-US"/>
          </a:p>
          <a:p>
            <a:pPr marL="0" indent="0">
              <a:buNone/>
            </a:pPr>
            <a:r>
              <a:rPr lang="en-US"/>
              <a:t>Proposal Response form:</a:t>
            </a:r>
          </a:p>
          <a:p>
            <a:pPr marL="0" indent="0">
              <a:buNone/>
            </a:pPr>
            <a:r>
              <a:rPr lang="en-US"/>
              <a:t>(Page 20 of RFP Document)</a:t>
            </a:r>
            <a:endParaRPr lang="en-US">
              <a:cs typeface="Arial"/>
            </a:endParaRPr>
          </a:p>
          <a:p>
            <a:pPr marL="0" indent="0">
              <a:buNone/>
            </a:pPr>
            <a:endParaRPr lang="en-US"/>
          </a:p>
          <a:p>
            <a:r>
              <a:rPr lang="en-US"/>
              <a:t>Select one or more alternatives</a:t>
            </a:r>
            <a:endParaRPr lang="en-US">
              <a:cs typeface="Arial"/>
            </a:endParaRPr>
          </a:p>
          <a:p>
            <a:pPr marL="0" indent="0">
              <a:buNone/>
            </a:pPr>
            <a:endParaRPr lang="en-US"/>
          </a:p>
        </p:txBody>
      </p:sp>
      <p:pic>
        <p:nvPicPr>
          <p:cNvPr id="2" name="Picture 4">
            <a:extLst>
              <a:ext uri="{FF2B5EF4-FFF2-40B4-BE49-F238E27FC236}">
                <a16:creationId xmlns:a16="http://schemas.microsoft.com/office/drawing/2014/main" id="{0EF312AF-0A3C-41F7-BDE2-745D57426B1C}"/>
              </a:ext>
            </a:extLst>
          </p:cNvPr>
          <p:cNvPicPr>
            <a:picLocks noChangeAspect="1"/>
          </p:cNvPicPr>
          <p:nvPr/>
        </p:nvPicPr>
        <p:blipFill>
          <a:blip r:embed="rId3"/>
          <a:stretch>
            <a:fillRect/>
          </a:stretch>
        </p:blipFill>
        <p:spPr>
          <a:xfrm>
            <a:off x="5543549" y="1791861"/>
            <a:ext cx="6305550" cy="478573"/>
          </a:xfrm>
          <a:prstGeom prst="rect">
            <a:avLst/>
          </a:prstGeom>
        </p:spPr>
      </p:pic>
      <p:pic>
        <p:nvPicPr>
          <p:cNvPr id="5" name="Picture 6">
            <a:extLst>
              <a:ext uri="{FF2B5EF4-FFF2-40B4-BE49-F238E27FC236}">
                <a16:creationId xmlns:a16="http://schemas.microsoft.com/office/drawing/2014/main" id="{70EDB6BF-66F6-43FF-AFB4-56CDD3E36E4D}"/>
              </a:ext>
            </a:extLst>
          </p:cNvPr>
          <p:cNvPicPr>
            <a:picLocks noChangeAspect="1"/>
          </p:cNvPicPr>
          <p:nvPr/>
        </p:nvPicPr>
        <p:blipFill>
          <a:blip r:embed="rId4"/>
          <a:stretch>
            <a:fillRect/>
          </a:stretch>
        </p:blipFill>
        <p:spPr>
          <a:xfrm>
            <a:off x="5543550" y="2462628"/>
            <a:ext cx="6326079" cy="517396"/>
          </a:xfrm>
          <a:prstGeom prst="rect">
            <a:avLst/>
          </a:prstGeom>
        </p:spPr>
      </p:pic>
      <p:pic>
        <p:nvPicPr>
          <p:cNvPr id="7" name="Picture 8">
            <a:extLst>
              <a:ext uri="{FF2B5EF4-FFF2-40B4-BE49-F238E27FC236}">
                <a16:creationId xmlns:a16="http://schemas.microsoft.com/office/drawing/2014/main" id="{2B9F2C98-3647-4066-9F8C-7F53B68AEC24}"/>
              </a:ext>
            </a:extLst>
          </p:cNvPr>
          <p:cNvPicPr>
            <a:picLocks noChangeAspect="1"/>
          </p:cNvPicPr>
          <p:nvPr/>
        </p:nvPicPr>
        <p:blipFill>
          <a:blip r:embed="rId5"/>
          <a:stretch>
            <a:fillRect/>
          </a:stretch>
        </p:blipFill>
        <p:spPr>
          <a:xfrm>
            <a:off x="457200" y="1313464"/>
            <a:ext cx="4695825" cy="1866512"/>
          </a:xfrm>
          <a:prstGeom prst="rect">
            <a:avLst/>
          </a:prstGeom>
        </p:spPr>
      </p:pic>
      <p:sp>
        <p:nvSpPr>
          <p:cNvPr id="4" name="Flowchart: Connector 3">
            <a:extLst>
              <a:ext uri="{FF2B5EF4-FFF2-40B4-BE49-F238E27FC236}">
                <a16:creationId xmlns:a16="http://schemas.microsoft.com/office/drawing/2014/main" id="{BE43BB59-A285-4806-9CD6-2521CC72502A}"/>
              </a:ext>
            </a:extLst>
          </p:cNvPr>
          <p:cNvSpPr/>
          <p:nvPr/>
        </p:nvSpPr>
        <p:spPr>
          <a:xfrm>
            <a:off x="301841" y="2552597"/>
            <a:ext cx="4851184" cy="902607"/>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558A1F2-320D-4929-9697-3F21D8F37132}"/>
              </a:ext>
            </a:extLst>
          </p:cNvPr>
          <p:cNvPicPr>
            <a:picLocks noChangeAspect="1"/>
          </p:cNvPicPr>
          <p:nvPr/>
        </p:nvPicPr>
        <p:blipFill>
          <a:blip r:embed="rId6"/>
          <a:stretch>
            <a:fillRect/>
          </a:stretch>
        </p:blipFill>
        <p:spPr>
          <a:xfrm>
            <a:off x="5543550" y="3179976"/>
            <a:ext cx="6305550" cy="496863"/>
          </a:xfrm>
          <a:prstGeom prst="rect">
            <a:avLst/>
          </a:prstGeom>
        </p:spPr>
      </p:pic>
      <p:pic>
        <p:nvPicPr>
          <p:cNvPr id="12" name="Picture 11">
            <a:extLst>
              <a:ext uri="{FF2B5EF4-FFF2-40B4-BE49-F238E27FC236}">
                <a16:creationId xmlns:a16="http://schemas.microsoft.com/office/drawing/2014/main" id="{35BAD643-F438-46E6-93A1-EDB7D906A5A2}"/>
              </a:ext>
            </a:extLst>
          </p:cNvPr>
          <p:cNvPicPr>
            <a:picLocks noChangeAspect="1"/>
          </p:cNvPicPr>
          <p:nvPr/>
        </p:nvPicPr>
        <p:blipFill>
          <a:blip r:embed="rId7"/>
          <a:stretch>
            <a:fillRect/>
          </a:stretch>
        </p:blipFill>
        <p:spPr>
          <a:xfrm>
            <a:off x="5523020" y="3874918"/>
            <a:ext cx="6346609" cy="500376"/>
          </a:xfrm>
          <a:prstGeom prst="rect">
            <a:avLst/>
          </a:prstGeom>
        </p:spPr>
      </p:pic>
      <p:pic>
        <p:nvPicPr>
          <p:cNvPr id="14" name="Picture 13">
            <a:extLst>
              <a:ext uri="{FF2B5EF4-FFF2-40B4-BE49-F238E27FC236}">
                <a16:creationId xmlns:a16="http://schemas.microsoft.com/office/drawing/2014/main" id="{034A3530-36C2-4B37-B116-676353F3815E}"/>
              </a:ext>
            </a:extLst>
          </p:cNvPr>
          <p:cNvPicPr>
            <a:picLocks noChangeAspect="1"/>
          </p:cNvPicPr>
          <p:nvPr/>
        </p:nvPicPr>
        <p:blipFill>
          <a:blip r:embed="rId8"/>
          <a:stretch>
            <a:fillRect/>
          </a:stretch>
        </p:blipFill>
        <p:spPr>
          <a:xfrm>
            <a:off x="5543550" y="4571603"/>
            <a:ext cx="6305550" cy="488960"/>
          </a:xfrm>
          <a:prstGeom prst="rect">
            <a:avLst/>
          </a:prstGeom>
        </p:spPr>
      </p:pic>
    </p:spTree>
    <p:extLst>
      <p:ext uri="{BB962C8B-B14F-4D97-AF65-F5344CB8AC3E}">
        <p14:creationId xmlns:p14="http://schemas.microsoft.com/office/powerpoint/2010/main" val="3492468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2AEDE5D-90D1-4882-BCE1-0F6E2B1EA02F}"/>
              </a:ext>
            </a:extLst>
          </p:cNvPr>
          <p:cNvSpPr txBox="1"/>
          <p:nvPr/>
        </p:nvSpPr>
        <p:spPr>
          <a:xfrm>
            <a:off x="2185451" y="1561522"/>
            <a:ext cx="2956172" cy="338554"/>
          </a:xfrm>
          <a:prstGeom prst="rect">
            <a:avLst/>
          </a:prstGeom>
          <a:noFill/>
        </p:spPr>
        <p:txBody>
          <a:bodyPr wrap="square" rtlCol="0">
            <a:spAutoFit/>
          </a:bodyPr>
          <a:lstStyle/>
          <a:p>
            <a:r>
              <a:rPr lang="en-US" sz="1600" b="1">
                <a:solidFill>
                  <a:schemeClr val="bg1"/>
                </a:solidFill>
                <a:latin typeface="Helvetica" pitchFamily="2" charset="0"/>
              </a:rPr>
              <a:t>Port Houston:</a:t>
            </a:r>
          </a:p>
        </p:txBody>
      </p:sp>
      <p:sp>
        <p:nvSpPr>
          <p:cNvPr id="5" name="AutoShape 2">
            <a:extLst>
              <a:ext uri="{FF2B5EF4-FFF2-40B4-BE49-F238E27FC236}">
                <a16:creationId xmlns:a16="http://schemas.microsoft.com/office/drawing/2014/main" id="{7840A567-18ED-4F47-A228-A83609681EB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itle 3">
            <a:extLst>
              <a:ext uri="{FF2B5EF4-FFF2-40B4-BE49-F238E27FC236}">
                <a16:creationId xmlns:a16="http://schemas.microsoft.com/office/drawing/2014/main" id="{6CF49279-B865-4E5C-B05D-D25794071514}"/>
              </a:ext>
            </a:extLst>
          </p:cNvPr>
          <p:cNvSpPr>
            <a:spLocks noGrp="1"/>
          </p:cNvSpPr>
          <p:nvPr>
            <p:ph type="ctrTitle"/>
          </p:nvPr>
        </p:nvSpPr>
        <p:spPr/>
        <p:txBody>
          <a:bodyPr/>
          <a:lstStyle/>
          <a:p>
            <a:r>
              <a:rPr lang="en-US" sz="6600"/>
              <a:t>Scope of Services</a:t>
            </a:r>
          </a:p>
        </p:txBody>
      </p:sp>
      <p:sp>
        <p:nvSpPr>
          <p:cNvPr id="9" name="TextBox 8">
            <a:extLst>
              <a:ext uri="{FF2B5EF4-FFF2-40B4-BE49-F238E27FC236}">
                <a16:creationId xmlns:a16="http://schemas.microsoft.com/office/drawing/2014/main" id="{063B0215-3C80-4010-A8E0-1E35FDA7C7CB}"/>
              </a:ext>
            </a:extLst>
          </p:cNvPr>
          <p:cNvSpPr txBox="1"/>
          <p:nvPr/>
        </p:nvSpPr>
        <p:spPr>
          <a:xfrm>
            <a:off x="2410686" y="2750403"/>
            <a:ext cx="7065827" cy="830997"/>
          </a:xfrm>
          <a:prstGeom prst="rect">
            <a:avLst/>
          </a:prstGeom>
          <a:noFill/>
        </p:spPr>
        <p:txBody>
          <a:bodyPr wrap="square">
            <a:spAutoFit/>
          </a:bodyPr>
          <a:lstStyle/>
          <a:p>
            <a:r>
              <a:rPr lang="en-US" sz="2400">
                <a:solidFill>
                  <a:srgbClr val="FFFFFF"/>
                </a:solidFill>
              </a:rPr>
              <a:t>Lori Brownell, PHA Channel Improvement Director</a:t>
            </a:r>
          </a:p>
          <a:p>
            <a:r>
              <a:rPr lang="en-US" sz="2400">
                <a:solidFill>
                  <a:srgbClr val="FFFFFF"/>
                </a:solidFill>
              </a:rPr>
              <a:t>Chester Hedderman, Joint Venture Engineer</a:t>
            </a:r>
          </a:p>
        </p:txBody>
      </p:sp>
      <p:sp>
        <p:nvSpPr>
          <p:cNvPr id="6" name="TextBox 5">
            <a:extLst>
              <a:ext uri="{FF2B5EF4-FFF2-40B4-BE49-F238E27FC236}">
                <a16:creationId xmlns:a16="http://schemas.microsoft.com/office/drawing/2014/main" id="{5A43579E-6A29-4BCB-8F37-E7A0F73ECAFB}"/>
              </a:ext>
            </a:extLst>
          </p:cNvPr>
          <p:cNvSpPr txBox="1"/>
          <p:nvPr/>
        </p:nvSpPr>
        <p:spPr>
          <a:xfrm>
            <a:off x="2197511" y="3697457"/>
            <a:ext cx="1092241" cy="307777"/>
          </a:xfrm>
          <a:prstGeom prst="rect">
            <a:avLst/>
          </a:prstGeom>
          <a:noFill/>
        </p:spPr>
        <p:txBody>
          <a:bodyPr wrap="square" rtlCol="0">
            <a:spAutoFit/>
          </a:bodyPr>
          <a:lstStyle/>
          <a:p>
            <a:r>
              <a:rPr lang="en-US" sz="1400" b="0">
                <a:solidFill>
                  <a:schemeClr val="bg1"/>
                </a:solidFill>
                <a:latin typeface="Arial"/>
                <a:cs typeface="Arial"/>
              </a:rPr>
              <a:t>RFP-2048</a:t>
            </a:r>
            <a:endParaRPr lang="en-US" sz="1400">
              <a:solidFill>
                <a:schemeClr val="bg1"/>
              </a:solidFill>
            </a:endParaRPr>
          </a:p>
        </p:txBody>
      </p:sp>
    </p:spTree>
    <p:extLst>
      <p:ext uri="{BB962C8B-B14F-4D97-AF65-F5344CB8AC3E}">
        <p14:creationId xmlns:p14="http://schemas.microsoft.com/office/powerpoint/2010/main" val="2456657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08DB26-CE99-4408-A3AB-36056C19DC36}"/>
              </a:ext>
            </a:extLst>
          </p:cNvPr>
          <p:cNvPicPr>
            <a:picLocks noChangeAspect="1"/>
          </p:cNvPicPr>
          <p:nvPr/>
        </p:nvPicPr>
        <p:blipFill>
          <a:blip r:embed="rId3"/>
          <a:stretch>
            <a:fillRect/>
          </a:stretch>
        </p:blipFill>
        <p:spPr>
          <a:xfrm>
            <a:off x="656771" y="1182296"/>
            <a:ext cx="10683891" cy="5629924"/>
          </a:xfrm>
          <a:prstGeom prst="rect">
            <a:avLst/>
          </a:prstGeom>
        </p:spPr>
      </p:pic>
      <p:sp>
        <p:nvSpPr>
          <p:cNvPr id="3" name="TextBox 2">
            <a:extLst>
              <a:ext uri="{FF2B5EF4-FFF2-40B4-BE49-F238E27FC236}">
                <a16:creationId xmlns:a16="http://schemas.microsoft.com/office/drawing/2014/main" id="{7889BB31-7C87-46E0-9562-281C7D29496E}"/>
              </a:ext>
            </a:extLst>
          </p:cNvPr>
          <p:cNvSpPr txBox="1"/>
          <p:nvPr/>
        </p:nvSpPr>
        <p:spPr>
          <a:xfrm>
            <a:off x="5224301" y="2521024"/>
            <a:ext cx="3978510" cy="646331"/>
          </a:xfrm>
          <a:prstGeom prst="rect">
            <a:avLst/>
          </a:prstGeom>
          <a:noFill/>
          <a:ln>
            <a:noFill/>
          </a:ln>
        </p:spPr>
        <p:txBody>
          <a:bodyPr wrap="square" rtlCol="0">
            <a:spAutoFit/>
          </a:bodyPr>
          <a:lstStyle/>
          <a:p>
            <a:r>
              <a:rPr lang="en-US">
                <a:solidFill>
                  <a:srgbClr val="A41D36"/>
                </a:solidFill>
              </a:rPr>
              <a:t>Houston Ship Channel: </a:t>
            </a:r>
          </a:p>
          <a:p>
            <a:r>
              <a:rPr lang="en-US">
                <a:solidFill>
                  <a:srgbClr val="A41D36"/>
                </a:solidFill>
              </a:rPr>
              <a:t>Approximate project limits (dredging) </a:t>
            </a:r>
          </a:p>
        </p:txBody>
      </p:sp>
      <p:sp>
        <p:nvSpPr>
          <p:cNvPr id="6" name="Left Brace 5">
            <a:extLst>
              <a:ext uri="{FF2B5EF4-FFF2-40B4-BE49-F238E27FC236}">
                <a16:creationId xmlns:a16="http://schemas.microsoft.com/office/drawing/2014/main" id="{933726C3-CC40-4A87-A37B-F19120145CE8}"/>
              </a:ext>
            </a:extLst>
          </p:cNvPr>
          <p:cNvSpPr/>
          <p:nvPr/>
        </p:nvSpPr>
        <p:spPr>
          <a:xfrm rot="15089525">
            <a:off x="3186355" y="2572398"/>
            <a:ext cx="443883" cy="1335435"/>
          </a:xfrm>
          <a:prstGeom prst="leftBrace">
            <a:avLst>
              <a:gd name="adj1" fmla="val 8333"/>
              <a:gd name="adj2" fmla="val 51989"/>
            </a:avLst>
          </a:prstGeom>
          <a:ln w="28575">
            <a:solidFill>
              <a:srgbClr val="A51C36"/>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010075BC-AFA7-438A-B7B8-0B75EBF470DE}"/>
              </a:ext>
            </a:extLst>
          </p:cNvPr>
          <p:cNvSpPr txBox="1"/>
          <p:nvPr/>
        </p:nvSpPr>
        <p:spPr>
          <a:xfrm>
            <a:off x="1753038" y="3462302"/>
            <a:ext cx="2764223" cy="923330"/>
          </a:xfrm>
          <a:prstGeom prst="rect">
            <a:avLst/>
          </a:prstGeom>
          <a:noFill/>
          <a:ln>
            <a:noFill/>
          </a:ln>
        </p:spPr>
        <p:txBody>
          <a:bodyPr wrap="square" rtlCol="0">
            <a:spAutoFit/>
          </a:bodyPr>
          <a:lstStyle/>
          <a:p>
            <a:r>
              <a:rPr lang="en-US">
                <a:solidFill>
                  <a:srgbClr val="A41D36"/>
                </a:solidFill>
              </a:rPr>
              <a:t>Bayport Ship Channel: Approximate project limits (dredging) </a:t>
            </a:r>
          </a:p>
        </p:txBody>
      </p:sp>
      <p:sp>
        <p:nvSpPr>
          <p:cNvPr id="12" name="TextBox 11">
            <a:extLst>
              <a:ext uri="{FF2B5EF4-FFF2-40B4-BE49-F238E27FC236}">
                <a16:creationId xmlns:a16="http://schemas.microsoft.com/office/drawing/2014/main" id="{7D8BA421-DC4A-4EEA-8C4D-C2A0E7B9897F}"/>
              </a:ext>
            </a:extLst>
          </p:cNvPr>
          <p:cNvSpPr txBox="1"/>
          <p:nvPr/>
        </p:nvSpPr>
        <p:spPr>
          <a:xfrm>
            <a:off x="5329747" y="1763732"/>
            <a:ext cx="1239744" cy="523220"/>
          </a:xfrm>
          <a:prstGeom prst="rect">
            <a:avLst/>
          </a:prstGeom>
          <a:noFill/>
          <a:ln>
            <a:noFill/>
          </a:ln>
        </p:spPr>
        <p:txBody>
          <a:bodyPr wrap="square" rtlCol="0">
            <a:spAutoFit/>
          </a:bodyPr>
          <a:lstStyle/>
          <a:p>
            <a:r>
              <a:rPr lang="en-US" sz="1400">
                <a:solidFill>
                  <a:srgbClr val="00B050"/>
                </a:solidFill>
              </a:rPr>
              <a:t>Three-Bird </a:t>
            </a:r>
          </a:p>
          <a:p>
            <a:r>
              <a:rPr lang="en-US" sz="1400">
                <a:solidFill>
                  <a:srgbClr val="00B050"/>
                </a:solidFill>
              </a:rPr>
              <a:t>Island Marsh</a:t>
            </a:r>
          </a:p>
        </p:txBody>
      </p:sp>
      <p:sp>
        <p:nvSpPr>
          <p:cNvPr id="14" name="Rectangle 13">
            <a:extLst>
              <a:ext uri="{FF2B5EF4-FFF2-40B4-BE49-F238E27FC236}">
                <a16:creationId xmlns:a16="http://schemas.microsoft.com/office/drawing/2014/main" id="{F3ACF6AE-CE59-4AB4-A858-77BB2A117500}"/>
              </a:ext>
            </a:extLst>
          </p:cNvPr>
          <p:cNvSpPr/>
          <p:nvPr/>
        </p:nvSpPr>
        <p:spPr>
          <a:xfrm>
            <a:off x="4563122" y="1963433"/>
            <a:ext cx="717305" cy="53964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086084F-D2B5-4E90-A7FC-9486B6C2B86B}"/>
              </a:ext>
            </a:extLst>
          </p:cNvPr>
          <p:cNvSpPr/>
          <p:nvPr/>
        </p:nvSpPr>
        <p:spPr>
          <a:xfrm>
            <a:off x="4111932" y="3793941"/>
            <a:ext cx="890992" cy="629079"/>
          </a:xfrm>
          <a:prstGeom prst="ellipse">
            <a:avLst/>
          </a:pr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634C2EC-B0A6-4778-A6A5-32F8D866D389}"/>
              </a:ext>
            </a:extLst>
          </p:cNvPr>
          <p:cNvSpPr/>
          <p:nvPr/>
        </p:nvSpPr>
        <p:spPr>
          <a:xfrm>
            <a:off x="4799360" y="1856218"/>
            <a:ext cx="572999" cy="646855"/>
          </a:xfrm>
          <a:prstGeom prst="ellipse">
            <a:avLst/>
          </a:pr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475AA8B-2CD2-4D73-98DA-48DE0B25BFCB}"/>
              </a:ext>
            </a:extLst>
          </p:cNvPr>
          <p:cNvSpPr/>
          <p:nvPr/>
        </p:nvSpPr>
        <p:spPr>
          <a:xfrm>
            <a:off x="6022427" y="4527670"/>
            <a:ext cx="787818" cy="646855"/>
          </a:xfrm>
          <a:prstGeom prst="ellipse">
            <a:avLst/>
          </a:pr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D0F47DD-1E9C-4202-9400-282D9DA8E9E2}"/>
              </a:ext>
            </a:extLst>
          </p:cNvPr>
          <p:cNvSpPr txBox="1"/>
          <p:nvPr/>
        </p:nvSpPr>
        <p:spPr>
          <a:xfrm>
            <a:off x="4039874" y="4414005"/>
            <a:ext cx="1954635" cy="523220"/>
          </a:xfrm>
          <a:prstGeom prst="rect">
            <a:avLst/>
          </a:prstGeom>
          <a:noFill/>
          <a:ln>
            <a:noFill/>
          </a:ln>
        </p:spPr>
        <p:txBody>
          <a:bodyPr wrap="square" rtlCol="0">
            <a:spAutoFit/>
          </a:bodyPr>
          <a:lstStyle/>
          <a:p>
            <a:r>
              <a:rPr lang="en-US" sz="1400">
                <a:solidFill>
                  <a:srgbClr val="00B050"/>
                </a:solidFill>
              </a:rPr>
              <a:t>San Leon Oyster Mitigation</a:t>
            </a:r>
          </a:p>
        </p:txBody>
      </p:sp>
      <p:sp>
        <p:nvSpPr>
          <p:cNvPr id="19" name="TextBox 18">
            <a:extLst>
              <a:ext uri="{FF2B5EF4-FFF2-40B4-BE49-F238E27FC236}">
                <a16:creationId xmlns:a16="http://schemas.microsoft.com/office/drawing/2014/main" id="{B94DE7F5-14F7-486E-9AA1-35528FBCF75A}"/>
              </a:ext>
            </a:extLst>
          </p:cNvPr>
          <p:cNvSpPr txBox="1"/>
          <p:nvPr/>
        </p:nvSpPr>
        <p:spPr>
          <a:xfrm>
            <a:off x="5966591" y="5174525"/>
            <a:ext cx="1954635" cy="523220"/>
          </a:xfrm>
          <a:prstGeom prst="rect">
            <a:avLst/>
          </a:prstGeom>
          <a:noFill/>
          <a:ln>
            <a:noFill/>
          </a:ln>
        </p:spPr>
        <p:txBody>
          <a:bodyPr wrap="square" rtlCol="0">
            <a:spAutoFit/>
          </a:bodyPr>
          <a:lstStyle/>
          <a:p>
            <a:r>
              <a:rPr lang="en-US" sz="1400">
                <a:solidFill>
                  <a:srgbClr val="00B050"/>
                </a:solidFill>
              </a:rPr>
              <a:t>Dollar Reef Oyster Mitigation</a:t>
            </a:r>
          </a:p>
        </p:txBody>
      </p:sp>
      <p:sp>
        <p:nvSpPr>
          <p:cNvPr id="20" name="Left Brace 19">
            <a:extLst>
              <a:ext uri="{FF2B5EF4-FFF2-40B4-BE49-F238E27FC236}">
                <a16:creationId xmlns:a16="http://schemas.microsoft.com/office/drawing/2014/main" id="{FCD5A57A-AB2D-4CB7-A5F5-0113A418D58C}"/>
              </a:ext>
            </a:extLst>
          </p:cNvPr>
          <p:cNvSpPr/>
          <p:nvPr/>
        </p:nvSpPr>
        <p:spPr>
          <a:xfrm rot="7189263">
            <a:off x="4885184" y="1280090"/>
            <a:ext cx="521517" cy="3522153"/>
          </a:xfrm>
          <a:prstGeom prst="leftBrace">
            <a:avLst>
              <a:gd name="adj1" fmla="val 8333"/>
              <a:gd name="adj2" fmla="val 51989"/>
            </a:avLst>
          </a:prstGeom>
          <a:ln w="28575">
            <a:solidFill>
              <a:srgbClr val="A51C36"/>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itle 1">
            <a:extLst>
              <a:ext uri="{FF2B5EF4-FFF2-40B4-BE49-F238E27FC236}">
                <a16:creationId xmlns:a16="http://schemas.microsoft.com/office/drawing/2014/main" id="{B33975BB-DADE-48ED-AF92-482691E466EB}"/>
              </a:ext>
            </a:extLst>
          </p:cNvPr>
          <p:cNvSpPr txBox="1">
            <a:spLocks/>
          </p:cNvSpPr>
          <p:nvPr/>
        </p:nvSpPr>
        <p:spPr>
          <a:xfrm>
            <a:off x="457200" y="457200"/>
            <a:ext cx="11653284" cy="1280160"/>
          </a:xfrm>
          <a:prstGeom prst="rect">
            <a:avLst/>
          </a:prstGeom>
        </p:spPr>
        <p:txBody>
          <a:bodyPr/>
          <a:lstStyle>
            <a:lvl1pPr algn="l" defTabSz="914400" rtl="0" eaLnBrk="1" latinLnBrk="0" hangingPunct="1">
              <a:lnSpc>
                <a:spcPct val="90000"/>
              </a:lnSpc>
              <a:spcBef>
                <a:spcPct val="0"/>
              </a:spcBef>
              <a:buNone/>
              <a:defRPr sz="3200" b="0" kern="1200">
                <a:solidFill>
                  <a:srgbClr val="A51C36"/>
                </a:solidFill>
                <a:latin typeface="+mj-lt"/>
                <a:ea typeface="+mj-ea"/>
                <a:cs typeface="+mj-cs"/>
              </a:defRPr>
            </a:lvl1pPr>
          </a:lstStyle>
          <a:p>
            <a:r>
              <a:rPr lang="en-US" sz="4400"/>
              <a:t>P11 Design Package 4B/5 – Overview</a:t>
            </a:r>
          </a:p>
        </p:txBody>
      </p:sp>
      <p:graphicFrame>
        <p:nvGraphicFramePr>
          <p:cNvPr id="4" name="Table 3">
            <a:extLst>
              <a:ext uri="{FF2B5EF4-FFF2-40B4-BE49-F238E27FC236}">
                <a16:creationId xmlns:a16="http://schemas.microsoft.com/office/drawing/2014/main" id="{F4EB44FA-C6E2-4310-AEFF-89C0A0E202ED}"/>
              </a:ext>
            </a:extLst>
          </p:cNvPr>
          <p:cNvGraphicFramePr>
            <a:graphicFrameLocks noGrp="1"/>
          </p:cNvGraphicFramePr>
          <p:nvPr>
            <p:extLst>
              <p:ext uri="{D42A27DB-BD31-4B8C-83A1-F6EECF244321}">
                <p14:modId xmlns:p14="http://schemas.microsoft.com/office/powerpoint/2010/main" val="256542796"/>
              </p:ext>
            </p:extLst>
          </p:nvPr>
        </p:nvGraphicFramePr>
        <p:xfrm>
          <a:off x="175128" y="5152084"/>
          <a:ext cx="5747514" cy="1266968"/>
        </p:xfrm>
        <a:graphic>
          <a:graphicData uri="http://schemas.openxmlformats.org/drawingml/2006/table">
            <a:tbl>
              <a:tblPr firstRow="1" firstCol="1" bandRow="1">
                <a:tableStyleId>{5C22544A-7EE6-4342-B048-85BDC9FD1C3A}</a:tableStyleId>
              </a:tblPr>
              <a:tblGrid>
                <a:gridCol w="1401426">
                  <a:extLst>
                    <a:ext uri="{9D8B030D-6E8A-4147-A177-3AD203B41FA5}">
                      <a16:colId xmlns:a16="http://schemas.microsoft.com/office/drawing/2014/main" val="1308676134"/>
                    </a:ext>
                  </a:extLst>
                </a:gridCol>
                <a:gridCol w="1246534">
                  <a:extLst>
                    <a:ext uri="{9D8B030D-6E8A-4147-A177-3AD203B41FA5}">
                      <a16:colId xmlns:a16="http://schemas.microsoft.com/office/drawing/2014/main" val="2372833175"/>
                    </a:ext>
                  </a:extLst>
                </a:gridCol>
                <a:gridCol w="1615000">
                  <a:extLst>
                    <a:ext uri="{9D8B030D-6E8A-4147-A177-3AD203B41FA5}">
                      <a16:colId xmlns:a16="http://schemas.microsoft.com/office/drawing/2014/main" val="4219432897"/>
                    </a:ext>
                  </a:extLst>
                </a:gridCol>
                <a:gridCol w="1484554">
                  <a:extLst>
                    <a:ext uri="{9D8B030D-6E8A-4147-A177-3AD203B41FA5}">
                      <a16:colId xmlns:a16="http://schemas.microsoft.com/office/drawing/2014/main" val="1402464119"/>
                    </a:ext>
                  </a:extLst>
                </a:gridCol>
              </a:tblGrid>
              <a:tr h="232922">
                <a:tc>
                  <a:txBody>
                    <a:bodyPr/>
                    <a:lstStyle/>
                    <a:p>
                      <a:pPr marL="0" marR="0" algn="ctr">
                        <a:spcBef>
                          <a:spcPts val="0"/>
                        </a:spcBef>
                        <a:spcAft>
                          <a:spcPts val="0"/>
                        </a:spcAft>
                      </a:pPr>
                      <a:r>
                        <a:rPr lang="en-US" sz="1100">
                          <a:effectLst/>
                        </a:rPr>
                        <a:t>Stations</a:t>
                      </a:r>
                      <a:endParaRPr lang="en-US" sz="11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100">
                          <a:effectLst/>
                        </a:rPr>
                        <a:t>Dredge Equipment</a:t>
                      </a:r>
                      <a:endParaRPr lang="en-US" sz="11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100">
                          <a:effectLst/>
                        </a:rPr>
                        <a:t>Disposal Location</a:t>
                      </a:r>
                      <a:endParaRPr lang="en-US" sz="11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100">
                          <a:effectLst/>
                        </a:rPr>
                        <a:t>Bid Quantity (CY)</a:t>
                      </a:r>
                      <a:endParaRPr lang="en-US" sz="11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819087073"/>
                  </a:ext>
                </a:extLst>
              </a:tr>
              <a:tr h="232922">
                <a:tc>
                  <a:txBody>
                    <a:bodyPr/>
                    <a:lstStyle/>
                    <a:p>
                      <a:pPr marL="0" marR="0" algn="ctr">
                        <a:spcBef>
                          <a:spcPts val="0"/>
                        </a:spcBef>
                        <a:spcAft>
                          <a:spcPts val="0"/>
                        </a:spcAft>
                      </a:pPr>
                      <a:r>
                        <a:rPr lang="en-US" sz="1100">
                          <a:effectLst/>
                        </a:rPr>
                        <a:t>45+000 to 78+844</a:t>
                      </a:r>
                      <a:endParaRPr lang="en-US" sz="11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100">
                          <a:effectLst/>
                        </a:rPr>
                        <a:t>Mechanical</a:t>
                      </a:r>
                      <a:endParaRPr lang="en-US" sz="11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100">
                          <a:effectLst/>
                        </a:rPr>
                        <a:t>ODMDS</a:t>
                      </a:r>
                      <a:endParaRPr lang="en-US" sz="11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100">
                          <a:effectLst/>
                        </a:rPr>
                        <a:t>3,186,000</a:t>
                      </a:r>
                      <a:endParaRPr lang="en-US" sz="11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763541991"/>
                  </a:ext>
                </a:extLst>
              </a:tr>
              <a:tr h="232922">
                <a:tc>
                  <a:txBody>
                    <a:bodyPr/>
                    <a:lstStyle/>
                    <a:p>
                      <a:pPr marL="0" marR="0" algn="ctr">
                        <a:spcBef>
                          <a:spcPts val="0"/>
                        </a:spcBef>
                        <a:spcAft>
                          <a:spcPts val="0"/>
                        </a:spcAft>
                      </a:pPr>
                      <a:r>
                        <a:rPr lang="en-US" sz="1100">
                          <a:effectLst/>
                        </a:rPr>
                        <a:t>28+605 to 35+000</a:t>
                      </a:r>
                      <a:endParaRPr lang="en-US" sz="11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100">
                          <a:effectLst/>
                        </a:rPr>
                        <a:t>Mechanical</a:t>
                      </a:r>
                      <a:endParaRPr lang="en-US" sz="11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100">
                          <a:effectLst/>
                        </a:rPr>
                        <a:t>Oyster Mitigation Sites</a:t>
                      </a:r>
                      <a:endParaRPr lang="en-US" sz="11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100">
                          <a:effectLst/>
                        </a:rPr>
                        <a:t>1,356,000</a:t>
                      </a:r>
                      <a:endParaRPr lang="en-US" sz="11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472178557"/>
                  </a:ext>
                </a:extLst>
              </a:tr>
              <a:tr h="232922">
                <a:tc>
                  <a:txBody>
                    <a:bodyPr/>
                    <a:lstStyle/>
                    <a:p>
                      <a:pPr marL="0" marR="0" algn="ctr">
                        <a:spcBef>
                          <a:spcPts val="0"/>
                        </a:spcBef>
                        <a:spcAft>
                          <a:spcPts val="0"/>
                        </a:spcAft>
                      </a:pPr>
                      <a:r>
                        <a:rPr lang="en-US" sz="1100">
                          <a:effectLst/>
                        </a:rPr>
                        <a:t>16+000 to 57+000</a:t>
                      </a:r>
                      <a:endParaRPr lang="en-US" sz="11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100">
                          <a:effectLst/>
                        </a:rPr>
                        <a:t>Hydraulic</a:t>
                      </a:r>
                      <a:endParaRPr lang="en-US" sz="11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100">
                          <a:effectLst/>
                        </a:rPr>
                        <a:t>TBI Marsh</a:t>
                      </a:r>
                      <a:endParaRPr lang="en-US" sz="11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100">
                          <a:effectLst/>
                        </a:rPr>
                        <a:t>5,260,000</a:t>
                      </a:r>
                      <a:endParaRPr lang="en-US" sz="11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492594440"/>
                  </a:ext>
                </a:extLst>
              </a:tr>
              <a:tr h="232922">
                <a:tc>
                  <a:txBody>
                    <a:bodyPr/>
                    <a:lstStyle/>
                    <a:p>
                      <a:pPr marL="0" marR="0" algn="ctr">
                        <a:spcBef>
                          <a:spcPts val="0"/>
                        </a:spcBef>
                        <a:spcAft>
                          <a:spcPts val="0"/>
                        </a:spcAft>
                      </a:pPr>
                      <a:r>
                        <a:rPr lang="en-US" sz="1100">
                          <a:effectLst/>
                        </a:rPr>
                        <a:t>Bayport </a:t>
                      </a:r>
                      <a:endParaRPr lang="en-US" sz="11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100">
                          <a:effectLst/>
                        </a:rPr>
                        <a:t>Hydraulic</a:t>
                      </a:r>
                      <a:endParaRPr lang="en-US" sz="11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100">
                          <a:effectLst/>
                        </a:rPr>
                        <a:t>TBI Marsh</a:t>
                      </a:r>
                      <a:endParaRPr lang="en-US" sz="11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100">
                          <a:effectLst/>
                        </a:rPr>
                        <a:t>3,017,000</a:t>
                      </a:r>
                      <a:endParaRPr lang="en-US" sz="11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321695742"/>
                  </a:ext>
                </a:extLst>
              </a:tr>
            </a:tbl>
          </a:graphicData>
        </a:graphic>
      </p:graphicFrame>
    </p:spTree>
    <p:extLst>
      <p:ext uri="{BB962C8B-B14F-4D97-AF65-F5344CB8AC3E}">
        <p14:creationId xmlns:p14="http://schemas.microsoft.com/office/powerpoint/2010/main" val="2259590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4F5C9A-A2D7-4CD1-B3C6-BF1EA1F5BA0D}"/>
              </a:ext>
            </a:extLst>
          </p:cNvPr>
          <p:cNvSpPr txBox="1">
            <a:spLocks/>
          </p:cNvSpPr>
          <p:nvPr/>
        </p:nvSpPr>
        <p:spPr>
          <a:xfrm>
            <a:off x="457200" y="457200"/>
            <a:ext cx="11653284" cy="1280160"/>
          </a:xfrm>
          <a:prstGeom prst="rect">
            <a:avLst/>
          </a:prstGeom>
        </p:spPr>
        <p:txBody>
          <a:bodyPr/>
          <a:lstStyle>
            <a:lvl1pPr algn="l" defTabSz="914400" rtl="0" eaLnBrk="1" latinLnBrk="0" hangingPunct="1">
              <a:lnSpc>
                <a:spcPct val="90000"/>
              </a:lnSpc>
              <a:spcBef>
                <a:spcPct val="0"/>
              </a:spcBef>
              <a:buNone/>
              <a:defRPr sz="3200" b="0" kern="1200">
                <a:solidFill>
                  <a:srgbClr val="A51C36"/>
                </a:solidFill>
                <a:latin typeface="+mj-lt"/>
                <a:ea typeface="+mj-ea"/>
                <a:cs typeface="+mj-cs"/>
              </a:defRPr>
            </a:lvl1pPr>
          </a:lstStyle>
          <a:p>
            <a:r>
              <a:rPr lang="en-US" sz="4400"/>
              <a:t>P11 Design Package 4B/5 – Overview</a:t>
            </a:r>
          </a:p>
        </p:txBody>
      </p:sp>
      <p:sp>
        <p:nvSpPr>
          <p:cNvPr id="4" name="Title 1">
            <a:extLst>
              <a:ext uri="{FF2B5EF4-FFF2-40B4-BE49-F238E27FC236}">
                <a16:creationId xmlns:a16="http://schemas.microsoft.com/office/drawing/2014/main" id="{BF5E9BB4-66A5-460F-8DBD-25657AFDDC68}"/>
              </a:ext>
            </a:extLst>
          </p:cNvPr>
          <p:cNvSpPr txBox="1">
            <a:spLocks/>
          </p:cNvSpPr>
          <p:nvPr/>
        </p:nvSpPr>
        <p:spPr>
          <a:xfrm>
            <a:off x="644718" y="1455198"/>
            <a:ext cx="5334137" cy="5321904"/>
          </a:xfrm>
          <a:prstGeom prst="rect">
            <a:avLst/>
          </a:prstGeom>
        </p:spPr>
        <p:txBody>
          <a:bodyPr vert="horz" lIns="91440" tIns="45720" rIns="91440" bIns="45720" rtlCol="0" anchor="t" anchorCtr="0">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9600" b="1">
                <a:latin typeface="Flama Book" panose="02000000000000000000" pitchFamily="50" charset="0"/>
                <a:cs typeface="Helvetica"/>
              </a:rPr>
              <a:t>Activities:</a:t>
            </a:r>
            <a:endParaRPr lang="en-US" sz="9600">
              <a:latin typeface="Flama Book" panose="02000000000000000000" pitchFamily="50" charset="0"/>
              <a:cs typeface="Helvetica"/>
            </a:endParaRPr>
          </a:p>
          <a:p>
            <a:pPr marL="342900" indent="-342900">
              <a:lnSpc>
                <a:spcPct val="120000"/>
              </a:lnSpc>
              <a:buFont typeface="Arial" panose="020B0604020202020204" pitchFamily="34" charset="0"/>
              <a:buChar char="•"/>
            </a:pPr>
            <a:r>
              <a:rPr lang="en-US" sz="8000">
                <a:latin typeface="+mn-lt"/>
                <a:cs typeface="Helvetica"/>
              </a:rPr>
              <a:t>Channel widening from 530 to 700 feet (HSC) and 350/400 to 455 feet wide (BSC) </a:t>
            </a:r>
          </a:p>
          <a:p>
            <a:pPr marL="342900" indent="-342900">
              <a:lnSpc>
                <a:spcPct val="120000"/>
              </a:lnSpc>
              <a:buFont typeface="Arial" panose="020B0604020202020204" pitchFamily="34" charset="0"/>
              <a:buChar char="•"/>
            </a:pPr>
            <a:r>
              <a:rPr lang="en-US" sz="8000">
                <a:latin typeface="+mn-lt"/>
                <a:cs typeface="Helvetica"/>
              </a:rPr>
              <a:t>Dredging</a:t>
            </a:r>
          </a:p>
          <a:p>
            <a:pPr marL="690245" indent="-347345">
              <a:lnSpc>
                <a:spcPct val="120000"/>
              </a:lnSpc>
              <a:buSzPct val="80000"/>
              <a:buFont typeface="Courier New" panose="02070309020205020404" pitchFamily="49" charset="0"/>
              <a:buChar char="o"/>
            </a:pPr>
            <a:r>
              <a:rPr lang="en-US" sz="8000">
                <a:latin typeface="+mn-lt"/>
                <a:cs typeface="Helvetica"/>
              </a:rPr>
              <a:t>Excavating 13.4 million CY of dredged material  (10.4 million CY HSC and </a:t>
            </a:r>
          </a:p>
          <a:p>
            <a:pPr marL="342900">
              <a:lnSpc>
                <a:spcPct val="120000"/>
              </a:lnSpc>
              <a:buSzPct val="80000"/>
            </a:pPr>
            <a:r>
              <a:rPr lang="en-US" sz="8000">
                <a:latin typeface="+mn-lt"/>
                <a:cs typeface="Helvetica"/>
              </a:rPr>
              <a:t>     3 million CY BSC)</a:t>
            </a:r>
            <a:endParaRPr lang="en-US">
              <a:latin typeface="+mn-lt"/>
              <a:cs typeface="Arial"/>
            </a:endParaRPr>
          </a:p>
          <a:p>
            <a:pPr marL="342900" indent="-342900">
              <a:lnSpc>
                <a:spcPct val="120000"/>
              </a:lnSpc>
              <a:buFont typeface="Arial" panose="020B0604020202020204" pitchFamily="34" charset="0"/>
              <a:buChar char="•"/>
            </a:pPr>
            <a:r>
              <a:rPr lang="en-US" sz="8000">
                <a:latin typeface="+mn-lt"/>
                <a:cs typeface="Helvetica"/>
              </a:rPr>
              <a:t>Relocation of barge lanes (HSC)</a:t>
            </a:r>
          </a:p>
          <a:p>
            <a:pPr marL="342900" indent="-342900">
              <a:lnSpc>
                <a:spcPct val="120000"/>
              </a:lnSpc>
              <a:buFont typeface="Arial" panose="020B0604020202020204" pitchFamily="34" charset="0"/>
              <a:buChar char="•"/>
            </a:pPr>
            <a:r>
              <a:rPr lang="en-US" sz="8000">
                <a:latin typeface="+mn-lt"/>
                <a:ea typeface="+mj-lt"/>
                <a:cs typeface="+mj-lt"/>
              </a:rPr>
              <a:t>Construct bird island/marsh complex and oyster mitigation beds</a:t>
            </a:r>
            <a:endParaRPr lang="en-US" sz="8000">
              <a:latin typeface="+mn-lt"/>
              <a:cs typeface="Helvetica"/>
            </a:endParaRPr>
          </a:p>
          <a:p>
            <a:pPr marL="342900" indent="-342900">
              <a:lnSpc>
                <a:spcPct val="120000"/>
              </a:lnSpc>
              <a:buFont typeface="Arial" panose="020B0604020202020204" pitchFamily="34" charset="0"/>
              <a:buChar char="•"/>
            </a:pPr>
            <a:r>
              <a:rPr lang="en-US" sz="8000">
                <a:latin typeface="+mn-lt"/>
                <a:cs typeface="Helvetica"/>
              </a:rPr>
              <a:t>155,000 tons of rip-rap installation for shore protection</a:t>
            </a:r>
            <a:endParaRPr lang="en-US">
              <a:latin typeface="+mn-lt"/>
              <a:cs typeface="Arial"/>
            </a:endParaRPr>
          </a:p>
          <a:p>
            <a:pPr marL="342900" indent="-342900">
              <a:lnSpc>
                <a:spcPct val="120000"/>
              </a:lnSpc>
              <a:buFont typeface="Arial" panose="020B0604020202020204" pitchFamily="34" charset="0"/>
              <a:buChar char="•"/>
            </a:pPr>
            <a:r>
              <a:rPr lang="en-US" sz="8000">
                <a:latin typeface="+mn-lt"/>
                <a:ea typeface="+mj-lt"/>
                <a:cs typeface="Helvetica"/>
              </a:rPr>
              <a:t>425,000</a:t>
            </a:r>
            <a:r>
              <a:rPr lang="en-US" sz="8000">
                <a:latin typeface="+mn-lt"/>
                <a:cs typeface="Helvetica"/>
              </a:rPr>
              <a:t> tons of crushed limestone for 15 oyster mitigation pads placed as a veneer on a raised bed constructed with dredged material</a:t>
            </a:r>
          </a:p>
        </p:txBody>
      </p:sp>
      <p:grpSp>
        <p:nvGrpSpPr>
          <p:cNvPr id="5" name="Group 4">
            <a:extLst>
              <a:ext uri="{FF2B5EF4-FFF2-40B4-BE49-F238E27FC236}">
                <a16:creationId xmlns:a16="http://schemas.microsoft.com/office/drawing/2014/main" id="{E3F6E2EC-6101-4901-A1FE-77189F51479A}"/>
              </a:ext>
            </a:extLst>
          </p:cNvPr>
          <p:cNvGrpSpPr/>
          <p:nvPr/>
        </p:nvGrpSpPr>
        <p:grpSpPr>
          <a:xfrm>
            <a:off x="6013620" y="1567047"/>
            <a:ext cx="5334137" cy="4967619"/>
            <a:chOff x="6096000" y="1389883"/>
            <a:chExt cx="5857917" cy="5357285"/>
          </a:xfrm>
        </p:grpSpPr>
        <p:pic>
          <p:nvPicPr>
            <p:cNvPr id="7" name="Picture 6">
              <a:extLst>
                <a:ext uri="{FF2B5EF4-FFF2-40B4-BE49-F238E27FC236}">
                  <a16:creationId xmlns:a16="http://schemas.microsoft.com/office/drawing/2014/main" id="{10E300DD-BBDF-415D-9943-1CE3FB8205B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096000" y="1389883"/>
              <a:ext cx="5857917" cy="5205972"/>
            </a:xfrm>
            <a:prstGeom prst="rect">
              <a:avLst/>
            </a:prstGeom>
            <a:ln>
              <a:solidFill>
                <a:schemeClr val="tx1"/>
              </a:solidFill>
            </a:ln>
          </p:spPr>
        </p:pic>
        <p:sp>
          <p:nvSpPr>
            <p:cNvPr id="9" name="Oval 8">
              <a:extLst>
                <a:ext uri="{FF2B5EF4-FFF2-40B4-BE49-F238E27FC236}">
                  <a16:creationId xmlns:a16="http://schemas.microsoft.com/office/drawing/2014/main" id="{DF44ACBF-F7F5-4639-AF0D-5C0344281BA2}"/>
                </a:ext>
              </a:extLst>
            </p:cNvPr>
            <p:cNvSpPr/>
            <p:nvPr/>
          </p:nvSpPr>
          <p:spPr>
            <a:xfrm>
              <a:off x="10822358" y="6049573"/>
              <a:ext cx="912442" cy="697595"/>
            </a:xfrm>
            <a:prstGeom prst="ellipse">
              <a:avLst/>
            </a:pr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A4C4C0A-5B36-4E8B-8CA6-026C84040352}"/>
                </a:ext>
              </a:extLst>
            </p:cNvPr>
            <p:cNvSpPr/>
            <p:nvPr/>
          </p:nvSpPr>
          <p:spPr>
            <a:xfrm>
              <a:off x="7515283" y="3104055"/>
              <a:ext cx="629264" cy="678425"/>
            </a:xfrm>
            <a:prstGeom prst="ellipse">
              <a:avLst/>
            </a:pr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4B9EF45-BCE6-4EF7-9EF6-55A3C706DCC3}"/>
                </a:ext>
              </a:extLst>
            </p:cNvPr>
            <p:cNvSpPr/>
            <p:nvPr/>
          </p:nvSpPr>
          <p:spPr>
            <a:xfrm>
              <a:off x="8281285" y="2014927"/>
              <a:ext cx="629264" cy="697595"/>
            </a:xfrm>
            <a:prstGeom prst="ellipse">
              <a:avLst/>
            </a:pr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64391E3-BE61-4044-B20B-9017A8B363E0}"/>
                </a:ext>
              </a:extLst>
            </p:cNvPr>
            <p:cNvSpPr/>
            <p:nvPr/>
          </p:nvSpPr>
          <p:spPr>
            <a:xfrm>
              <a:off x="8276420" y="4201589"/>
              <a:ext cx="629264" cy="697595"/>
            </a:xfrm>
            <a:prstGeom prst="ellipse">
              <a:avLst/>
            </a:pr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73731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4F5C9A-A2D7-4CD1-B3C6-BF1EA1F5BA0D}"/>
              </a:ext>
            </a:extLst>
          </p:cNvPr>
          <p:cNvSpPr txBox="1">
            <a:spLocks/>
          </p:cNvSpPr>
          <p:nvPr/>
        </p:nvSpPr>
        <p:spPr>
          <a:xfrm>
            <a:off x="457200" y="457200"/>
            <a:ext cx="11078029" cy="1280160"/>
          </a:xfrm>
          <a:prstGeom prst="rect">
            <a:avLst/>
          </a:prstGeom>
        </p:spPr>
        <p:txBody>
          <a:bodyPr/>
          <a:lstStyle>
            <a:lvl1pPr algn="l" defTabSz="914400" rtl="0" eaLnBrk="1" latinLnBrk="0" hangingPunct="1">
              <a:lnSpc>
                <a:spcPct val="90000"/>
              </a:lnSpc>
              <a:spcBef>
                <a:spcPct val="0"/>
              </a:spcBef>
              <a:buNone/>
              <a:defRPr sz="3200" b="0" kern="1200">
                <a:solidFill>
                  <a:srgbClr val="A51C36"/>
                </a:solidFill>
                <a:latin typeface="+mj-lt"/>
                <a:ea typeface="+mj-ea"/>
                <a:cs typeface="+mj-cs"/>
              </a:defRPr>
            </a:lvl1pPr>
          </a:lstStyle>
          <a:p>
            <a:r>
              <a:rPr lang="en-US" sz="4400"/>
              <a:t>Project Overview</a:t>
            </a:r>
          </a:p>
        </p:txBody>
      </p:sp>
      <p:sp>
        <p:nvSpPr>
          <p:cNvPr id="6" name="Rectangle 5">
            <a:extLst>
              <a:ext uri="{FF2B5EF4-FFF2-40B4-BE49-F238E27FC236}">
                <a16:creationId xmlns:a16="http://schemas.microsoft.com/office/drawing/2014/main" id="{C8D00051-5260-417F-84B6-C10B815FA1F8}"/>
              </a:ext>
            </a:extLst>
          </p:cNvPr>
          <p:cNvSpPr/>
          <p:nvPr/>
        </p:nvSpPr>
        <p:spPr>
          <a:xfrm>
            <a:off x="802384" y="1677436"/>
            <a:ext cx="48516" cy="179598"/>
          </a:xfrm>
          <a:prstGeom prst="rect">
            <a:avLst/>
          </a:prstGeom>
          <a:solidFill>
            <a:srgbClr val="EB0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lama Book" panose="02000000000000000000" pitchFamily="50" charset="0"/>
            </a:endParaRPr>
          </a:p>
        </p:txBody>
      </p:sp>
      <p:sp>
        <p:nvSpPr>
          <p:cNvPr id="7" name="Rectangle 6">
            <a:extLst>
              <a:ext uri="{FF2B5EF4-FFF2-40B4-BE49-F238E27FC236}">
                <a16:creationId xmlns:a16="http://schemas.microsoft.com/office/drawing/2014/main" id="{26A690C3-1A2F-4E54-9DF9-1CA9CD9D7698}"/>
              </a:ext>
            </a:extLst>
          </p:cNvPr>
          <p:cNvSpPr/>
          <p:nvPr/>
        </p:nvSpPr>
        <p:spPr>
          <a:xfrm>
            <a:off x="802384" y="1850265"/>
            <a:ext cx="48516" cy="17959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Flama Book" panose="02000000000000000000" pitchFamily="50" charset="0"/>
            </a:endParaRPr>
          </a:p>
        </p:txBody>
      </p:sp>
      <p:cxnSp>
        <p:nvCxnSpPr>
          <p:cNvPr id="9" name="Straight Connector 8">
            <a:extLst>
              <a:ext uri="{FF2B5EF4-FFF2-40B4-BE49-F238E27FC236}">
                <a16:creationId xmlns:a16="http://schemas.microsoft.com/office/drawing/2014/main" id="{A12A6F6C-E33C-4414-83FC-C924642ACA7F}"/>
              </a:ext>
            </a:extLst>
          </p:cNvPr>
          <p:cNvCxnSpPr>
            <a:cxnSpLocks/>
          </p:cNvCxnSpPr>
          <p:nvPr/>
        </p:nvCxnSpPr>
        <p:spPr>
          <a:xfrm>
            <a:off x="802384" y="1850267"/>
            <a:ext cx="3312416" cy="0"/>
          </a:xfrm>
          <a:prstGeom prst="line">
            <a:avLst/>
          </a:prstGeom>
          <a:ln w="19050">
            <a:solidFill>
              <a:srgbClr val="EB008B"/>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1DC3601-55BC-4C2D-8375-A5F600443852}"/>
              </a:ext>
            </a:extLst>
          </p:cNvPr>
          <p:cNvSpPr/>
          <p:nvPr/>
        </p:nvSpPr>
        <p:spPr>
          <a:xfrm>
            <a:off x="802384" y="2927545"/>
            <a:ext cx="48516" cy="179598"/>
          </a:xfrm>
          <a:prstGeom prst="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lama Book" panose="02000000000000000000" pitchFamily="50" charset="0"/>
            </a:endParaRPr>
          </a:p>
        </p:txBody>
      </p:sp>
      <p:sp>
        <p:nvSpPr>
          <p:cNvPr id="11" name="Rectangle 10">
            <a:extLst>
              <a:ext uri="{FF2B5EF4-FFF2-40B4-BE49-F238E27FC236}">
                <a16:creationId xmlns:a16="http://schemas.microsoft.com/office/drawing/2014/main" id="{2BA7D892-AE24-42C4-AA64-D8305D238437}"/>
              </a:ext>
            </a:extLst>
          </p:cNvPr>
          <p:cNvSpPr/>
          <p:nvPr/>
        </p:nvSpPr>
        <p:spPr>
          <a:xfrm>
            <a:off x="802384" y="3096033"/>
            <a:ext cx="48516" cy="17959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Flama Book" panose="02000000000000000000" pitchFamily="50" charset="0"/>
            </a:endParaRPr>
          </a:p>
        </p:txBody>
      </p:sp>
      <p:cxnSp>
        <p:nvCxnSpPr>
          <p:cNvPr id="12" name="Straight Connector 11">
            <a:extLst>
              <a:ext uri="{FF2B5EF4-FFF2-40B4-BE49-F238E27FC236}">
                <a16:creationId xmlns:a16="http://schemas.microsoft.com/office/drawing/2014/main" id="{CF6D99E0-210B-444D-BB6C-1D5CAB0EC635}"/>
              </a:ext>
            </a:extLst>
          </p:cNvPr>
          <p:cNvCxnSpPr>
            <a:cxnSpLocks/>
          </p:cNvCxnSpPr>
          <p:nvPr/>
        </p:nvCxnSpPr>
        <p:spPr>
          <a:xfrm>
            <a:off x="802384" y="3096035"/>
            <a:ext cx="3312416" cy="0"/>
          </a:xfrm>
          <a:prstGeom prst="line">
            <a:avLst/>
          </a:prstGeom>
          <a:ln w="19050">
            <a:solidFill>
              <a:srgbClr val="92278F"/>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7216D99-D390-45AF-B16A-0AC10D228810}"/>
              </a:ext>
            </a:extLst>
          </p:cNvPr>
          <p:cNvSpPr/>
          <p:nvPr/>
        </p:nvSpPr>
        <p:spPr>
          <a:xfrm>
            <a:off x="802384" y="4569560"/>
            <a:ext cx="48516" cy="179598"/>
          </a:xfrm>
          <a:prstGeom prst="rect">
            <a:avLst/>
          </a:prstGeom>
          <a:solidFill>
            <a:srgbClr val="D21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lama Book" panose="02000000000000000000" pitchFamily="50" charset="0"/>
            </a:endParaRPr>
          </a:p>
        </p:txBody>
      </p:sp>
      <p:sp>
        <p:nvSpPr>
          <p:cNvPr id="14" name="Rectangle 13">
            <a:extLst>
              <a:ext uri="{FF2B5EF4-FFF2-40B4-BE49-F238E27FC236}">
                <a16:creationId xmlns:a16="http://schemas.microsoft.com/office/drawing/2014/main" id="{1A09600D-EFDF-4719-B44A-90E064BE6D8E}"/>
              </a:ext>
            </a:extLst>
          </p:cNvPr>
          <p:cNvSpPr/>
          <p:nvPr/>
        </p:nvSpPr>
        <p:spPr>
          <a:xfrm>
            <a:off x="802384" y="4740329"/>
            <a:ext cx="48516" cy="17959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Flama Book" panose="02000000000000000000" pitchFamily="50" charset="0"/>
            </a:endParaRPr>
          </a:p>
        </p:txBody>
      </p:sp>
      <p:cxnSp>
        <p:nvCxnSpPr>
          <p:cNvPr id="15" name="Straight Connector 14">
            <a:extLst>
              <a:ext uri="{FF2B5EF4-FFF2-40B4-BE49-F238E27FC236}">
                <a16:creationId xmlns:a16="http://schemas.microsoft.com/office/drawing/2014/main" id="{D2583100-96F6-4A6C-A403-6D4CE959FF5E}"/>
              </a:ext>
            </a:extLst>
          </p:cNvPr>
          <p:cNvCxnSpPr>
            <a:cxnSpLocks/>
          </p:cNvCxnSpPr>
          <p:nvPr/>
        </p:nvCxnSpPr>
        <p:spPr>
          <a:xfrm>
            <a:off x="802384" y="4740331"/>
            <a:ext cx="3312416" cy="0"/>
          </a:xfrm>
          <a:prstGeom prst="line">
            <a:avLst/>
          </a:prstGeom>
          <a:ln w="19050">
            <a:solidFill>
              <a:srgbClr val="D21849"/>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D55D21E0-BCF6-4F57-B60B-498976FF0AB6}"/>
              </a:ext>
            </a:extLst>
          </p:cNvPr>
          <p:cNvSpPr/>
          <p:nvPr/>
        </p:nvSpPr>
        <p:spPr>
          <a:xfrm>
            <a:off x="4396761" y="1673186"/>
            <a:ext cx="48516" cy="179598"/>
          </a:xfrm>
          <a:prstGeom prst="rect">
            <a:avLst/>
          </a:prstGeom>
          <a:solidFill>
            <a:srgbClr val="008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lama Book" panose="02000000000000000000" pitchFamily="50" charset="0"/>
            </a:endParaRPr>
          </a:p>
        </p:txBody>
      </p:sp>
      <p:sp>
        <p:nvSpPr>
          <p:cNvPr id="17" name="Rectangle 16">
            <a:extLst>
              <a:ext uri="{FF2B5EF4-FFF2-40B4-BE49-F238E27FC236}">
                <a16:creationId xmlns:a16="http://schemas.microsoft.com/office/drawing/2014/main" id="{C88F5E45-5F71-43CE-93E4-487B4F890947}"/>
              </a:ext>
            </a:extLst>
          </p:cNvPr>
          <p:cNvSpPr/>
          <p:nvPr/>
        </p:nvSpPr>
        <p:spPr>
          <a:xfrm>
            <a:off x="4396761" y="1841784"/>
            <a:ext cx="48516" cy="17959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Flama Book" panose="02000000000000000000" pitchFamily="50" charset="0"/>
            </a:endParaRPr>
          </a:p>
        </p:txBody>
      </p:sp>
      <p:cxnSp>
        <p:nvCxnSpPr>
          <p:cNvPr id="18" name="Straight Connector 17">
            <a:extLst>
              <a:ext uri="{FF2B5EF4-FFF2-40B4-BE49-F238E27FC236}">
                <a16:creationId xmlns:a16="http://schemas.microsoft.com/office/drawing/2014/main" id="{2CD36F53-645D-402E-87AA-4EDB4E431927}"/>
              </a:ext>
            </a:extLst>
          </p:cNvPr>
          <p:cNvCxnSpPr>
            <a:cxnSpLocks/>
          </p:cNvCxnSpPr>
          <p:nvPr/>
        </p:nvCxnSpPr>
        <p:spPr>
          <a:xfrm>
            <a:off x="4396761" y="1841786"/>
            <a:ext cx="3312416" cy="0"/>
          </a:xfrm>
          <a:prstGeom prst="line">
            <a:avLst/>
          </a:prstGeom>
          <a:ln w="19050">
            <a:solidFill>
              <a:srgbClr val="008C45"/>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3FA98BC-DCBC-436B-8FAD-B035BDE5A1B6}"/>
              </a:ext>
            </a:extLst>
          </p:cNvPr>
          <p:cNvSpPr/>
          <p:nvPr/>
        </p:nvSpPr>
        <p:spPr>
          <a:xfrm>
            <a:off x="4390545" y="2987868"/>
            <a:ext cx="48516" cy="179598"/>
          </a:xfrm>
          <a:prstGeom prst="rect">
            <a:avLst/>
          </a:prstGeom>
          <a:solidFill>
            <a:srgbClr val="005B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lama Book" panose="02000000000000000000" pitchFamily="50" charset="0"/>
            </a:endParaRPr>
          </a:p>
        </p:txBody>
      </p:sp>
      <p:sp>
        <p:nvSpPr>
          <p:cNvPr id="20" name="Rectangle 19">
            <a:extLst>
              <a:ext uri="{FF2B5EF4-FFF2-40B4-BE49-F238E27FC236}">
                <a16:creationId xmlns:a16="http://schemas.microsoft.com/office/drawing/2014/main" id="{009BCB10-0DA0-4A1B-8992-BDA3F1A9CBBB}"/>
              </a:ext>
            </a:extLst>
          </p:cNvPr>
          <p:cNvSpPr/>
          <p:nvPr/>
        </p:nvSpPr>
        <p:spPr>
          <a:xfrm>
            <a:off x="4390545" y="3151604"/>
            <a:ext cx="48516" cy="17959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Flama Book" panose="02000000000000000000" pitchFamily="50" charset="0"/>
            </a:endParaRPr>
          </a:p>
        </p:txBody>
      </p:sp>
      <p:cxnSp>
        <p:nvCxnSpPr>
          <p:cNvPr id="21" name="Straight Connector 20">
            <a:extLst>
              <a:ext uri="{FF2B5EF4-FFF2-40B4-BE49-F238E27FC236}">
                <a16:creationId xmlns:a16="http://schemas.microsoft.com/office/drawing/2014/main" id="{F82A5F8A-25DE-42F4-BE64-8F93F87F87BD}"/>
              </a:ext>
            </a:extLst>
          </p:cNvPr>
          <p:cNvCxnSpPr>
            <a:cxnSpLocks/>
          </p:cNvCxnSpPr>
          <p:nvPr/>
        </p:nvCxnSpPr>
        <p:spPr>
          <a:xfrm>
            <a:off x="4390545" y="3151606"/>
            <a:ext cx="3312416" cy="0"/>
          </a:xfrm>
          <a:prstGeom prst="line">
            <a:avLst/>
          </a:prstGeom>
          <a:ln w="19050">
            <a:solidFill>
              <a:srgbClr val="005B9A"/>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759D560-0614-4427-8990-3399A3D91819}"/>
              </a:ext>
            </a:extLst>
          </p:cNvPr>
          <p:cNvSpPr/>
          <p:nvPr/>
        </p:nvSpPr>
        <p:spPr>
          <a:xfrm>
            <a:off x="4390545" y="3952064"/>
            <a:ext cx="48516" cy="179598"/>
          </a:xfrm>
          <a:prstGeom prst="rect">
            <a:avLst/>
          </a:prstGeom>
          <a:solidFill>
            <a:srgbClr val="FFC8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lama Book" panose="02000000000000000000" pitchFamily="50" charset="0"/>
            </a:endParaRPr>
          </a:p>
        </p:txBody>
      </p:sp>
      <p:sp>
        <p:nvSpPr>
          <p:cNvPr id="23" name="Rectangle 22">
            <a:extLst>
              <a:ext uri="{FF2B5EF4-FFF2-40B4-BE49-F238E27FC236}">
                <a16:creationId xmlns:a16="http://schemas.microsoft.com/office/drawing/2014/main" id="{6BF70DB9-FD95-40D0-83B1-E0528A56FA37}"/>
              </a:ext>
            </a:extLst>
          </p:cNvPr>
          <p:cNvSpPr/>
          <p:nvPr/>
        </p:nvSpPr>
        <p:spPr>
          <a:xfrm>
            <a:off x="4390545" y="4122539"/>
            <a:ext cx="48516" cy="17959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Flama Book" panose="02000000000000000000" pitchFamily="50" charset="0"/>
            </a:endParaRPr>
          </a:p>
        </p:txBody>
      </p:sp>
      <p:cxnSp>
        <p:nvCxnSpPr>
          <p:cNvPr id="24" name="Straight Connector 23">
            <a:extLst>
              <a:ext uri="{FF2B5EF4-FFF2-40B4-BE49-F238E27FC236}">
                <a16:creationId xmlns:a16="http://schemas.microsoft.com/office/drawing/2014/main" id="{98354E79-2EA0-4DD4-8966-57EEEC4175CA}"/>
              </a:ext>
            </a:extLst>
          </p:cNvPr>
          <p:cNvCxnSpPr>
            <a:cxnSpLocks/>
          </p:cNvCxnSpPr>
          <p:nvPr/>
        </p:nvCxnSpPr>
        <p:spPr>
          <a:xfrm>
            <a:off x="4390545" y="4122541"/>
            <a:ext cx="3312416" cy="0"/>
          </a:xfrm>
          <a:prstGeom prst="line">
            <a:avLst/>
          </a:prstGeom>
          <a:ln w="19050">
            <a:solidFill>
              <a:srgbClr val="FFC80B"/>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F2123BEE-CC34-42CB-A3A1-49AAC64F5D27}"/>
              </a:ext>
            </a:extLst>
          </p:cNvPr>
          <p:cNvSpPr/>
          <p:nvPr/>
        </p:nvSpPr>
        <p:spPr>
          <a:xfrm>
            <a:off x="4390545" y="5127159"/>
            <a:ext cx="48516" cy="179598"/>
          </a:xfrm>
          <a:prstGeom prst="rect">
            <a:avLst/>
          </a:prstGeom>
          <a:solidFill>
            <a:srgbClr val="F5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lama Book" panose="02000000000000000000" pitchFamily="50" charset="0"/>
            </a:endParaRPr>
          </a:p>
        </p:txBody>
      </p:sp>
      <p:sp>
        <p:nvSpPr>
          <p:cNvPr id="26" name="Rectangle 25">
            <a:extLst>
              <a:ext uri="{FF2B5EF4-FFF2-40B4-BE49-F238E27FC236}">
                <a16:creationId xmlns:a16="http://schemas.microsoft.com/office/drawing/2014/main" id="{56BCC601-8043-47CF-9772-9B639D3E89CD}"/>
              </a:ext>
            </a:extLst>
          </p:cNvPr>
          <p:cNvSpPr/>
          <p:nvPr/>
        </p:nvSpPr>
        <p:spPr>
          <a:xfrm>
            <a:off x="4390545" y="5300034"/>
            <a:ext cx="48516" cy="17959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Flama Book" panose="02000000000000000000" pitchFamily="50" charset="0"/>
            </a:endParaRPr>
          </a:p>
        </p:txBody>
      </p:sp>
      <p:cxnSp>
        <p:nvCxnSpPr>
          <p:cNvPr id="27" name="Straight Connector 26">
            <a:extLst>
              <a:ext uri="{FF2B5EF4-FFF2-40B4-BE49-F238E27FC236}">
                <a16:creationId xmlns:a16="http://schemas.microsoft.com/office/drawing/2014/main" id="{BC052151-DC45-4DEA-BBB9-6C0BB1C14545}"/>
              </a:ext>
            </a:extLst>
          </p:cNvPr>
          <p:cNvCxnSpPr>
            <a:cxnSpLocks/>
          </p:cNvCxnSpPr>
          <p:nvPr/>
        </p:nvCxnSpPr>
        <p:spPr>
          <a:xfrm>
            <a:off x="4390545" y="5300036"/>
            <a:ext cx="3312416" cy="0"/>
          </a:xfrm>
          <a:prstGeom prst="line">
            <a:avLst/>
          </a:prstGeom>
          <a:ln w="19050">
            <a:solidFill>
              <a:srgbClr val="F5792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B422EEEE-2B90-4EEB-B321-E47DF48F6A4F}"/>
              </a:ext>
            </a:extLst>
          </p:cNvPr>
          <p:cNvSpPr/>
          <p:nvPr/>
        </p:nvSpPr>
        <p:spPr>
          <a:xfrm>
            <a:off x="4390545" y="5840149"/>
            <a:ext cx="48516" cy="179598"/>
          </a:xfrm>
          <a:prstGeom prst="rect">
            <a:avLst/>
          </a:prstGeom>
          <a:solidFill>
            <a:srgbClr val="9B0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lama Book" panose="02000000000000000000" pitchFamily="50" charset="0"/>
            </a:endParaRPr>
          </a:p>
        </p:txBody>
      </p:sp>
      <p:sp>
        <p:nvSpPr>
          <p:cNvPr id="29" name="Rectangle 28">
            <a:extLst>
              <a:ext uri="{FF2B5EF4-FFF2-40B4-BE49-F238E27FC236}">
                <a16:creationId xmlns:a16="http://schemas.microsoft.com/office/drawing/2014/main" id="{A126642E-8F0B-40B4-B4E4-3DBFA6BD1E12}"/>
              </a:ext>
            </a:extLst>
          </p:cNvPr>
          <p:cNvSpPr/>
          <p:nvPr/>
        </p:nvSpPr>
        <p:spPr>
          <a:xfrm>
            <a:off x="4390545" y="6013022"/>
            <a:ext cx="48516" cy="17959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Flama Book" panose="02000000000000000000" pitchFamily="50" charset="0"/>
            </a:endParaRPr>
          </a:p>
        </p:txBody>
      </p:sp>
      <p:cxnSp>
        <p:nvCxnSpPr>
          <p:cNvPr id="30" name="Straight Connector 29">
            <a:extLst>
              <a:ext uri="{FF2B5EF4-FFF2-40B4-BE49-F238E27FC236}">
                <a16:creationId xmlns:a16="http://schemas.microsoft.com/office/drawing/2014/main" id="{E93EB717-FD8E-440F-8CA5-C6D8E4562868}"/>
              </a:ext>
            </a:extLst>
          </p:cNvPr>
          <p:cNvCxnSpPr>
            <a:cxnSpLocks/>
          </p:cNvCxnSpPr>
          <p:nvPr/>
        </p:nvCxnSpPr>
        <p:spPr>
          <a:xfrm flipV="1">
            <a:off x="4390545" y="6013023"/>
            <a:ext cx="3312416" cy="2"/>
          </a:xfrm>
          <a:prstGeom prst="line">
            <a:avLst/>
          </a:prstGeom>
          <a:ln w="19050">
            <a:solidFill>
              <a:srgbClr val="9B063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86170B0-2B70-41FC-90A1-49B9DED3892C}"/>
              </a:ext>
            </a:extLst>
          </p:cNvPr>
          <p:cNvSpPr txBox="1"/>
          <p:nvPr/>
        </p:nvSpPr>
        <p:spPr>
          <a:xfrm>
            <a:off x="882850" y="1608919"/>
            <a:ext cx="1662635" cy="261610"/>
          </a:xfrm>
          <a:prstGeom prst="rect">
            <a:avLst/>
          </a:prstGeom>
          <a:noFill/>
        </p:spPr>
        <p:txBody>
          <a:bodyPr wrap="none" rtlCol="0">
            <a:spAutoFit/>
          </a:bodyPr>
          <a:lstStyle/>
          <a:p>
            <a:r>
              <a:rPr lang="en-US" sz="1100">
                <a:latin typeface="Flama Book" panose="02000000000000000000" pitchFamily="50" charset="0"/>
                <a:cs typeface="Helvetica" panose="020B0604020202020204" pitchFamily="34" charset="0"/>
              </a:rPr>
              <a:t>Bolivar Roads to Redfish</a:t>
            </a:r>
          </a:p>
        </p:txBody>
      </p:sp>
      <p:sp>
        <p:nvSpPr>
          <p:cNvPr id="32" name="TextBox 31">
            <a:extLst>
              <a:ext uri="{FF2B5EF4-FFF2-40B4-BE49-F238E27FC236}">
                <a16:creationId xmlns:a16="http://schemas.microsoft.com/office/drawing/2014/main" id="{9F8315BE-D00A-458B-BF3A-40818D0698ED}"/>
              </a:ext>
            </a:extLst>
          </p:cNvPr>
          <p:cNvSpPr txBox="1"/>
          <p:nvPr/>
        </p:nvSpPr>
        <p:spPr>
          <a:xfrm>
            <a:off x="882850" y="2869937"/>
            <a:ext cx="2231701" cy="261610"/>
          </a:xfrm>
          <a:prstGeom prst="rect">
            <a:avLst/>
          </a:prstGeom>
          <a:noFill/>
        </p:spPr>
        <p:txBody>
          <a:bodyPr wrap="none" rtlCol="0">
            <a:spAutoFit/>
          </a:bodyPr>
          <a:lstStyle/>
          <a:p>
            <a:r>
              <a:rPr lang="en-US" sz="1100">
                <a:latin typeface="Flama Book" panose="02000000000000000000" pitchFamily="50" charset="0"/>
                <a:cs typeface="Helvetica" panose="020B0604020202020204" pitchFamily="34" charset="0"/>
              </a:rPr>
              <a:t>Redfish to Bayport Ship Channel</a:t>
            </a:r>
          </a:p>
        </p:txBody>
      </p:sp>
      <p:sp>
        <p:nvSpPr>
          <p:cNvPr id="33" name="TextBox 32">
            <a:extLst>
              <a:ext uri="{FF2B5EF4-FFF2-40B4-BE49-F238E27FC236}">
                <a16:creationId xmlns:a16="http://schemas.microsoft.com/office/drawing/2014/main" id="{6A107782-2B85-48F3-A569-D4268763840C}"/>
              </a:ext>
            </a:extLst>
          </p:cNvPr>
          <p:cNvSpPr txBox="1"/>
          <p:nvPr/>
        </p:nvSpPr>
        <p:spPr>
          <a:xfrm>
            <a:off x="882850" y="4520634"/>
            <a:ext cx="2582758" cy="261610"/>
          </a:xfrm>
          <a:prstGeom prst="rect">
            <a:avLst/>
          </a:prstGeom>
          <a:noFill/>
        </p:spPr>
        <p:txBody>
          <a:bodyPr wrap="none" rtlCol="0">
            <a:spAutoFit/>
          </a:bodyPr>
          <a:lstStyle/>
          <a:p>
            <a:r>
              <a:rPr lang="en-US" sz="1100">
                <a:latin typeface="Flama Book" panose="02000000000000000000" pitchFamily="50" charset="0"/>
                <a:cs typeface="Helvetica" panose="020B0604020202020204" pitchFamily="34" charset="0"/>
              </a:rPr>
              <a:t>Bayport Ship Channel to Barbours Cut</a:t>
            </a:r>
          </a:p>
        </p:txBody>
      </p:sp>
      <p:sp>
        <p:nvSpPr>
          <p:cNvPr id="34" name="TextBox 33">
            <a:extLst>
              <a:ext uri="{FF2B5EF4-FFF2-40B4-BE49-F238E27FC236}">
                <a16:creationId xmlns:a16="http://schemas.microsoft.com/office/drawing/2014/main" id="{DB57451B-F54B-4C13-A5AD-DFB99D4BE864}"/>
              </a:ext>
            </a:extLst>
          </p:cNvPr>
          <p:cNvSpPr txBox="1"/>
          <p:nvPr/>
        </p:nvSpPr>
        <p:spPr>
          <a:xfrm>
            <a:off x="4477227" y="1608919"/>
            <a:ext cx="1558440" cy="261610"/>
          </a:xfrm>
          <a:prstGeom prst="rect">
            <a:avLst/>
          </a:prstGeom>
          <a:noFill/>
        </p:spPr>
        <p:txBody>
          <a:bodyPr wrap="none" rtlCol="0">
            <a:spAutoFit/>
          </a:bodyPr>
          <a:lstStyle/>
          <a:p>
            <a:r>
              <a:rPr lang="en-US" sz="1100">
                <a:latin typeface="Flama Book" panose="02000000000000000000" pitchFamily="50" charset="0"/>
                <a:cs typeface="Helvetica" panose="020B0604020202020204" pitchFamily="34" charset="0"/>
              </a:rPr>
              <a:t>Bayport Ship Channel</a:t>
            </a:r>
          </a:p>
        </p:txBody>
      </p:sp>
      <p:sp>
        <p:nvSpPr>
          <p:cNvPr id="35" name="TextBox 34">
            <a:extLst>
              <a:ext uri="{FF2B5EF4-FFF2-40B4-BE49-F238E27FC236}">
                <a16:creationId xmlns:a16="http://schemas.microsoft.com/office/drawing/2014/main" id="{05546C5B-5742-4BC3-9E65-30895C7BC60E}"/>
              </a:ext>
            </a:extLst>
          </p:cNvPr>
          <p:cNvSpPr txBox="1"/>
          <p:nvPr/>
        </p:nvSpPr>
        <p:spPr>
          <a:xfrm>
            <a:off x="4471011" y="2939149"/>
            <a:ext cx="1829347" cy="261610"/>
          </a:xfrm>
          <a:prstGeom prst="rect">
            <a:avLst/>
          </a:prstGeom>
          <a:noFill/>
        </p:spPr>
        <p:txBody>
          <a:bodyPr wrap="none" rtlCol="0">
            <a:spAutoFit/>
          </a:bodyPr>
          <a:lstStyle/>
          <a:p>
            <a:r>
              <a:rPr lang="en-US" sz="1100">
                <a:latin typeface="Flama Book" panose="02000000000000000000" pitchFamily="50" charset="0"/>
                <a:cs typeface="Helvetica" panose="020B0604020202020204" pitchFamily="34" charset="0"/>
              </a:rPr>
              <a:t>Barbours Cut Ship Channel</a:t>
            </a:r>
          </a:p>
        </p:txBody>
      </p:sp>
      <p:sp>
        <p:nvSpPr>
          <p:cNvPr id="36" name="TextBox 35">
            <a:extLst>
              <a:ext uri="{FF2B5EF4-FFF2-40B4-BE49-F238E27FC236}">
                <a16:creationId xmlns:a16="http://schemas.microsoft.com/office/drawing/2014/main" id="{5492AFF8-2A1B-466F-B8E2-B31F16A90248}"/>
              </a:ext>
            </a:extLst>
          </p:cNvPr>
          <p:cNvSpPr txBox="1"/>
          <p:nvPr/>
        </p:nvSpPr>
        <p:spPr>
          <a:xfrm>
            <a:off x="4471011" y="3907913"/>
            <a:ext cx="2321469" cy="261610"/>
          </a:xfrm>
          <a:prstGeom prst="rect">
            <a:avLst/>
          </a:prstGeom>
          <a:noFill/>
        </p:spPr>
        <p:txBody>
          <a:bodyPr wrap="none" rtlCol="0">
            <a:spAutoFit/>
          </a:bodyPr>
          <a:lstStyle/>
          <a:p>
            <a:r>
              <a:rPr lang="en-US" sz="1100">
                <a:latin typeface="Flama Book" panose="02000000000000000000" pitchFamily="50" charset="0"/>
                <a:cs typeface="Helvetica" panose="020B0604020202020204" pitchFamily="34" charset="0"/>
              </a:rPr>
              <a:t>Boggy Bayou (BW 8) to Sims Bayou</a:t>
            </a:r>
          </a:p>
        </p:txBody>
      </p:sp>
      <p:sp>
        <p:nvSpPr>
          <p:cNvPr id="37" name="TextBox 36">
            <a:extLst>
              <a:ext uri="{FF2B5EF4-FFF2-40B4-BE49-F238E27FC236}">
                <a16:creationId xmlns:a16="http://schemas.microsoft.com/office/drawing/2014/main" id="{CDE9A9E4-AA50-47D7-ADE1-ABA8513BE34D}"/>
              </a:ext>
            </a:extLst>
          </p:cNvPr>
          <p:cNvSpPr txBox="1"/>
          <p:nvPr/>
        </p:nvSpPr>
        <p:spPr>
          <a:xfrm>
            <a:off x="4471011" y="5080835"/>
            <a:ext cx="1481496" cy="261610"/>
          </a:xfrm>
          <a:prstGeom prst="rect">
            <a:avLst/>
          </a:prstGeom>
          <a:noFill/>
        </p:spPr>
        <p:txBody>
          <a:bodyPr wrap="none" rtlCol="0">
            <a:spAutoFit/>
          </a:bodyPr>
          <a:lstStyle/>
          <a:p>
            <a:r>
              <a:rPr lang="en-US" sz="1100">
                <a:latin typeface="Flama Book" panose="02000000000000000000" pitchFamily="50" charset="0"/>
                <a:cs typeface="Helvetica" panose="020B0604020202020204" pitchFamily="34" charset="0"/>
              </a:rPr>
              <a:t>Sims Bayou to IH 610</a:t>
            </a:r>
          </a:p>
        </p:txBody>
      </p:sp>
      <p:sp>
        <p:nvSpPr>
          <p:cNvPr id="38" name="TextBox 37">
            <a:extLst>
              <a:ext uri="{FF2B5EF4-FFF2-40B4-BE49-F238E27FC236}">
                <a16:creationId xmlns:a16="http://schemas.microsoft.com/office/drawing/2014/main" id="{CE62CC2A-C179-41D9-817E-66DDEB5C77CD}"/>
              </a:ext>
            </a:extLst>
          </p:cNvPr>
          <p:cNvSpPr txBox="1"/>
          <p:nvPr/>
        </p:nvSpPr>
        <p:spPr>
          <a:xfrm>
            <a:off x="4471011" y="5789273"/>
            <a:ext cx="1665841" cy="261610"/>
          </a:xfrm>
          <a:prstGeom prst="rect">
            <a:avLst/>
          </a:prstGeom>
          <a:noFill/>
        </p:spPr>
        <p:txBody>
          <a:bodyPr wrap="none" rtlCol="0">
            <a:spAutoFit/>
          </a:bodyPr>
          <a:lstStyle/>
          <a:p>
            <a:r>
              <a:rPr lang="en-US" sz="1100">
                <a:latin typeface="Flama Book" panose="02000000000000000000" pitchFamily="50" charset="0"/>
                <a:cs typeface="Helvetica" panose="020B0604020202020204" pitchFamily="34" charset="0"/>
              </a:rPr>
              <a:t>IH 610 to Turning Basin</a:t>
            </a:r>
          </a:p>
        </p:txBody>
      </p:sp>
      <p:sp>
        <p:nvSpPr>
          <p:cNvPr id="39" name="TextBox 38">
            <a:extLst>
              <a:ext uri="{FF2B5EF4-FFF2-40B4-BE49-F238E27FC236}">
                <a16:creationId xmlns:a16="http://schemas.microsoft.com/office/drawing/2014/main" id="{98B427C0-6660-4079-AE84-D4ECEE019FD4}"/>
              </a:ext>
            </a:extLst>
          </p:cNvPr>
          <p:cNvSpPr txBox="1"/>
          <p:nvPr/>
        </p:nvSpPr>
        <p:spPr>
          <a:xfrm>
            <a:off x="1193969" y="6094659"/>
            <a:ext cx="2683748" cy="261610"/>
          </a:xfrm>
          <a:prstGeom prst="rect">
            <a:avLst/>
          </a:prstGeom>
          <a:noFill/>
        </p:spPr>
        <p:txBody>
          <a:bodyPr wrap="none" lIns="91440" tIns="45720" rIns="91440" bIns="45720" rtlCol="0" anchor="t">
            <a:spAutoFit/>
          </a:bodyPr>
          <a:lstStyle/>
          <a:p>
            <a:r>
              <a:rPr lang="en-US" sz="1100">
                <a:latin typeface="Flama Book" panose="02000000000000000000" pitchFamily="50" charset="0"/>
                <a:cs typeface="Helvetica"/>
              </a:rPr>
              <a:t>No improvement planned in these areas</a:t>
            </a:r>
            <a:endParaRPr lang="en-US" sz="1100">
              <a:latin typeface="Flama Book" panose="02000000000000000000" pitchFamily="50" charset="0"/>
              <a:cs typeface="Helvetica" panose="020B0604020202020204" pitchFamily="34" charset="0"/>
            </a:endParaRPr>
          </a:p>
        </p:txBody>
      </p:sp>
      <p:sp>
        <p:nvSpPr>
          <p:cNvPr id="40" name="Rectangle 39">
            <a:extLst>
              <a:ext uri="{FF2B5EF4-FFF2-40B4-BE49-F238E27FC236}">
                <a16:creationId xmlns:a16="http://schemas.microsoft.com/office/drawing/2014/main" id="{B7F72868-564E-4595-BA3B-2B2CD6D4AC3D}"/>
              </a:ext>
            </a:extLst>
          </p:cNvPr>
          <p:cNvSpPr/>
          <p:nvPr/>
        </p:nvSpPr>
        <p:spPr>
          <a:xfrm rot="5400000">
            <a:off x="999957" y="6053292"/>
            <a:ext cx="62703" cy="358532"/>
          </a:xfrm>
          <a:prstGeom prst="rect">
            <a:avLst/>
          </a:prstGeom>
          <a:solidFill>
            <a:srgbClr val="7C9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Flama Book" panose="02000000000000000000" pitchFamily="50" charset="0"/>
            </a:endParaRPr>
          </a:p>
        </p:txBody>
      </p:sp>
      <p:sp>
        <p:nvSpPr>
          <p:cNvPr id="41" name="TextBox 40">
            <a:extLst>
              <a:ext uri="{FF2B5EF4-FFF2-40B4-BE49-F238E27FC236}">
                <a16:creationId xmlns:a16="http://schemas.microsoft.com/office/drawing/2014/main" id="{7D19336B-96C0-4713-A297-26080D509831}"/>
              </a:ext>
            </a:extLst>
          </p:cNvPr>
          <p:cNvSpPr txBox="1"/>
          <p:nvPr/>
        </p:nvSpPr>
        <p:spPr>
          <a:xfrm>
            <a:off x="882850" y="1921577"/>
            <a:ext cx="2106667" cy="784830"/>
          </a:xfrm>
          <a:prstGeom prst="rect">
            <a:avLst/>
          </a:prstGeom>
          <a:noFill/>
        </p:spPr>
        <p:txBody>
          <a:bodyPr wrap="none" lIns="91440" tIns="45720" rIns="91440" bIns="45720" rtlCol="0" anchor="t">
            <a:spAutoFit/>
          </a:bodyPr>
          <a:lstStyle/>
          <a:p>
            <a:pPr marL="285750" indent="-285750">
              <a:buFont typeface="Arial" panose="020B0604020202020204" pitchFamily="34" charset="0"/>
              <a:buChar char="•"/>
            </a:pPr>
            <a:r>
              <a:rPr lang="en-US" sz="900">
                <a:latin typeface="Flama Book"/>
                <a:cs typeface="Helvetica"/>
              </a:rPr>
              <a:t>Approximately 11.3 miles in length</a:t>
            </a:r>
          </a:p>
          <a:p>
            <a:pPr marL="285750" indent="-285750">
              <a:buFont typeface="Arial" panose="020B0604020202020204" pitchFamily="34" charset="0"/>
              <a:buChar char="•"/>
            </a:pPr>
            <a:r>
              <a:rPr lang="en-US" sz="900">
                <a:latin typeface="Flama Book"/>
                <a:cs typeface="Helvetica"/>
              </a:rPr>
              <a:t>Widen Channel to 700 feet</a:t>
            </a:r>
          </a:p>
          <a:p>
            <a:pPr marL="285750" indent="-285750">
              <a:buFont typeface="Arial" panose="020B0604020202020204" pitchFamily="34" charset="0"/>
              <a:buChar char="•"/>
            </a:pPr>
            <a:r>
              <a:rPr lang="en-US" sz="900">
                <a:latin typeface="Flama Book"/>
                <a:cs typeface="Helvetica"/>
              </a:rPr>
              <a:t>Bend easing</a:t>
            </a:r>
          </a:p>
          <a:p>
            <a:pPr marL="285750" indent="-285750">
              <a:buFont typeface="Arial" panose="020B0604020202020204" pitchFamily="34" charset="0"/>
              <a:buChar char="•"/>
            </a:pPr>
            <a:r>
              <a:rPr lang="en-US" sz="900">
                <a:latin typeface="Flama Book"/>
                <a:cs typeface="Helvetica"/>
              </a:rPr>
              <a:t>Construct New Bird Island</a:t>
            </a:r>
          </a:p>
          <a:p>
            <a:pPr marL="285750" indent="-285750">
              <a:buFont typeface="Arial" panose="020B0604020202020204" pitchFamily="34" charset="0"/>
              <a:buChar char="•"/>
            </a:pPr>
            <a:r>
              <a:rPr lang="en-US" sz="900">
                <a:latin typeface="Flama Book"/>
                <a:cs typeface="Helvetica"/>
              </a:rPr>
              <a:t>Mitigate for oyster habitat loss</a:t>
            </a:r>
          </a:p>
        </p:txBody>
      </p:sp>
      <p:sp>
        <p:nvSpPr>
          <p:cNvPr id="42" name="TextBox 41">
            <a:extLst>
              <a:ext uri="{FF2B5EF4-FFF2-40B4-BE49-F238E27FC236}">
                <a16:creationId xmlns:a16="http://schemas.microsoft.com/office/drawing/2014/main" id="{203EFAED-E750-4189-A469-92314D1D4A72}"/>
              </a:ext>
            </a:extLst>
          </p:cNvPr>
          <p:cNvSpPr txBox="1"/>
          <p:nvPr/>
        </p:nvSpPr>
        <p:spPr>
          <a:xfrm>
            <a:off x="4467710" y="3240082"/>
            <a:ext cx="2845503" cy="50783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900">
                <a:latin typeface="Flama Book"/>
                <a:cs typeface="Helvetica"/>
              </a:rPr>
              <a:t>Widen Channel to 455 feet </a:t>
            </a:r>
            <a:endParaRPr lang="en-US" sz="900">
              <a:latin typeface="Flama Book" panose="02000000000000000000" pitchFamily="50" charset="0"/>
              <a:cs typeface="Helvetica" panose="020B0604020202020204" pitchFamily="34" charset="0"/>
            </a:endParaRPr>
          </a:p>
          <a:p>
            <a:pPr marL="285750" indent="-285750">
              <a:buFont typeface="Arial" panose="020B0604020202020204" pitchFamily="34" charset="0"/>
              <a:buChar char="•"/>
            </a:pPr>
            <a:r>
              <a:rPr lang="en-US" sz="900">
                <a:latin typeface="Flama Book"/>
                <a:cs typeface="Helvetica"/>
              </a:rPr>
              <a:t>Construct additional marshes on Atkinson Island</a:t>
            </a:r>
          </a:p>
          <a:p>
            <a:pPr marL="285750" indent="-285750">
              <a:buFont typeface="Arial" panose="020B0604020202020204" pitchFamily="34" charset="0"/>
              <a:buChar char="•"/>
            </a:pPr>
            <a:r>
              <a:rPr lang="en-US" sz="900">
                <a:latin typeface="Flama Book"/>
                <a:cs typeface="Helvetica"/>
              </a:rPr>
              <a:t>Modify channel entrance</a:t>
            </a:r>
          </a:p>
        </p:txBody>
      </p:sp>
      <p:sp>
        <p:nvSpPr>
          <p:cNvPr id="43" name="TextBox 42">
            <a:extLst>
              <a:ext uri="{FF2B5EF4-FFF2-40B4-BE49-F238E27FC236}">
                <a16:creationId xmlns:a16="http://schemas.microsoft.com/office/drawing/2014/main" id="{885E05D1-B3EE-40FB-BE91-3E3E10F23913}"/>
              </a:ext>
            </a:extLst>
          </p:cNvPr>
          <p:cNvSpPr txBox="1"/>
          <p:nvPr/>
        </p:nvSpPr>
        <p:spPr>
          <a:xfrm>
            <a:off x="882850" y="3141341"/>
            <a:ext cx="2941831" cy="120032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900">
                <a:latin typeface="Flama Book"/>
                <a:cs typeface="Helvetica"/>
              </a:rPr>
              <a:t>Approximately 9.5 miles in length</a:t>
            </a:r>
            <a:endParaRPr lang="en-US">
              <a:latin typeface="Flama Book"/>
              <a:cs typeface="Helvetica"/>
            </a:endParaRPr>
          </a:p>
          <a:p>
            <a:pPr marL="285750" indent="-285750">
              <a:buFont typeface="Arial" panose="020B0604020202020204" pitchFamily="34" charset="0"/>
              <a:buChar char="•"/>
            </a:pPr>
            <a:r>
              <a:rPr lang="en-US" sz="900">
                <a:latin typeface="Flama Book"/>
                <a:cs typeface="Helvetica"/>
              </a:rPr>
              <a:t>Widen Channel to 700 feet</a:t>
            </a:r>
          </a:p>
          <a:p>
            <a:pPr marL="285750" indent="-285750">
              <a:buFont typeface="Arial" panose="020B0604020202020204" pitchFamily="34" charset="0"/>
              <a:buChar char="•"/>
            </a:pPr>
            <a:r>
              <a:rPr lang="en-US" sz="900">
                <a:latin typeface="Flama Book" panose="02000000000000000000" pitchFamily="50" charset="0"/>
                <a:cs typeface="Helvetica" panose="020B0604020202020204" pitchFamily="34" charset="0"/>
              </a:rPr>
              <a:t>Bend easing</a:t>
            </a:r>
          </a:p>
          <a:p>
            <a:pPr marL="285750" indent="-285750">
              <a:buFont typeface="Arial" panose="020B0604020202020204" pitchFamily="34" charset="0"/>
              <a:buChar char="•"/>
            </a:pPr>
            <a:r>
              <a:rPr lang="en-US" sz="900">
                <a:latin typeface="Flama Book" panose="02000000000000000000" pitchFamily="50" charset="0"/>
                <a:cs typeface="Helvetica" panose="020B0604020202020204" pitchFamily="34" charset="0"/>
              </a:rPr>
              <a:t>Construct marshes and three bird islands in Galveston Bay </a:t>
            </a:r>
          </a:p>
          <a:p>
            <a:pPr marL="285750" indent="-285750">
              <a:buFont typeface="Arial" panose="020B0604020202020204" pitchFamily="34" charset="0"/>
              <a:buChar char="•"/>
            </a:pPr>
            <a:r>
              <a:rPr lang="en-US" sz="900">
                <a:latin typeface="Flama Book" panose="02000000000000000000" pitchFamily="50" charset="0"/>
                <a:cs typeface="Helvetica" panose="020B0604020202020204" pitchFamily="34" charset="0"/>
              </a:rPr>
              <a:t>Mitigate for oyster habitat loss</a:t>
            </a:r>
          </a:p>
          <a:p>
            <a:pPr marL="285750" indent="-285750">
              <a:buFont typeface="Arial" panose="020B0604020202020204" pitchFamily="34" charset="0"/>
              <a:buChar char="•"/>
            </a:pPr>
            <a:r>
              <a:rPr lang="en-US" sz="900" i="1">
                <a:ea typeface="+mn-lt"/>
                <a:cs typeface="+mn-lt"/>
              </a:rPr>
              <a:t>Currently not in the proposed federal plan, so must be built by local interests</a:t>
            </a:r>
            <a:endParaRPr lang="en-US" sz="900">
              <a:ea typeface="+mn-lt"/>
              <a:cs typeface="+mn-lt"/>
            </a:endParaRPr>
          </a:p>
        </p:txBody>
      </p:sp>
      <p:sp>
        <p:nvSpPr>
          <p:cNvPr id="44" name="TextBox 43">
            <a:extLst>
              <a:ext uri="{FF2B5EF4-FFF2-40B4-BE49-F238E27FC236}">
                <a16:creationId xmlns:a16="http://schemas.microsoft.com/office/drawing/2014/main" id="{CB8962CC-E833-497B-8F69-BA7B565C12AA}"/>
              </a:ext>
            </a:extLst>
          </p:cNvPr>
          <p:cNvSpPr txBox="1"/>
          <p:nvPr/>
        </p:nvSpPr>
        <p:spPr>
          <a:xfrm>
            <a:off x="4476782" y="4195732"/>
            <a:ext cx="2831990" cy="784830"/>
          </a:xfrm>
          <a:prstGeom prst="rect">
            <a:avLst/>
          </a:prstGeom>
          <a:noFill/>
        </p:spPr>
        <p:txBody>
          <a:bodyPr wrap="square" rtlCol="0">
            <a:spAutoFit/>
          </a:bodyPr>
          <a:lstStyle/>
          <a:p>
            <a:pPr marL="285750" indent="-285750">
              <a:buFont typeface="Arial" panose="020B0604020202020204" pitchFamily="34" charset="0"/>
              <a:buChar char="•"/>
            </a:pPr>
            <a:r>
              <a:rPr lang="en-US" sz="900">
                <a:latin typeface="Flama Book" panose="02000000000000000000" pitchFamily="50" charset="0"/>
                <a:cs typeface="Helvetica" panose="020B0604020202020204" pitchFamily="34" charset="0"/>
              </a:rPr>
              <a:t>Widen Channel to approximately 530 feet through Greens Bayou confluence</a:t>
            </a:r>
          </a:p>
          <a:p>
            <a:pPr marL="285750" indent="-285750">
              <a:buFont typeface="Arial" panose="020B0604020202020204" pitchFamily="34" charset="0"/>
              <a:buChar char="•"/>
            </a:pPr>
            <a:r>
              <a:rPr lang="en-US" sz="900">
                <a:latin typeface="Flama Book" panose="02000000000000000000" pitchFamily="50" charset="0"/>
                <a:cs typeface="Helvetica" panose="020B0604020202020204" pitchFamily="34" charset="0"/>
              </a:rPr>
              <a:t>Deepen from existing 41 feet to 46.5 feet from Boggy Bayou to Hunting Bayou (last Turning Basin before reaching Washburn Tunnel)</a:t>
            </a:r>
          </a:p>
        </p:txBody>
      </p:sp>
      <p:sp>
        <p:nvSpPr>
          <p:cNvPr id="45" name="TextBox 44">
            <a:extLst>
              <a:ext uri="{FF2B5EF4-FFF2-40B4-BE49-F238E27FC236}">
                <a16:creationId xmlns:a16="http://schemas.microsoft.com/office/drawing/2014/main" id="{D7D3D58E-1F59-4072-8DE1-7233315268E9}"/>
              </a:ext>
            </a:extLst>
          </p:cNvPr>
          <p:cNvSpPr txBox="1"/>
          <p:nvPr/>
        </p:nvSpPr>
        <p:spPr>
          <a:xfrm>
            <a:off x="882850" y="4781544"/>
            <a:ext cx="2541217" cy="92333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900">
                <a:latin typeface="Flama Book"/>
                <a:cs typeface="Helvetica"/>
              </a:rPr>
              <a:t>Approximately 5.4 miles in length</a:t>
            </a:r>
            <a:endParaRPr lang="en-US">
              <a:latin typeface="Flama Book"/>
              <a:cs typeface="Helvetica"/>
            </a:endParaRPr>
          </a:p>
          <a:p>
            <a:pPr marL="285750" indent="-285750">
              <a:buFont typeface="Arial" panose="020B0604020202020204" pitchFamily="34" charset="0"/>
              <a:buChar char="•"/>
            </a:pPr>
            <a:r>
              <a:rPr lang="en-US" sz="900">
                <a:latin typeface="Flama Book"/>
                <a:cs typeface="Helvetica"/>
              </a:rPr>
              <a:t>Widen Channel to 700 feet</a:t>
            </a:r>
          </a:p>
          <a:p>
            <a:pPr marL="285750" indent="-285750">
              <a:buFont typeface="Arial" panose="020B0604020202020204" pitchFamily="34" charset="0"/>
              <a:buChar char="•"/>
            </a:pPr>
            <a:r>
              <a:rPr lang="en-US" sz="900">
                <a:latin typeface="Flama Book"/>
                <a:cs typeface="Helvetica"/>
              </a:rPr>
              <a:t>Construct additional marshes</a:t>
            </a:r>
          </a:p>
          <a:p>
            <a:pPr marL="285750" indent="-285750">
              <a:buFont typeface="Arial" panose="020B0604020202020204" pitchFamily="34" charset="0"/>
              <a:buChar char="•"/>
            </a:pPr>
            <a:r>
              <a:rPr lang="en-US" sz="900">
                <a:latin typeface="Flama Book"/>
                <a:cs typeface="Helvetica"/>
              </a:rPr>
              <a:t>Mitigate for oyster habitat loss</a:t>
            </a:r>
          </a:p>
          <a:p>
            <a:pPr marL="285750" indent="-285750">
              <a:buFont typeface="Arial" panose="020B0604020202020204" pitchFamily="34" charset="0"/>
              <a:buChar char="•"/>
            </a:pPr>
            <a:r>
              <a:rPr lang="en-US" sz="900" i="1">
                <a:ea typeface="+mn-lt"/>
                <a:cs typeface="+mn-lt"/>
              </a:rPr>
              <a:t>Currently not in the proposed federal plan, so must be built by local interests</a:t>
            </a:r>
            <a:endParaRPr lang="en-US" sz="900">
              <a:latin typeface="Flama Book" panose="02000000000000000000" pitchFamily="50" charset="0"/>
              <a:cs typeface="Helvetica" panose="020B0604020202020204" pitchFamily="34" charset="0"/>
            </a:endParaRPr>
          </a:p>
        </p:txBody>
      </p:sp>
      <p:sp>
        <p:nvSpPr>
          <p:cNvPr id="46" name="TextBox 45">
            <a:extLst>
              <a:ext uri="{FF2B5EF4-FFF2-40B4-BE49-F238E27FC236}">
                <a16:creationId xmlns:a16="http://schemas.microsoft.com/office/drawing/2014/main" id="{C9F092EC-A5DB-4A74-828E-E3C472E24891}"/>
              </a:ext>
            </a:extLst>
          </p:cNvPr>
          <p:cNvSpPr txBox="1"/>
          <p:nvPr/>
        </p:nvSpPr>
        <p:spPr>
          <a:xfrm>
            <a:off x="4476781" y="5348492"/>
            <a:ext cx="2557110" cy="230832"/>
          </a:xfrm>
          <a:prstGeom prst="rect">
            <a:avLst/>
          </a:prstGeom>
          <a:noFill/>
        </p:spPr>
        <p:txBody>
          <a:bodyPr wrap="none" rtlCol="0">
            <a:spAutoFit/>
          </a:bodyPr>
          <a:lstStyle/>
          <a:p>
            <a:pPr marL="285750" indent="-285750">
              <a:buFont typeface="Arial" panose="020B0604020202020204" pitchFamily="34" charset="0"/>
              <a:buChar char="•"/>
            </a:pPr>
            <a:r>
              <a:rPr lang="en-US" sz="900">
                <a:latin typeface="Flama Book" panose="02000000000000000000" pitchFamily="50" charset="0"/>
                <a:cs typeface="Helvetica" panose="020B0604020202020204" pitchFamily="34" charset="0"/>
              </a:rPr>
              <a:t>Deepen from existing 37 feet to 41.5 feet</a:t>
            </a:r>
          </a:p>
        </p:txBody>
      </p:sp>
      <p:sp>
        <p:nvSpPr>
          <p:cNvPr id="47" name="TextBox 46">
            <a:extLst>
              <a:ext uri="{FF2B5EF4-FFF2-40B4-BE49-F238E27FC236}">
                <a16:creationId xmlns:a16="http://schemas.microsoft.com/office/drawing/2014/main" id="{B853C996-AAB4-43CE-8758-9772D6578126}"/>
              </a:ext>
            </a:extLst>
          </p:cNvPr>
          <p:cNvSpPr txBox="1"/>
          <p:nvPr/>
        </p:nvSpPr>
        <p:spPr>
          <a:xfrm>
            <a:off x="4477227" y="1891663"/>
            <a:ext cx="3086848" cy="92333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900">
                <a:latin typeface="Flama Book"/>
                <a:cs typeface="Helvetica"/>
              </a:rPr>
              <a:t>Approximately 4 miles in length</a:t>
            </a:r>
          </a:p>
          <a:p>
            <a:pPr marL="285750" indent="-285750">
              <a:buFont typeface="Arial" panose="020B0604020202020204" pitchFamily="34" charset="0"/>
              <a:buChar char="•"/>
            </a:pPr>
            <a:r>
              <a:rPr lang="en-US" sz="900">
                <a:latin typeface="Flama Book"/>
                <a:cs typeface="Helvetica"/>
              </a:rPr>
              <a:t>Widen Channel to 455 feet </a:t>
            </a:r>
            <a:endParaRPr lang="en-US" sz="900">
              <a:latin typeface="Flama Book" panose="02000000000000000000" pitchFamily="50" charset="0"/>
              <a:cs typeface="Helvetica" panose="020B0604020202020204" pitchFamily="34" charset="0"/>
            </a:endParaRPr>
          </a:p>
          <a:p>
            <a:pPr marL="285750" indent="-285750">
              <a:buFont typeface="Arial" panose="020B0604020202020204" pitchFamily="34" charset="0"/>
              <a:buChar char="•"/>
            </a:pPr>
            <a:r>
              <a:rPr lang="en-US" sz="900">
                <a:latin typeface="Flama Book"/>
                <a:cs typeface="Helvetica"/>
              </a:rPr>
              <a:t>Construct marshes and three bird islands in      Galveston Bay </a:t>
            </a:r>
            <a:endParaRPr lang="en-US" sz="900">
              <a:latin typeface="Flama Book" panose="02000000000000000000" pitchFamily="50" charset="0"/>
              <a:cs typeface="Helvetica" panose="020B0604020202020204" pitchFamily="34" charset="0"/>
            </a:endParaRPr>
          </a:p>
          <a:p>
            <a:pPr marL="285750" indent="-285750">
              <a:buFont typeface="Arial" panose="020B0604020202020204" pitchFamily="34" charset="0"/>
              <a:buChar char="•"/>
            </a:pPr>
            <a:r>
              <a:rPr lang="en-US" sz="900">
                <a:latin typeface="Flama Book"/>
                <a:cs typeface="Helvetica"/>
              </a:rPr>
              <a:t>Mitigate for oyster habitat loss </a:t>
            </a:r>
          </a:p>
          <a:p>
            <a:pPr marL="285750" indent="-285750">
              <a:buFont typeface="Arial" panose="020B0604020202020204" pitchFamily="34" charset="0"/>
              <a:buChar char="•"/>
            </a:pPr>
            <a:r>
              <a:rPr lang="en-US" sz="900">
                <a:ea typeface="+mn-lt"/>
                <a:cs typeface="+mn-lt"/>
              </a:rPr>
              <a:t>Modify channel entrance</a:t>
            </a:r>
            <a:endParaRPr lang="en-US" sz="900">
              <a:latin typeface="Flama Book" panose="02000000000000000000" pitchFamily="50" charset="0"/>
              <a:cs typeface="Helvetica" panose="020B0604020202020204" pitchFamily="34" charset="0"/>
            </a:endParaRPr>
          </a:p>
        </p:txBody>
      </p:sp>
      <p:sp>
        <p:nvSpPr>
          <p:cNvPr id="48" name="TextBox 47">
            <a:extLst>
              <a:ext uri="{FF2B5EF4-FFF2-40B4-BE49-F238E27FC236}">
                <a16:creationId xmlns:a16="http://schemas.microsoft.com/office/drawing/2014/main" id="{943F6332-9EF2-46F2-B938-CDA3CA6202E2}"/>
              </a:ext>
            </a:extLst>
          </p:cNvPr>
          <p:cNvSpPr txBox="1"/>
          <p:nvPr/>
        </p:nvSpPr>
        <p:spPr>
          <a:xfrm>
            <a:off x="4476781" y="6062901"/>
            <a:ext cx="2273379" cy="369332"/>
          </a:xfrm>
          <a:prstGeom prst="rect">
            <a:avLst/>
          </a:prstGeom>
          <a:noFill/>
        </p:spPr>
        <p:txBody>
          <a:bodyPr wrap="none" lIns="91440" tIns="45720" rIns="91440" bIns="45720" rtlCol="0" anchor="t">
            <a:spAutoFit/>
          </a:bodyPr>
          <a:lstStyle/>
          <a:p>
            <a:pPr marL="285750" indent="-285750">
              <a:buFont typeface="Arial" panose="020B0604020202020204" pitchFamily="34" charset="0"/>
              <a:buChar char="•"/>
            </a:pPr>
            <a:r>
              <a:rPr lang="en-US" sz="900">
                <a:latin typeface="Flama Book"/>
                <a:cs typeface="Helvetica"/>
              </a:rPr>
              <a:t>Deepen from existing up to 41.5 feet</a:t>
            </a:r>
          </a:p>
          <a:p>
            <a:pPr marL="285750" indent="-285750">
              <a:buFont typeface="Arial" panose="020B0604020202020204" pitchFamily="34" charset="0"/>
              <a:buChar char="•"/>
            </a:pPr>
            <a:r>
              <a:rPr lang="en-US" sz="900">
                <a:latin typeface="Flama Book"/>
                <a:cs typeface="Helvetica"/>
              </a:rPr>
              <a:t>Increase Brady Island Turning Basin</a:t>
            </a:r>
          </a:p>
        </p:txBody>
      </p:sp>
      <p:sp>
        <p:nvSpPr>
          <p:cNvPr id="49" name="Oval 48">
            <a:extLst>
              <a:ext uri="{FF2B5EF4-FFF2-40B4-BE49-F238E27FC236}">
                <a16:creationId xmlns:a16="http://schemas.microsoft.com/office/drawing/2014/main" id="{51052242-13F8-46D9-9D97-9C54C474D5FB}"/>
              </a:ext>
            </a:extLst>
          </p:cNvPr>
          <p:cNvSpPr/>
          <p:nvPr/>
        </p:nvSpPr>
        <p:spPr>
          <a:xfrm>
            <a:off x="3845375" y="1644922"/>
            <a:ext cx="415725" cy="415249"/>
          </a:xfrm>
          <a:prstGeom prst="ellipse">
            <a:avLst/>
          </a:prstGeom>
          <a:solidFill>
            <a:schemeClr val="bg1"/>
          </a:solidFill>
          <a:ln>
            <a:solidFill>
              <a:srgbClr val="EB00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latin typeface="Flama Book" panose="02000000000000000000" pitchFamily="50" charset="0"/>
            </a:endParaRPr>
          </a:p>
        </p:txBody>
      </p:sp>
      <p:sp>
        <p:nvSpPr>
          <p:cNvPr id="50" name="Oval 49">
            <a:extLst>
              <a:ext uri="{FF2B5EF4-FFF2-40B4-BE49-F238E27FC236}">
                <a16:creationId xmlns:a16="http://schemas.microsoft.com/office/drawing/2014/main" id="{4A5C2AE7-D91D-4206-92FC-00AC7AA2E64E}"/>
              </a:ext>
            </a:extLst>
          </p:cNvPr>
          <p:cNvSpPr/>
          <p:nvPr/>
        </p:nvSpPr>
        <p:spPr>
          <a:xfrm>
            <a:off x="3868810" y="1668658"/>
            <a:ext cx="368856" cy="367776"/>
          </a:xfrm>
          <a:prstGeom prst="ellipse">
            <a:avLst/>
          </a:prstGeom>
          <a:solidFill>
            <a:srgbClr val="EB0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latin typeface="Flama Book" panose="02000000000000000000" pitchFamily="50" charset="0"/>
            </a:endParaRPr>
          </a:p>
        </p:txBody>
      </p:sp>
      <p:sp>
        <p:nvSpPr>
          <p:cNvPr id="51" name="Oval 50">
            <a:extLst>
              <a:ext uri="{FF2B5EF4-FFF2-40B4-BE49-F238E27FC236}">
                <a16:creationId xmlns:a16="http://schemas.microsoft.com/office/drawing/2014/main" id="{F23C6762-C7BF-4B6B-89B8-36026496B5D4}"/>
              </a:ext>
            </a:extLst>
          </p:cNvPr>
          <p:cNvSpPr/>
          <p:nvPr/>
        </p:nvSpPr>
        <p:spPr>
          <a:xfrm>
            <a:off x="3845375" y="2889514"/>
            <a:ext cx="415725" cy="415249"/>
          </a:xfrm>
          <a:prstGeom prst="ellipse">
            <a:avLst/>
          </a:prstGeom>
          <a:solidFill>
            <a:schemeClr val="bg1"/>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latin typeface="Flama Book" panose="02000000000000000000" pitchFamily="50" charset="0"/>
            </a:endParaRPr>
          </a:p>
        </p:txBody>
      </p:sp>
      <p:sp>
        <p:nvSpPr>
          <p:cNvPr id="52" name="Oval 51">
            <a:extLst>
              <a:ext uri="{FF2B5EF4-FFF2-40B4-BE49-F238E27FC236}">
                <a16:creationId xmlns:a16="http://schemas.microsoft.com/office/drawing/2014/main" id="{B1A2391D-420F-434E-B312-53816AB14B7F}"/>
              </a:ext>
            </a:extLst>
          </p:cNvPr>
          <p:cNvSpPr/>
          <p:nvPr/>
        </p:nvSpPr>
        <p:spPr>
          <a:xfrm>
            <a:off x="3868810" y="2913250"/>
            <a:ext cx="368856" cy="367776"/>
          </a:xfrm>
          <a:prstGeom prst="ellipse">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latin typeface="Flama Book" panose="02000000000000000000" pitchFamily="50" charset="0"/>
            </a:endParaRPr>
          </a:p>
        </p:txBody>
      </p:sp>
      <p:sp>
        <p:nvSpPr>
          <p:cNvPr id="53" name="Oval 52">
            <a:extLst>
              <a:ext uri="{FF2B5EF4-FFF2-40B4-BE49-F238E27FC236}">
                <a16:creationId xmlns:a16="http://schemas.microsoft.com/office/drawing/2014/main" id="{CFDED951-D160-4922-BC55-BD8E0FC47E56}"/>
              </a:ext>
            </a:extLst>
          </p:cNvPr>
          <p:cNvSpPr/>
          <p:nvPr/>
        </p:nvSpPr>
        <p:spPr>
          <a:xfrm>
            <a:off x="3845375" y="4532277"/>
            <a:ext cx="415725" cy="415249"/>
          </a:xfrm>
          <a:prstGeom prst="ellipse">
            <a:avLst/>
          </a:prstGeom>
          <a:solidFill>
            <a:schemeClr val="bg1"/>
          </a:solidFill>
          <a:ln>
            <a:solidFill>
              <a:srgbClr val="D21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latin typeface="Flama Book" panose="02000000000000000000" pitchFamily="50" charset="0"/>
            </a:endParaRPr>
          </a:p>
        </p:txBody>
      </p:sp>
      <p:sp>
        <p:nvSpPr>
          <p:cNvPr id="54" name="Oval 53">
            <a:extLst>
              <a:ext uri="{FF2B5EF4-FFF2-40B4-BE49-F238E27FC236}">
                <a16:creationId xmlns:a16="http://schemas.microsoft.com/office/drawing/2014/main" id="{25C595D3-4D7E-4A0D-9595-0718BAEB6BF2}"/>
              </a:ext>
            </a:extLst>
          </p:cNvPr>
          <p:cNvSpPr/>
          <p:nvPr/>
        </p:nvSpPr>
        <p:spPr>
          <a:xfrm>
            <a:off x="3868810" y="4556013"/>
            <a:ext cx="368856" cy="367776"/>
          </a:xfrm>
          <a:prstGeom prst="ellipse">
            <a:avLst/>
          </a:prstGeom>
          <a:solidFill>
            <a:srgbClr val="D21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latin typeface="Flama Book" panose="02000000000000000000" pitchFamily="50" charset="0"/>
            </a:endParaRPr>
          </a:p>
        </p:txBody>
      </p:sp>
      <p:sp>
        <p:nvSpPr>
          <p:cNvPr id="55" name="Oval 54">
            <a:extLst>
              <a:ext uri="{FF2B5EF4-FFF2-40B4-BE49-F238E27FC236}">
                <a16:creationId xmlns:a16="http://schemas.microsoft.com/office/drawing/2014/main" id="{15B6A09C-60CD-44BB-A312-5B2B7576F385}"/>
              </a:ext>
            </a:extLst>
          </p:cNvPr>
          <p:cNvSpPr/>
          <p:nvPr/>
        </p:nvSpPr>
        <p:spPr>
          <a:xfrm>
            <a:off x="7531016" y="1631015"/>
            <a:ext cx="415725" cy="415249"/>
          </a:xfrm>
          <a:prstGeom prst="ellipse">
            <a:avLst/>
          </a:prstGeom>
          <a:solidFill>
            <a:schemeClr val="bg1"/>
          </a:solidFill>
          <a:ln>
            <a:solidFill>
              <a:srgbClr val="008C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latin typeface="Flama Book" panose="02000000000000000000" pitchFamily="50" charset="0"/>
            </a:endParaRPr>
          </a:p>
        </p:txBody>
      </p:sp>
      <p:sp>
        <p:nvSpPr>
          <p:cNvPr id="56" name="Oval 55">
            <a:extLst>
              <a:ext uri="{FF2B5EF4-FFF2-40B4-BE49-F238E27FC236}">
                <a16:creationId xmlns:a16="http://schemas.microsoft.com/office/drawing/2014/main" id="{3CD1865E-7ADD-42BA-8A31-8339A801D894}"/>
              </a:ext>
            </a:extLst>
          </p:cNvPr>
          <p:cNvSpPr/>
          <p:nvPr/>
        </p:nvSpPr>
        <p:spPr>
          <a:xfrm>
            <a:off x="7554451" y="1654751"/>
            <a:ext cx="368856" cy="367776"/>
          </a:xfrm>
          <a:prstGeom prst="ellipse">
            <a:avLst/>
          </a:prstGeom>
          <a:solidFill>
            <a:srgbClr val="008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latin typeface="Flama Book" panose="02000000000000000000" pitchFamily="50" charset="0"/>
            </a:endParaRPr>
          </a:p>
        </p:txBody>
      </p:sp>
      <p:sp>
        <p:nvSpPr>
          <p:cNvPr id="57" name="Oval 56">
            <a:extLst>
              <a:ext uri="{FF2B5EF4-FFF2-40B4-BE49-F238E27FC236}">
                <a16:creationId xmlns:a16="http://schemas.microsoft.com/office/drawing/2014/main" id="{63B7922F-FB1C-4546-A14E-0873001E0D2F}"/>
              </a:ext>
            </a:extLst>
          </p:cNvPr>
          <p:cNvSpPr/>
          <p:nvPr/>
        </p:nvSpPr>
        <p:spPr>
          <a:xfrm>
            <a:off x="7531016" y="2946484"/>
            <a:ext cx="415725" cy="415249"/>
          </a:xfrm>
          <a:prstGeom prst="ellipse">
            <a:avLst/>
          </a:prstGeom>
          <a:solidFill>
            <a:schemeClr val="bg1"/>
          </a:solidFill>
          <a:ln>
            <a:solidFill>
              <a:srgbClr val="005B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latin typeface="Flama Book" panose="02000000000000000000" pitchFamily="50" charset="0"/>
            </a:endParaRPr>
          </a:p>
        </p:txBody>
      </p:sp>
      <p:sp>
        <p:nvSpPr>
          <p:cNvPr id="58" name="Oval 57">
            <a:extLst>
              <a:ext uri="{FF2B5EF4-FFF2-40B4-BE49-F238E27FC236}">
                <a16:creationId xmlns:a16="http://schemas.microsoft.com/office/drawing/2014/main" id="{1C5A32BB-B800-4209-8015-80EF5B35E4B4}"/>
              </a:ext>
            </a:extLst>
          </p:cNvPr>
          <p:cNvSpPr/>
          <p:nvPr/>
        </p:nvSpPr>
        <p:spPr>
          <a:xfrm>
            <a:off x="7554451" y="2970220"/>
            <a:ext cx="368856" cy="367776"/>
          </a:xfrm>
          <a:prstGeom prst="ellipse">
            <a:avLst/>
          </a:prstGeom>
          <a:solidFill>
            <a:srgbClr val="005B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latin typeface="Flama Book" panose="02000000000000000000" pitchFamily="50" charset="0"/>
            </a:endParaRPr>
          </a:p>
        </p:txBody>
      </p:sp>
      <p:sp>
        <p:nvSpPr>
          <p:cNvPr id="59" name="Oval 58">
            <a:extLst>
              <a:ext uri="{FF2B5EF4-FFF2-40B4-BE49-F238E27FC236}">
                <a16:creationId xmlns:a16="http://schemas.microsoft.com/office/drawing/2014/main" id="{003345F5-0175-4358-B879-25B6BBB06FF0}"/>
              </a:ext>
            </a:extLst>
          </p:cNvPr>
          <p:cNvSpPr/>
          <p:nvPr/>
        </p:nvSpPr>
        <p:spPr>
          <a:xfrm>
            <a:off x="7531016" y="3916874"/>
            <a:ext cx="415725" cy="415249"/>
          </a:xfrm>
          <a:prstGeom prst="ellipse">
            <a:avLst/>
          </a:prstGeom>
          <a:solidFill>
            <a:schemeClr val="bg1"/>
          </a:solidFill>
          <a:ln>
            <a:solidFill>
              <a:srgbClr val="FFC8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latin typeface="Flama Book" panose="02000000000000000000" pitchFamily="50" charset="0"/>
            </a:endParaRPr>
          </a:p>
        </p:txBody>
      </p:sp>
      <p:sp>
        <p:nvSpPr>
          <p:cNvPr id="60" name="Oval 59">
            <a:extLst>
              <a:ext uri="{FF2B5EF4-FFF2-40B4-BE49-F238E27FC236}">
                <a16:creationId xmlns:a16="http://schemas.microsoft.com/office/drawing/2014/main" id="{330C9628-9505-4D41-8A8B-7E9B1C5B2465}"/>
              </a:ext>
            </a:extLst>
          </p:cNvPr>
          <p:cNvSpPr/>
          <p:nvPr/>
        </p:nvSpPr>
        <p:spPr>
          <a:xfrm>
            <a:off x="7554451" y="3940610"/>
            <a:ext cx="368856" cy="367776"/>
          </a:xfrm>
          <a:prstGeom prst="ellipse">
            <a:avLst/>
          </a:prstGeom>
          <a:solidFill>
            <a:srgbClr val="FFC8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latin typeface="Flama Book" panose="02000000000000000000" pitchFamily="50" charset="0"/>
            </a:endParaRPr>
          </a:p>
        </p:txBody>
      </p:sp>
      <p:sp>
        <p:nvSpPr>
          <p:cNvPr id="61" name="Oval 60">
            <a:extLst>
              <a:ext uri="{FF2B5EF4-FFF2-40B4-BE49-F238E27FC236}">
                <a16:creationId xmlns:a16="http://schemas.microsoft.com/office/drawing/2014/main" id="{173D668B-646B-4238-AA47-B29D4654D424}"/>
              </a:ext>
            </a:extLst>
          </p:cNvPr>
          <p:cNvSpPr/>
          <p:nvPr/>
        </p:nvSpPr>
        <p:spPr>
          <a:xfrm>
            <a:off x="7531016" y="5092478"/>
            <a:ext cx="415725" cy="415249"/>
          </a:xfrm>
          <a:prstGeom prst="ellipse">
            <a:avLst/>
          </a:prstGeom>
          <a:solidFill>
            <a:schemeClr val="bg1"/>
          </a:solidFill>
          <a:ln>
            <a:solidFill>
              <a:srgbClr val="F57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latin typeface="Flama Book" panose="02000000000000000000" pitchFamily="50" charset="0"/>
            </a:endParaRPr>
          </a:p>
        </p:txBody>
      </p:sp>
      <p:sp>
        <p:nvSpPr>
          <p:cNvPr id="62" name="Oval 61">
            <a:extLst>
              <a:ext uri="{FF2B5EF4-FFF2-40B4-BE49-F238E27FC236}">
                <a16:creationId xmlns:a16="http://schemas.microsoft.com/office/drawing/2014/main" id="{26B232E8-9ECA-4DC1-81F5-A05FB44B4E29}"/>
              </a:ext>
            </a:extLst>
          </p:cNvPr>
          <p:cNvSpPr/>
          <p:nvPr/>
        </p:nvSpPr>
        <p:spPr>
          <a:xfrm>
            <a:off x="7554451" y="5116214"/>
            <a:ext cx="368856" cy="367776"/>
          </a:xfrm>
          <a:prstGeom prst="ellipse">
            <a:avLst/>
          </a:prstGeom>
          <a:solidFill>
            <a:srgbClr val="F5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latin typeface="Flama Book" panose="02000000000000000000" pitchFamily="50" charset="0"/>
            </a:endParaRPr>
          </a:p>
        </p:txBody>
      </p:sp>
      <p:sp>
        <p:nvSpPr>
          <p:cNvPr id="63" name="Oval 62">
            <a:extLst>
              <a:ext uri="{FF2B5EF4-FFF2-40B4-BE49-F238E27FC236}">
                <a16:creationId xmlns:a16="http://schemas.microsoft.com/office/drawing/2014/main" id="{90EAF4AF-0D05-4CDF-87C5-1C81BC80B95E}"/>
              </a:ext>
            </a:extLst>
          </p:cNvPr>
          <p:cNvSpPr/>
          <p:nvPr/>
        </p:nvSpPr>
        <p:spPr>
          <a:xfrm>
            <a:off x="7485869" y="5805165"/>
            <a:ext cx="415725" cy="415249"/>
          </a:xfrm>
          <a:prstGeom prst="ellipse">
            <a:avLst/>
          </a:prstGeom>
          <a:solidFill>
            <a:schemeClr val="bg1"/>
          </a:solidFill>
          <a:ln>
            <a:solidFill>
              <a:srgbClr val="9B0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latin typeface="Flama Book" panose="02000000000000000000" pitchFamily="50" charset="0"/>
            </a:endParaRPr>
          </a:p>
        </p:txBody>
      </p:sp>
      <p:sp>
        <p:nvSpPr>
          <p:cNvPr id="64" name="Oval 63">
            <a:extLst>
              <a:ext uri="{FF2B5EF4-FFF2-40B4-BE49-F238E27FC236}">
                <a16:creationId xmlns:a16="http://schemas.microsoft.com/office/drawing/2014/main" id="{78AD615E-949E-4279-B419-2FABEB6485E6}"/>
              </a:ext>
            </a:extLst>
          </p:cNvPr>
          <p:cNvSpPr/>
          <p:nvPr/>
        </p:nvSpPr>
        <p:spPr>
          <a:xfrm>
            <a:off x="7509304" y="5828901"/>
            <a:ext cx="368856" cy="367776"/>
          </a:xfrm>
          <a:prstGeom prst="ellipse">
            <a:avLst/>
          </a:prstGeom>
          <a:solidFill>
            <a:srgbClr val="9B0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latin typeface="Flama Book" panose="02000000000000000000" pitchFamily="50" charset="0"/>
            </a:endParaRPr>
          </a:p>
        </p:txBody>
      </p:sp>
      <p:sp>
        <p:nvSpPr>
          <p:cNvPr id="65" name="TextBox 64">
            <a:extLst>
              <a:ext uri="{FF2B5EF4-FFF2-40B4-BE49-F238E27FC236}">
                <a16:creationId xmlns:a16="http://schemas.microsoft.com/office/drawing/2014/main" id="{487B01AB-65E3-41B7-835D-58A5FA1F6223}"/>
              </a:ext>
            </a:extLst>
          </p:cNvPr>
          <p:cNvSpPr txBox="1"/>
          <p:nvPr/>
        </p:nvSpPr>
        <p:spPr>
          <a:xfrm>
            <a:off x="3850450" y="1721853"/>
            <a:ext cx="357790" cy="261610"/>
          </a:xfrm>
          <a:prstGeom prst="rect">
            <a:avLst/>
          </a:prstGeom>
          <a:noFill/>
        </p:spPr>
        <p:txBody>
          <a:bodyPr wrap="none" rtlCol="0">
            <a:spAutoFit/>
          </a:bodyPr>
          <a:lstStyle/>
          <a:p>
            <a:pPr algn="ctr"/>
            <a:r>
              <a:rPr lang="en-US" sz="1100">
                <a:solidFill>
                  <a:schemeClr val="bg1"/>
                </a:solidFill>
                <a:latin typeface="Flama Book" panose="02000000000000000000" pitchFamily="50" charset="0"/>
                <a:cs typeface="Helvetica" panose="020B0604020202020204" pitchFamily="34" charset="0"/>
              </a:rPr>
              <a:t>1A</a:t>
            </a:r>
          </a:p>
        </p:txBody>
      </p:sp>
      <p:sp>
        <p:nvSpPr>
          <p:cNvPr id="66" name="TextBox 65">
            <a:extLst>
              <a:ext uri="{FF2B5EF4-FFF2-40B4-BE49-F238E27FC236}">
                <a16:creationId xmlns:a16="http://schemas.microsoft.com/office/drawing/2014/main" id="{AF98757F-7E12-460D-B8BE-F513069DC034}"/>
              </a:ext>
            </a:extLst>
          </p:cNvPr>
          <p:cNvSpPr txBox="1"/>
          <p:nvPr/>
        </p:nvSpPr>
        <p:spPr>
          <a:xfrm>
            <a:off x="3871278" y="2968274"/>
            <a:ext cx="343363" cy="261610"/>
          </a:xfrm>
          <a:prstGeom prst="rect">
            <a:avLst/>
          </a:prstGeom>
          <a:noFill/>
        </p:spPr>
        <p:txBody>
          <a:bodyPr wrap="none" rtlCol="0">
            <a:spAutoFit/>
          </a:bodyPr>
          <a:lstStyle/>
          <a:p>
            <a:pPr algn="ctr"/>
            <a:r>
              <a:rPr lang="en-US" sz="1100">
                <a:solidFill>
                  <a:schemeClr val="bg1"/>
                </a:solidFill>
                <a:latin typeface="Flama Book" panose="02000000000000000000" pitchFamily="50" charset="0"/>
                <a:cs typeface="Helvetica" panose="020B0604020202020204" pitchFamily="34" charset="0"/>
              </a:rPr>
              <a:t>1B</a:t>
            </a:r>
          </a:p>
        </p:txBody>
      </p:sp>
      <p:sp>
        <p:nvSpPr>
          <p:cNvPr id="67" name="TextBox 66">
            <a:extLst>
              <a:ext uri="{FF2B5EF4-FFF2-40B4-BE49-F238E27FC236}">
                <a16:creationId xmlns:a16="http://schemas.microsoft.com/office/drawing/2014/main" id="{A2126152-C6A0-4A4D-8CCF-D013BBC7B58E}"/>
              </a:ext>
            </a:extLst>
          </p:cNvPr>
          <p:cNvSpPr txBox="1"/>
          <p:nvPr/>
        </p:nvSpPr>
        <p:spPr>
          <a:xfrm>
            <a:off x="3863274" y="4605913"/>
            <a:ext cx="344966" cy="261610"/>
          </a:xfrm>
          <a:prstGeom prst="rect">
            <a:avLst/>
          </a:prstGeom>
          <a:noFill/>
        </p:spPr>
        <p:txBody>
          <a:bodyPr wrap="none" rtlCol="0">
            <a:spAutoFit/>
          </a:bodyPr>
          <a:lstStyle/>
          <a:p>
            <a:pPr algn="ctr"/>
            <a:r>
              <a:rPr lang="en-US" sz="1100">
                <a:solidFill>
                  <a:schemeClr val="bg1"/>
                </a:solidFill>
                <a:latin typeface="Flama Book" panose="02000000000000000000" pitchFamily="50" charset="0"/>
                <a:cs typeface="Helvetica" panose="020B0604020202020204" pitchFamily="34" charset="0"/>
              </a:rPr>
              <a:t>1C</a:t>
            </a:r>
          </a:p>
        </p:txBody>
      </p:sp>
      <p:sp>
        <p:nvSpPr>
          <p:cNvPr id="68" name="TextBox 67">
            <a:extLst>
              <a:ext uri="{FF2B5EF4-FFF2-40B4-BE49-F238E27FC236}">
                <a16:creationId xmlns:a16="http://schemas.microsoft.com/office/drawing/2014/main" id="{9D35CC2D-F248-497B-A08C-869A98D1349B}"/>
              </a:ext>
            </a:extLst>
          </p:cNvPr>
          <p:cNvSpPr txBox="1"/>
          <p:nvPr/>
        </p:nvSpPr>
        <p:spPr>
          <a:xfrm>
            <a:off x="7607271" y="1706928"/>
            <a:ext cx="263214" cy="261610"/>
          </a:xfrm>
          <a:prstGeom prst="rect">
            <a:avLst/>
          </a:prstGeom>
          <a:noFill/>
        </p:spPr>
        <p:txBody>
          <a:bodyPr wrap="none" rtlCol="0">
            <a:spAutoFit/>
          </a:bodyPr>
          <a:lstStyle/>
          <a:p>
            <a:pPr algn="ctr"/>
            <a:r>
              <a:rPr lang="en-US" sz="1100">
                <a:solidFill>
                  <a:schemeClr val="bg1"/>
                </a:solidFill>
                <a:latin typeface="Flama Book" panose="02000000000000000000" pitchFamily="50" charset="0"/>
                <a:cs typeface="Helvetica" panose="020B0604020202020204" pitchFamily="34" charset="0"/>
              </a:rPr>
              <a:t>2</a:t>
            </a:r>
          </a:p>
        </p:txBody>
      </p:sp>
      <p:sp>
        <p:nvSpPr>
          <p:cNvPr id="69" name="TextBox 68">
            <a:extLst>
              <a:ext uri="{FF2B5EF4-FFF2-40B4-BE49-F238E27FC236}">
                <a16:creationId xmlns:a16="http://schemas.microsoft.com/office/drawing/2014/main" id="{FB310834-0C67-4545-BE24-85FDC0E17D3E}"/>
              </a:ext>
            </a:extLst>
          </p:cNvPr>
          <p:cNvSpPr txBox="1"/>
          <p:nvPr/>
        </p:nvSpPr>
        <p:spPr>
          <a:xfrm>
            <a:off x="7589279" y="3032675"/>
            <a:ext cx="263214" cy="261610"/>
          </a:xfrm>
          <a:prstGeom prst="rect">
            <a:avLst/>
          </a:prstGeom>
          <a:noFill/>
        </p:spPr>
        <p:txBody>
          <a:bodyPr wrap="none" rtlCol="0">
            <a:spAutoFit/>
          </a:bodyPr>
          <a:lstStyle/>
          <a:p>
            <a:pPr algn="ctr"/>
            <a:r>
              <a:rPr lang="en-US" sz="1100">
                <a:solidFill>
                  <a:schemeClr val="bg1"/>
                </a:solidFill>
                <a:latin typeface="Flama Book" panose="02000000000000000000" pitchFamily="50" charset="0"/>
                <a:cs typeface="Helvetica" panose="020B0604020202020204" pitchFamily="34" charset="0"/>
              </a:rPr>
              <a:t>3</a:t>
            </a:r>
          </a:p>
        </p:txBody>
      </p:sp>
      <p:sp>
        <p:nvSpPr>
          <p:cNvPr id="70" name="TextBox 69">
            <a:extLst>
              <a:ext uri="{FF2B5EF4-FFF2-40B4-BE49-F238E27FC236}">
                <a16:creationId xmlns:a16="http://schemas.microsoft.com/office/drawing/2014/main" id="{2E31B561-6D07-40F9-B624-20390A439DFE}"/>
              </a:ext>
            </a:extLst>
          </p:cNvPr>
          <p:cNvSpPr txBox="1"/>
          <p:nvPr/>
        </p:nvSpPr>
        <p:spPr>
          <a:xfrm>
            <a:off x="7589552" y="4018111"/>
            <a:ext cx="266420" cy="261610"/>
          </a:xfrm>
          <a:prstGeom prst="rect">
            <a:avLst/>
          </a:prstGeom>
          <a:noFill/>
        </p:spPr>
        <p:txBody>
          <a:bodyPr wrap="none" rtlCol="0">
            <a:spAutoFit/>
          </a:bodyPr>
          <a:lstStyle/>
          <a:p>
            <a:pPr algn="ctr"/>
            <a:r>
              <a:rPr lang="en-US" sz="1100">
                <a:solidFill>
                  <a:schemeClr val="bg1"/>
                </a:solidFill>
                <a:latin typeface="Flama Book" panose="02000000000000000000" pitchFamily="50" charset="0"/>
                <a:cs typeface="Helvetica" panose="020B0604020202020204" pitchFamily="34" charset="0"/>
              </a:rPr>
              <a:t>4</a:t>
            </a:r>
          </a:p>
        </p:txBody>
      </p:sp>
      <p:sp>
        <p:nvSpPr>
          <p:cNvPr id="71" name="TextBox 70">
            <a:extLst>
              <a:ext uri="{FF2B5EF4-FFF2-40B4-BE49-F238E27FC236}">
                <a16:creationId xmlns:a16="http://schemas.microsoft.com/office/drawing/2014/main" id="{969AC4D5-2BE2-4D66-BD40-50D8CBBA8DBA}"/>
              </a:ext>
            </a:extLst>
          </p:cNvPr>
          <p:cNvSpPr txBox="1"/>
          <p:nvPr/>
        </p:nvSpPr>
        <p:spPr>
          <a:xfrm>
            <a:off x="7655561" y="5160908"/>
            <a:ext cx="294680" cy="261610"/>
          </a:xfrm>
          <a:prstGeom prst="rect">
            <a:avLst/>
          </a:prstGeom>
          <a:noFill/>
        </p:spPr>
        <p:txBody>
          <a:bodyPr wrap="square" rtlCol="0">
            <a:spAutoFit/>
          </a:bodyPr>
          <a:lstStyle/>
          <a:p>
            <a:pPr algn="ctr"/>
            <a:r>
              <a:rPr lang="en-US" sz="1100">
                <a:solidFill>
                  <a:schemeClr val="bg1"/>
                </a:solidFill>
                <a:latin typeface="Flama Book" panose="02000000000000000000" pitchFamily="50" charset="0"/>
                <a:cs typeface="Helvetica" panose="020B0604020202020204" pitchFamily="34" charset="0"/>
              </a:rPr>
              <a:t>5</a:t>
            </a:r>
          </a:p>
        </p:txBody>
      </p:sp>
      <p:sp>
        <p:nvSpPr>
          <p:cNvPr id="72" name="TextBox 71">
            <a:extLst>
              <a:ext uri="{FF2B5EF4-FFF2-40B4-BE49-F238E27FC236}">
                <a16:creationId xmlns:a16="http://schemas.microsoft.com/office/drawing/2014/main" id="{F747263C-C5AE-4DED-AC3E-76147D490635}"/>
              </a:ext>
            </a:extLst>
          </p:cNvPr>
          <p:cNvSpPr txBox="1"/>
          <p:nvPr/>
        </p:nvSpPr>
        <p:spPr>
          <a:xfrm>
            <a:off x="7571354" y="5896122"/>
            <a:ext cx="263214" cy="261610"/>
          </a:xfrm>
          <a:prstGeom prst="rect">
            <a:avLst/>
          </a:prstGeom>
          <a:noFill/>
        </p:spPr>
        <p:txBody>
          <a:bodyPr wrap="none" rtlCol="0">
            <a:spAutoFit/>
          </a:bodyPr>
          <a:lstStyle/>
          <a:p>
            <a:pPr algn="ctr"/>
            <a:r>
              <a:rPr lang="en-US" sz="1100">
                <a:solidFill>
                  <a:schemeClr val="bg1"/>
                </a:solidFill>
                <a:latin typeface="Flama Book" panose="02000000000000000000" pitchFamily="50" charset="0"/>
                <a:cs typeface="Helvetica" panose="020B0604020202020204" pitchFamily="34" charset="0"/>
              </a:rPr>
              <a:t>6</a:t>
            </a:r>
          </a:p>
        </p:txBody>
      </p:sp>
      <p:pic>
        <p:nvPicPr>
          <p:cNvPr id="73" name="Picture 2">
            <a:extLst>
              <a:ext uri="{FF2B5EF4-FFF2-40B4-BE49-F238E27FC236}">
                <a16:creationId xmlns:a16="http://schemas.microsoft.com/office/drawing/2014/main" id="{4D7C5A0A-7EB4-4C40-AC26-AB3509C12900}"/>
              </a:ext>
            </a:extLst>
          </p:cNvPr>
          <p:cNvPicPr>
            <a:picLocks noChangeAspect="1"/>
          </p:cNvPicPr>
          <p:nvPr/>
        </p:nvPicPr>
        <p:blipFill rotWithShape="1">
          <a:blip r:embed="rId2"/>
          <a:srcRect l="25364" t="180" r="12890" b="7685"/>
          <a:stretch/>
        </p:blipFill>
        <p:spPr>
          <a:xfrm>
            <a:off x="8056729" y="1757078"/>
            <a:ext cx="4129854" cy="3975063"/>
          </a:xfrm>
          <a:prstGeom prst="rect">
            <a:avLst/>
          </a:prstGeom>
          <a:noFill/>
          <a:ln>
            <a:solidFill>
              <a:schemeClr val="tx1"/>
            </a:solidFill>
          </a:ln>
        </p:spPr>
      </p:pic>
      <p:sp>
        <p:nvSpPr>
          <p:cNvPr id="74" name="TextBox 73">
            <a:extLst>
              <a:ext uri="{FF2B5EF4-FFF2-40B4-BE49-F238E27FC236}">
                <a16:creationId xmlns:a16="http://schemas.microsoft.com/office/drawing/2014/main" id="{E94F4575-71C1-4F4D-B06C-15EB6E740DB3}"/>
              </a:ext>
            </a:extLst>
          </p:cNvPr>
          <p:cNvSpPr txBox="1"/>
          <p:nvPr/>
        </p:nvSpPr>
        <p:spPr>
          <a:xfrm>
            <a:off x="3472144" y="2087081"/>
            <a:ext cx="811441" cy="261610"/>
          </a:xfrm>
          <a:prstGeom prst="rect">
            <a:avLst/>
          </a:prstGeom>
          <a:noFill/>
        </p:spPr>
        <p:txBody>
          <a:bodyPr wrap="none" lIns="91440" tIns="45720" rIns="91440" bIns="45720" rtlCol="0" anchor="t">
            <a:spAutoFit/>
          </a:bodyPr>
          <a:lstStyle/>
          <a:p>
            <a:r>
              <a:rPr lang="en-US" sz="1100" b="1"/>
              <a:t>DP 1, 3/4A</a:t>
            </a:r>
            <a:endParaRPr lang="en-US" sz="1100" b="1">
              <a:cs typeface="Calibri"/>
            </a:endParaRPr>
          </a:p>
        </p:txBody>
      </p:sp>
      <p:sp>
        <p:nvSpPr>
          <p:cNvPr id="75" name="TextBox 74">
            <a:extLst>
              <a:ext uri="{FF2B5EF4-FFF2-40B4-BE49-F238E27FC236}">
                <a16:creationId xmlns:a16="http://schemas.microsoft.com/office/drawing/2014/main" id="{0CD955BB-03DB-4307-B1BA-DA6F417B3F26}"/>
              </a:ext>
            </a:extLst>
          </p:cNvPr>
          <p:cNvSpPr txBox="1"/>
          <p:nvPr/>
        </p:nvSpPr>
        <p:spPr>
          <a:xfrm>
            <a:off x="3619876" y="3330182"/>
            <a:ext cx="663964" cy="261610"/>
          </a:xfrm>
          <a:prstGeom prst="rect">
            <a:avLst/>
          </a:prstGeom>
          <a:noFill/>
        </p:spPr>
        <p:txBody>
          <a:bodyPr wrap="none" lIns="91440" tIns="45720" rIns="91440" bIns="45720" rtlCol="0" anchor="t">
            <a:spAutoFit/>
          </a:bodyPr>
          <a:lstStyle/>
          <a:p>
            <a:r>
              <a:rPr lang="en-US" sz="1100" b="1"/>
              <a:t>DP 4B/5</a:t>
            </a:r>
          </a:p>
        </p:txBody>
      </p:sp>
      <p:sp>
        <p:nvSpPr>
          <p:cNvPr id="76" name="TextBox 75">
            <a:extLst>
              <a:ext uri="{FF2B5EF4-FFF2-40B4-BE49-F238E27FC236}">
                <a16:creationId xmlns:a16="http://schemas.microsoft.com/office/drawing/2014/main" id="{602F32B1-87BC-426C-9AFE-350A3C54F534}"/>
              </a:ext>
            </a:extLst>
          </p:cNvPr>
          <p:cNvSpPr txBox="1"/>
          <p:nvPr/>
        </p:nvSpPr>
        <p:spPr>
          <a:xfrm>
            <a:off x="3742218" y="4976786"/>
            <a:ext cx="452368" cy="261610"/>
          </a:xfrm>
          <a:prstGeom prst="rect">
            <a:avLst/>
          </a:prstGeom>
          <a:noFill/>
        </p:spPr>
        <p:txBody>
          <a:bodyPr wrap="none" lIns="91440" tIns="45720" rIns="91440" bIns="45720" rtlCol="0" anchor="t">
            <a:spAutoFit/>
          </a:bodyPr>
          <a:lstStyle/>
          <a:p>
            <a:r>
              <a:rPr lang="en-US" sz="1100" b="1"/>
              <a:t>DP 6</a:t>
            </a:r>
          </a:p>
        </p:txBody>
      </p:sp>
      <p:sp>
        <p:nvSpPr>
          <p:cNvPr id="77" name="TextBox 76">
            <a:extLst>
              <a:ext uri="{FF2B5EF4-FFF2-40B4-BE49-F238E27FC236}">
                <a16:creationId xmlns:a16="http://schemas.microsoft.com/office/drawing/2014/main" id="{BE569DD9-FD4A-4C8E-B79F-E58834A97110}"/>
              </a:ext>
            </a:extLst>
          </p:cNvPr>
          <p:cNvSpPr txBox="1"/>
          <p:nvPr/>
        </p:nvSpPr>
        <p:spPr>
          <a:xfrm>
            <a:off x="7309305" y="2044451"/>
            <a:ext cx="663964" cy="261610"/>
          </a:xfrm>
          <a:prstGeom prst="rect">
            <a:avLst/>
          </a:prstGeom>
          <a:noFill/>
        </p:spPr>
        <p:txBody>
          <a:bodyPr wrap="none" lIns="91440" tIns="45720" rIns="91440" bIns="45720" rtlCol="0" anchor="t">
            <a:spAutoFit/>
          </a:bodyPr>
          <a:lstStyle/>
          <a:p>
            <a:r>
              <a:rPr lang="en-US" sz="1100" b="1"/>
              <a:t>DP 4B/5</a:t>
            </a:r>
          </a:p>
        </p:txBody>
      </p:sp>
      <p:sp>
        <p:nvSpPr>
          <p:cNvPr id="78" name="TextBox 77">
            <a:extLst>
              <a:ext uri="{FF2B5EF4-FFF2-40B4-BE49-F238E27FC236}">
                <a16:creationId xmlns:a16="http://schemas.microsoft.com/office/drawing/2014/main" id="{BA5C24A3-30E0-47F7-9E35-B7A655DEA2AD}"/>
              </a:ext>
            </a:extLst>
          </p:cNvPr>
          <p:cNvSpPr txBox="1"/>
          <p:nvPr/>
        </p:nvSpPr>
        <p:spPr>
          <a:xfrm>
            <a:off x="7504793" y="3369350"/>
            <a:ext cx="534011" cy="261610"/>
          </a:xfrm>
          <a:prstGeom prst="rect">
            <a:avLst/>
          </a:prstGeom>
          <a:noFill/>
        </p:spPr>
        <p:txBody>
          <a:bodyPr wrap="square" lIns="91440" tIns="45720" rIns="91440" bIns="45720" rtlCol="0" anchor="t">
            <a:spAutoFit/>
          </a:bodyPr>
          <a:lstStyle/>
          <a:p>
            <a:r>
              <a:rPr lang="en-US" sz="1100" b="1"/>
              <a:t>DP 7</a:t>
            </a:r>
          </a:p>
        </p:txBody>
      </p:sp>
      <p:sp>
        <p:nvSpPr>
          <p:cNvPr id="79" name="TextBox 78">
            <a:extLst>
              <a:ext uri="{FF2B5EF4-FFF2-40B4-BE49-F238E27FC236}">
                <a16:creationId xmlns:a16="http://schemas.microsoft.com/office/drawing/2014/main" id="{1F215626-4CD3-43E4-B899-6DB1C3745B3F}"/>
              </a:ext>
            </a:extLst>
          </p:cNvPr>
          <p:cNvSpPr txBox="1"/>
          <p:nvPr/>
        </p:nvSpPr>
        <p:spPr>
          <a:xfrm>
            <a:off x="7234803" y="4327958"/>
            <a:ext cx="734496" cy="261610"/>
          </a:xfrm>
          <a:prstGeom prst="rect">
            <a:avLst/>
          </a:prstGeom>
          <a:noFill/>
        </p:spPr>
        <p:txBody>
          <a:bodyPr wrap="none" lIns="91440" tIns="45720" rIns="91440" bIns="45720" rtlCol="0" anchor="t">
            <a:spAutoFit/>
          </a:bodyPr>
          <a:lstStyle/>
          <a:p>
            <a:r>
              <a:rPr lang="en-US" sz="1100" b="1"/>
              <a:t>DP 2, 8, 9</a:t>
            </a:r>
          </a:p>
        </p:txBody>
      </p:sp>
      <p:sp>
        <p:nvSpPr>
          <p:cNvPr id="80" name="TextBox 79">
            <a:extLst>
              <a:ext uri="{FF2B5EF4-FFF2-40B4-BE49-F238E27FC236}">
                <a16:creationId xmlns:a16="http://schemas.microsoft.com/office/drawing/2014/main" id="{7C02FA7C-9E46-4DF8-9E79-7957447F9E1A}"/>
              </a:ext>
            </a:extLst>
          </p:cNvPr>
          <p:cNvSpPr txBox="1"/>
          <p:nvPr/>
        </p:nvSpPr>
        <p:spPr>
          <a:xfrm>
            <a:off x="7010418" y="5513953"/>
            <a:ext cx="950901" cy="261610"/>
          </a:xfrm>
          <a:prstGeom prst="rect">
            <a:avLst/>
          </a:prstGeom>
          <a:noFill/>
        </p:spPr>
        <p:txBody>
          <a:bodyPr wrap="none" lIns="91440" tIns="45720" rIns="91440" bIns="45720" rtlCol="0" anchor="t">
            <a:spAutoFit/>
          </a:bodyPr>
          <a:lstStyle/>
          <a:p>
            <a:r>
              <a:rPr lang="en-US" sz="1100" b="1"/>
              <a:t>DP 10, 11, 12</a:t>
            </a:r>
          </a:p>
        </p:txBody>
      </p:sp>
      <p:sp>
        <p:nvSpPr>
          <p:cNvPr id="81" name="TextBox 80">
            <a:extLst>
              <a:ext uri="{FF2B5EF4-FFF2-40B4-BE49-F238E27FC236}">
                <a16:creationId xmlns:a16="http://schemas.microsoft.com/office/drawing/2014/main" id="{87961E47-9497-483F-B108-C7C1A87C08CF}"/>
              </a:ext>
            </a:extLst>
          </p:cNvPr>
          <p:cNvSpPr txBox="1"/>
          <p:nvPr/>
        </p:nvSpPr>
        <p:spPr>
          <a:xfrm>
            <a:off x="7029342" y="6201206"/>
            <a:ext cx="950901" cy="261610"/>
          </a:xfrm>
          <a:prstGeom prst="rect">
            <a:avLst/>
          </a:prstGeom>
          <a:noFill/>
        </p:spPr>
        <p:txBody>
          <a:bodyPr wrap="none" lIns="91440" tIns="45720" rIns="91440" bIns="45720" rtlCol="0" anchor="t">
            <a:spAutoFit/>
          </a:bodyPr>
          <a:lstStyle/>
          <a:p>
            <a:r>
              <a:rPr lang="en-US" sz="1100" b="1"/>
              <a:t>DP 10, 11, 12</a:t>
            </a:r>
          </a:p>
        </p:txBody>
      </p:sp>
    </p:spTree>
    <p:extLst>
      <p:ext uri="{BB962C8B-B14F-4D97-AF65-F5344CB8AC3E}">
        <p14:creationId xmlns:p14="http://schemas.microsoft.com/office/powerpoint/2010/main" val="3087147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4F5C9A-A2D7-4CD1-B3C6-BF1EA1F5BA0D}"/>
              </a:ext>
            </a:extLst>
          </p:cNvPr>
          <p:cNvSpPr txBox="1">
            <a:spLocks/>
          </p:cNvSpPr>
          <p:nvPr/>
        </p:nvSpPr>
        <p:spPr>
          <a:xfrm>
            <a:off x="457200" y="457200"/>
            <a:ext cx="11653284" cy="1280160"/>
          </a:xfrm>
          <a:prstGeom prst="rect">
            <a:avLst/>
          </a:prstGeom>
        </p:spPr>
        <p:txBody>
          <a:bodyPr/>
          <a:lstStyle>
            <a:lvl1pPr algn="l" defTabSz="914400" rtl="0" eaLnBrk="1" latinLnBrk="0" hangingPunct="1">
              <a:lnSpc>
                <a:spcPct val="90000"/>
              </a:lnSpc>
              <a:spcBef>
                <a:spcPct val="0"/>
              </a:spcBef>
              <a:buNone/>
              <a:defRPr sz="3200" b="0" kern="1200">
                <a:solidFill>
                  <a:srgbClr val="A51C36"/>
                </a:solidFill>
                <a:latin typeface="+mj-lt"/>
                <a:ea typeface="+mj-ea"/>
                <a:cs typeface="+mj-cs"/>
              </a:defRPr>
            </a:lvl1pPr>
          </a:lstStyle>
          <a:p>
            <a:r>
              <a:rPr lang="en-US" sz="4400"/>
              <a:t>Houston Ship Channel, Typical Cross-Section</a:t>
            </a:r>
          </a:p>
        </p:txBody>
      </p:sp>
      <p:pic>
        <p:nvPicPr>
          <p:cNvPr id="2" name="Picture 2">
            <a:extLst>
              <a:ext uri="{FF2B5EF4-FFF2-40B4-BE49-F238E27FC236}">
                <a16:creationId xmlns:a16="http://schemas.microsoft.com/office/drawing/2014/main" id="{C25D2E9A-B687-4042-A44E-453E198962CB}"/>
              </a:ext>
            </a:extLst>
          </p:cNvPr>
          <p:cNvPicPr>
            <a:picLocks noChangeAspect="1"/>
          </p:cNvPicPr>
          <p:nvPr/>
        </p:nvPicPr>
        <p:blipFill>
          <a:blip r:embed="rId2"/>
          <a:stretch>
            <a:fillRect/>
          </a:stretch>
        </p:blipFill>
        <p:spPr>
          <a:xfrm>
            <a:off x="1276815" y="1097395"/>
            <a:ext cx="10010077" cy="5350867"/>
          </a:xfrm>
          <a:prstGeom prst="rect">
            <a:avLst/>
          </a:prstGeom>
        </p:spPr>
      </p:pic>
    </p:spTree>
    <p:extLst>
      <p:ext uri="{BB962C8B-B14F-4D97-AF65-F5344CB8AC3E}">
        <p14:creationId xmlns:p14="http://schemas.microsoft.com/office/powerpoint/2010/main" val="3842255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4F5C9A-A2D7-4CD1-B3C6-BF1EA1F5BA0D}"/>
              </a:ext>
            </a:extLst>
          </p:cNvPr>
          <p:cNvSpPr txBox="1">
            <a:spLocks/>
          </p:cNvSpPr>
          <p:nvPr/>
        </p:nvSpPr>
        <p:spPr>
          <a:xfrm>
            <a:off x="457200" y="457200"/>
            <a:ext cx="11653284" cy="1280160"/>
          </a:xfrm>
          <a:prstGeom prst="rect">
            <a:avLst/>
          </a:prstGeom>
        </p:spPr>
        <p:txBody>
          <a:bodyPr lIns="91440" tIns="45720" rIns="91440" bIns="45720" anchor="t"/>
          <a:lstStyle>
            <a:lvl1pPr algn="l" defTabSz="914400" rtl="0" eaLnBrk="1" latinLnBrk="0" hangingPunct="1">
              <a:lnSpc>
                <a:spcPct val="90000"/>
              </a:lnSpc>
              <a:spcBef>
                <a:spcPct val="0"/>
              </a:spcBef>
              <a:buNone/>
              <a:defRPr sz="3200" b="0" kern="1200">
                <a:solidFill>
                  <a:srgbClr val="A51C36"/>
                </a:solidFill>
                <a:latin typeface="+mj-lt"/>
                <a:ea typeface="+mj-ea"/>
                <a:cs typeface="+mj-cs"/>
              </a:defRPr>
            </a:lvl1pPr>
          </a:lstStyle>
          <a:p>
            <a:r>
              <a:rPr lang="en-US" sz="4400">
                <a:ea typeface="+mj-lt"/>
                <a:cs typeface="+mj-lt"/>
              </a:rPr>
              <a:t>Bayport Ship Channel, Typical Cross-Sections</a:t>
            </a:r>
            <a:endParaRPr lang="en-US"/>
          </a:p>
        </p:txBody>
      </p:sp>
      <p:pic>
        <p:nvPicPr>
          <p:cNvPr id="2" name="Picture 2">
            <a:extLst>
              <a:ext uri="{FF2B5EF4-FFF2-40B4-BE49-F238E27FC236}">
                <a16:creationId xmlns:a16="http://schemas.microsoft.com/office/drawing/2014/main" id="{DFB1908D-3F83-4940-B10F-083568936702}"/>
              </a:ext>
            </a:extLst>
          </p:cNvPr>
          <p:cNvPicPr>
            <a:picLocks noChangeAspect="1"/>
          </p:cNvPicPr>
          <p:nvPr/>
        </p:nvPicPr>
        <p:blipFill>
          <a:blip r:embed="rId2"/>
          <a:stretch>
            <a:fillRect/>
          </a:stretch>
        </p:blipFill>
        <p:spPr>
          <a:xfrm>
            <a:off x="470121" y="1714006"/>
            <a:ext cx="5586760" cy="3817623"/>
          </a:xfrm>
          <a:prstGeom prst="rect">
            <a:avLst/>
          </a:prstGeom>
        </p:spPr>
      </p:pic>
      <p:pic>
        <p:nvPicPr>
          <p:cNvPr id="3" name="Picture 3">
            <a:extLst>
              <a:ext uri="{FF2B5EF4-FFF2-40B4-BE49-F238E27FC236}">
                <a16:creationId xmlns:a16="http://schemas.microsoft.com/office/drawing/2014/main" id="{71B1D477-5F6E-459D-ABE9-49616DF21571}"/>
              </a:ext>
            </a:extLst>
          </p:cNvPr>
          <p:cNvPicPr>
            <a:picLocks noChangeAspect="1"/>
          </p:cNvPicPr>
          <p:nvPr/>
        </p:nvPicPr>
        <p:blipFill>
          <a:blip r:embed="rId3"/>
          <a:stretch>
            <a:fillRect/>
          </a:stretch>
        </p:blipFill>
        <p:spPr>
          <a:xfrm>
            <a:off x="6053253" y="1661893"/>
            <a:ext cx="5493833" cy="3766530"/>
          </a:xfrm>
          <a:prstGeom prst="rect">
            <a:avLst/>
          </a:prstGeom>
        </p:spPr>
      </p:pic>
    </p:spTree>
    <p:extLst>
      <p:ext uri="{BB962C8B-B14F-4D97-AF65-F5344CB8AC3E}">
        <p14:creationId xmlns:p14="http://schemas.microsoft.com/office/powerpoint/2010/main" val="2232350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4F5C9A-A2D7-4CD1-B3C6-BF1EA1F5BA0D}"/>
              </a:ext>
            </a:extLst>
          </p:cNvPr>
          <p:cNvSpPr txBox="1">
            <a:spLocks/>
          </p:cNvSpPr>
          <p:nvPr/>
        </p:nvSpPr>
        <p:spPr>
          <a:xfrm>
            <a:off x="457200" y="457200"/>
            <a:ext cx="11653284" cy="1280160"/>
          </a:xfrm>
          <a:prstGeom prst="rect">
            <a:avLst/>
          </a:prstGeom>
        </p:spPr>
        <p:txBody>
          <a:bodyPr lIns="91440" tIns="45720" rIns="91440" bIns="45720" anchor="t"/>
          <a:lstStyle>
            <a:lvl1pPr algn="l" defTabSz="914400" rtl="0" eaLnBrk="1" latinLnBrk="0" hangingPunct="1">
              <a:lnSpc>
                <a:spcPct val="90000"/>
              </a:lnSpc>
              <a:spcBef>
                <a:spcPct val="0"/>
              </a:spcBef>
              <a:buNone/>
              <a:defRPr sz="3200" b="0" kern="1200">
                <a:solidFill>
                  <a:srgbClr val="A51C36"/>
                </a:solidFill>
                <a:latin typeface="+mj-lt"/>
                <a:ea typeface="+mj-ea"/>
                <a:cs typeface="+mj-cs"/>
              </a:defRPr>
            </a:lvl1pPr>
          </a:lstStyle>
          <a:p>
            <a:r>
              <a:rPr lang="en-US" sz="4400"/>
              <a:t>Three Bird Island, Typical Cross-Sections</a:t>
            </a:r>
          </a:p>
        </p:txBody>
      </p:sp>
      <p:sp>
        <p:nvSpPr>
          <p:cNvPr id="10" name="Rectangle 9">
            <a:extLst>
              <a:ext uri="{FF2B5EF4-FFF2-40B4-BE49-F238E27FC236}">
                <a16:creationId xmlns:a16="http://schemas.microsoft.com/office/drawing/2014/main" id="{33D04E96-8EA1-4049-AD2B-2B99739A6011}"/>
              </a:ext>
            </a:extLst>
          </p:cNvPr>
          <p:cNvSpPr/>
          <p:nvPr/>
        </p:nvSpPr>
        <p:spPr>
          <a:xfrm>
            <a:off x="2807034" y="2835977"/>
            <a:ext cx="6481454" cy="369332"/>
          </a:xfrm>
          <a:prstGeom prst="rect">
            <a:avLst/>
          </a:prstGeom>
          <a:solidFill>
            <a:schemeClr val="bg1"/>
          </a:solidFill>
        </p:spPr>
        <p:txBody>
          <a:bodyPr wrap="none">
            <a:spAutoFit/>
          </a:bodyPr>
          <a:lstStyle/>
          <a:p>
            <a:r>
              <a:rPr lang="en-US">
                <a:ea typeface="Calibri" panose="020F0502020204030204" pitchFamily="34" charset="0"/>
              </a:rPr>
              <a:t>Three Bird Island Marsh Island and Wave Trip Typical Section</a:t>
            </a:r>
            <a:endParaRPr lang="en-US"/>
          </a:p>
        </p:txBody>
      </p:sp>
      <p:sp>
        <p:nvSpPr>
          <p:cNvPr id="12" name="Rectangle 11">
            <a:extLst>
              <a:ext uri="{FF2B5EF4-FFF2-40B4-BE49-F238E27FC236}">
                <a16:creationId xmlns:a16="http://schemas.microsoft.com/office/drawing/2014/main" id="{C6F49AFD-06F2-4934-B5D0-DA8CE50C03B5}"/>
              </a:ext>
            </a:extLst>
          </p:cNvPr>
          <p:cNvSpPr/>
          <p:nvPr/>
        </p:nvSpPr>
        <p:spPr>
          <a:xfrm>
            <a:off x="3579107" y="5933669"/>
            <a:ext cx="4824462" cy="369332"/>
          </a:xfrm>
          <a:prstGeom prst="rect">
            <a:avLst/>
          </a:prstGeom>
        </p:spPr>
        <p:txBody>
          <a:bodyPr wrap="none">
            <a:spAutoFit/>
          </a:bodyPr>
          <a:lstStyle/>
          <a:p>
            <a:r>
              <a:rPr lang="en-US" sz="1400">
                <a:solidFill>
                  <a:srgbClr val="D21849"/>
                </a:solidFill>
                <a:latin typeface="Flama Basic" panose="02000000000000000000" pitchFamily="50" charset="0"/>
                <a:ea typeface="Calibri" panose="020F0502020204030204" pitchFamily="34" charset="0"/>
              </a:rPr>
              <a:t> </a:t>
            </a:r>
            <a:r>
              <a:rPr lang="en-US">
                <a:ea typeface="Calibri" panose="020F0502020204030204" pitchFamily="34" charset="0"/>
              </a:rPr>
              <a:t>Three Bird Island Marsh Dike Typical Section</a:t>
            </a:r>
            <a:endParaRPr lang="en-US" sz="1400"/>
          </a:p>
        </p:txBody>
      </p:sp>
      <p:pic>
        <p:nvPicPr>
          <p:cNvPr id="5" name="Picture 5">
            <a:extLst>
              <a:ext uri="{FF2B5EF4-FFF2-40B4-BE49-F238E27FC236}">
                <a16:creationId xmlns:a16="http://schemas.microsoft.com/office/drawing/2014/main" id="{8C74743E-EBCE-4599-92FF-242C9A4D8667}"/>
              </a:ext>
            </a:extLst>
          </p:cNvPr>
          <p:cNvPicPr>
            <a:picLocks noChangeAspect="1"/>
          </p:cNvPicPr>
          <p:nvPr/>
        </p:nvPicPr>
        <p:blipFill>
          <a:blip r:embed="rId2"/>
          <a:stretch>
            <a:fillRect/>
          </a:stretch>
        </p:blipFill>
        <p:spPr>
          <a:xfrm>
            <a:off x="113323" y="3494943"/>
            <a:ext cx="11809045" cy="2447191"/>
          </a:xfrm>
          <a:prstGeom prst="rect">
            <a:avLst/>
          </a:prstGeom>
        </p:spPr>
      </p:pic>
      <p:pic>
        <p:nvPicPr>
          <p:cNvPr id="13" name="Picture 13">
            <a:extLst>
              <a:ext uri="{FF2B5EF4-FFF2-40B4-BE49-F238E27FC236}">
                <a16:creationId xmlns:a16="http://schemas.microsoft.com/office/drawing/2014/main" id="{A0D6C71F-EB1B-4E40-81A0-351FD8B1A465}"/>
              </a:ext>
            </a:extLst>
          </p:cNvPr>
          <p:cNvPicPr>
            <a:picLocks noChangeAspect="1"/>
          </p:cNvPicPr>
          <p:nvPr/>
        </p:nvPicPr>
        <p:blipFill rotWithShape="1">
          <a:blip r:embed="rId3"/>
          <a:srcRect t="43094" r="356" b="41989"/>
          <a:stretch/>
        </p:blipFill>
        <p:spPr>
          <a:xfrm>
            <a:off x="113323" y="1457111"/>
            <a:ext cx="11809054" cy="1456628"/>
          </a:xfrm>
          <a:prstGeom prst="rect">
            <a:avLst/>
          </a:prstGeom>
        </p:spPr>
      </p:pic>
    </p:spTree>
    <p:extLst>
      <p:ext uri="{BB962C8B-B14F-4D97-AF65-F5344CB8AC3E}">
        <p14:creationId xmlns:p14="http://schemas.microsoft.com/office/powerpoint/2010/main" val="363100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4F5C9A-A2D7-4CD1-B3C6-BF1EA1F5BA0D}"/>
              </a:ext>
            </a:extLst>
          </p:cNvPr>
          <p:cNvSpPr txBox="1">
            <a:spLocks/>
          </p:cNvSpPr>
          <p:nvPr/>
        </p:nvSpPr>
        <p:spPr>
          <a:xfrm>
            <a:off x="457200" y="457200"/>
            <a:ext cx="11653284" cy="1280160"/>
          </a:xfrm>
          <a:prstGeom prst="rect">
            <a:avLst/>
          </a:prstGeom>
        </p:spPr>
        <p:txBody>
          <a:bodyPr lIns="91440" tIns="45720" rIns="91440" bIns="45720" anchor="t"/>
          <a:lstStyle>
            <a:lvl1pPr algn="l" defTabSz="914400" rtl="0" eaLnBrk="1" latinLnBrk="0" hangingPunct="1">
              <a:lnSpc>
                <a:spcPct val="90000"/>
              </a:lnSpc>
              <a:spcBef>
                <a:spcPct val="0"/>
              </a:spcBef>
              <a:buNone/>
              <a:defRPr sz="3200" b="0" kern="1200">
                <a:solidFill>
                  <a:srgbClr val="A51C36"/>
                </a:solidFill>
                <a:latin typeface="+mj-lt"/>
                <a:ea typeface="+mj-ea"/>
                <a:cs typeface="+mj-cs"/>
              </a:defRPr>
            </a:lvl1pPr>
          </a:lstStyle>
          <a:p>
            <a:r>
              <a:rPr lang="en-US" sz="4400"/>
              <a:t>Oyster Pads, Typical Cross-Section</a:t>
            </a:r>
          </a:p>
        </p:txBody>
      </p:sp>
      <p:sp>
        <p:nvSpPr>
          <p:cNvPr id="6" name="Rectangle 5">
            <a:extLst>
              <a:ext uri="{FF2B5EF4-FFF2-40B4-BE49-F238E27FC236}">
                <a16:creationId xmlns:a16="http://schemas.microsoft.com/office/drawing/2014/main" id="{D609922E-DDF2-4495-A4D2-4B12827025F8}"/>
              </a:ext>
            </a:extLst>
          </p:cNvPr>
          <p:cNvSpPr/>
          <p:nvPr/>
        </p:nvSpPr>
        <p:spPr>
          <a:xfrm>
            <a:off x="1553737" y="3325715"/>
            <a:ext cx="4535474" cy="369332"/>
          </a:xfrm>
          <a:prstGeom prst="rect">
            <a:avLst/>
          </a:prstGeom>
        </p:spPr>
        <p:txBody>
          <a:bodyPr wrap="square">
            <a:spAutoFit/>
          </a:bodyPr>
          <a:lstStyle/>
          <a:p>
            <a:pPr algn="just">
              <a:spcBef>
                <a:spcPts val="300"/>
              </a:spcBef>
              <a:spcAft>
                <a:spcPts val="300"/>
              </a:spcAft>
            </a:pPr>
            <a:r>
              <a:rPr lang="en-US">
                <a:ea typeface="Times New Roman" panose="02020603050405020304" pitchFamily="18" charset="0"/>
              </a:rPr>
              <a:t>Mechanical Fill Oyster Pad Typical Section</a:t>
            </a:r>
          </a:p>
        </p:txBody>
      </p:sp>
      <p:pic>
        <p:nvPicPr>
          <p:cNvPr id="7" name="Picture 6">
            <a:extLst>
              <a:ext uri="{FF2B5EF4-FFF2-40B4-BE49-F238E27FC236}">
                <a16:creationId xmlns:a16="http://schemas.microsoft.com/office/drawing/2014/main" id="{E36CF0A6-BD1F-4491-98AD-7ED5EDDDEA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8718" y="1568226"/>
            <a:ext cx="4453130" cy="4488656"/>
          </a:xfrm>
          <a:prstGeom prst="rect">
            <a:avLst/>
          </a:prstGeom>
          <a:ln>
            <a:solidFill>
              <a:schemeClr val="tx1"/>
            </a:solidFill>
          </a:ln>
        </p:spPr>
      </p:pic>
      <p:pic>
        <p:nvPicPr>
          <p:cNvPr id="2" name="Picture 2">
            <a:extLst>
              <a:ext uri="{FF2B5EF4-FFF2-40B4-BE49-F238E27FC236}">
                <a16:creationId xmlns:a16="http://schemas.microsoft.com/office/drawing/2014/main" id="{1898419E-7FEE-403D-91AB-273A6F9F976B}"/>
              </a:ext>
            </a:extLst>
          </p:cNvPr>
          <p:cNvPicPr>
            <a:picLocks noChangeAspect="1"/>
          </p:cNvPicPr>
          <p:nvPr/>
        </p:nvPicPr>
        <p:blipFill>
          <a:blip r:embed="rId3"/>
          <a:stretch>
            <a:fillRect/>
          </a:stretch>
        </p:blipFill>
        <p:spPr>
          <a:xfrm>
            <a:off x="310376" y="1571389"/>
            <a:ext cx="7017833" cy="1661540"/>
          </a:xfrm>
          <a:prstGeom prst="rect">
            <a:avLst/>
          </a:prstGeom>
        </p:spPr>
      </p:pic>
      <p:sp>
        <p:nvSpPr>
          <p:cNvPr id="3" name="Oval 2">
            <a:extLst>
              <a:ext uri="{FF2B5EF4-FFF2-40B4-BE49-F238E27FC236}">
                <a16:creationId xmlns:a16="http://schemas.microsoft.com/office/drawing/2014/main" id="{1A6FABF1-2517-457D-A065-9D3E5C36B9B5}"/>
              </a:ext>
            </a:extLst>
          </p:cNvPr>
          <p:cNvSpPr/>
          <p:nvPr/>
        </p:nvSpPr>
        <p:spPr>
          <a:xfrm>
            <a:off x="8693572" y="3609796"/>
            <a:ext cx="981213" cy="490864"/>
          </a:xfrm>
          <a:prstGeom prst="ellipse">
            <a:avLst/>
          </a:pr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2AC158A6-2560-48C3-AF5C-BCBFEAC9AB79}"/>
              </a:ext>
            </a:extLst>
          </p:cNvPr>
          <p:cNvSpPr/>
          <p:nvPr/>
        </p:nvSpPr>
        <p:spPr>
          <a:xfrm>
            <a:off x="10139937" y="4918099"/>
            <a:ext cx="572999" cy="646855"/>
          </a:xfrm>
          <a:prstGeom prst="ellipse">
            <a:avLst/>
          </a:pr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2270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DDDE9F-557F-437F-B77F-4980CE04B5F3}"/>
              </a:ext>
            </a:extLst>
          </p:cNvPr>
          <p:cNvSpPr txBox="1">
            <a:spLocks/>
          </p:cNvSpPr>
          <p:nvPr/>
        </p:nvSpPr>
        <p:spPr>
          <a:xfrm>
            <a:off x="3225355" y="2947710"/>
            <a:ext cx="6311708" cy="7438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800">
                <a:latin typeface="+mn-lt"/>
              </a:rPr>
              <a:t>Visit the Project 11 Webpage </a:t>
            </a:r>
          </a:p>
          <a:p>
            <a:pPr>
              <a:lnSpc>
                <a:spcPct val="100000"/>
              </a:lnSpc>
            </a:pPr>
            <a:r>
              <a:rPr lang="en-US" sz="1800">
                <a:solidFill>
                  <a:srgbClr val="A51C36"/>
                </a:solidFill>
                <a:latin typeface="+mn-lt"/>
                <a:hlinkClick r:id="rId3">
                  <a:extLst>
                    <a:ext uri="{A12FA001-AC4F-418D-AE19-62706E023703}">
                      <ahyp:hlinkClr xmlns:ahyp="http://schemas.microsoft.com/office/drawing/2018/hyperlinkcolor" val="tx"/>
                    </a:ext>
                  </a:extLst>
                </a:hlinkClick>
              </a:rPr>
              <a:t>https://www.expandthehoustonshipchannel.com/</a:t>
            </a:r>
            <a:r>
              <a:rPr lang="en-US" sz="1800">
                <a:solidFill>
                  <a:srgbClr val="A51C36"/>
                </a:solidFill>
                <a:latin typeface="+mn-lt"/>
              </a:rPr>
              <a:t> </a:t>
            </a:r>
          </a:p>
          <a:p>
            <a:pPr>
              <a:lnSpc>
                <a:spcPct val="100000"/>
              </a:lnSpc>
            </a:pPr>
            <a:endParaRPr lang="en-US" sz="1800">
              <a:latin typeface="Flama Book" panose="02000000000000000000" pitchFamily="50" charset="0"/>
            </a:endParaRPr>
          </a:p>
          <a:p>
            <a:pPr marL="571500" indent="-571500">
              <a:lnSpc>
                <a:spcPct val="100000"/>
              </a:lnSpc>
              <a:buFont typeface="Arial" panose="020B0604020202020204" pitchFamily="34" charset="0"/>
              <a:buChar char="•"/>
            </a:pPr>
            <a:endParaRPr lang="en-US" sz="1800">
              <a:latin typeface="Flama Book" panose="02000000000000000000" pitchFamily="50" charset="0"/>
            </a:endParaRPr>
          </a:p>
        </p:txBody>
      </p:sp>
      <p:sp>
        <p:nvSpPr>
          <p:cNvPr id="13" name="Title 1">
            <a:extLst>
              <a:ext uri="{FF2B5EF4-FFF2-40B4-BE49-F238E27FC236}">
                <a16:creationId xmlns:a16="http://schemas.microsoft.com/office/drawing/2014/main" id="{181826D7-6606-4B86-9260-B6E77111F9ED}"/>
              </a:ext>
            </a:extLst>
          </p:cNvPr>
          <p:cNvSpPr txBox="1">
            <a:spLocks/>
          </p:cNvSpPr>
          <p:nvPr/>
        </p:nvSpPr>
        <p:spPr>
          <a:xfrm>
            <a:off x="3225355" y="3960561"/>
            <a:ext cx="6516240" cy="7438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800">
                <a:latin typeface="+mn-lt"/>
              </a:rPr>
              <a:t>Email the Project 11 Team</a:t>
            </a:r>
          </a:p>
          <a:p>
            <a:pPr>
              <a:lnSpc>
                <a:spcPct val="100000"/>
              </a:lnSpc>
            </a:pPr>
            <a:r>
              <a:rPr lang="en-US" sz="1800">
                <a:solidFill>
                  <a:srgbClr val="A51C36"/>
                </a:solidFill>
                <a:latin typeface="+mn-lt"/>
                <a:hlinkClick r:id="rId4">
                  <a:extLst>
                    <a:ext uri="{A12FA001-AC4F-418D-AE19-62706E023703}">
                      <ahyp:hlinkClr xmlns:ahyp="http://schemas.microsoft.com/office/drawing/2018/hyperlinkcolor" val="tx"/>
                    </a:ext>
                  </a:extLst>
                </a:hlinkClick>
              </a:rPr>
              <a:t>Project11@PortHouston.com</a:t>
            </a:r>
            <a:r>
              <a:rPr lang="en-US" sz="1800">
                <a:solidFill>
                  <a:srgbClr val="A51C36"/>
                </a:solidFill>
                <a:latin typeface="+mn-lt"/>
              </a:rPr>
              <a:t> </a:t>
            </a:r>
          </a:p>
        </p:txBody>
      </p:sp>
      <p:pic>
        <p:nvPicPr>
          <p:cNvPr id="14" name="Graphic 13" descr="Email">
            <a:extLst>
              <a:ext uri="{FF2B5EF4-FFF2-40B4-BE49-F238E27FC236}">
                <a16:creationId xmlns:a16="http://schemas.microsoft.com/office/drawing/2014/main" id="{D7AC0C35-F611-437A-AD8D-A4358E2CD03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70620" y="3987277"/>
            <a:ext cx="429224" cy="429224"/>
          </a:xfrm>
          <a:prstGeom prst="rect">
            <a:avLst/>
          </a:prstGeom>
        </p:spPr>
      </p:pic>
      <p:pic>
        <p:nvPicPr>
          <p:cNvPr id="16" name="Graphic 15" descr="Laptop">
            <a:extLst>
              <a:ext uri="{FF2B5EF4-FFF2-40B4-BE49-F238E27FC236}">
                <a16:creationId xmlns:a16="http://schemas.microsoft.com/office/drawing/2014/main" id="{150982DF-BC3D-4103-A634-413C14A95D2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29289" y="2943838"/>
            <a:ext cx="527990" cy="527990"/>
          </a:xfrm>
          <a:prstGeom prst="rect">
            <a:avLst/>
          </a:prstGeom>
        </p:spPr>
      </p:pic>
      <p:sp>
        <p:nvSpPr>
          <p:cNvPr id="15" name="Title 1">
            <a:extLst>
              <a:ext uri="{FF2B5EF4-FFF2-40B4-BE49-F238E27FC236}">
                <a16:creationId xmlns:a16="http://schemas.microsoft.com/office/drawing/2014/main" id="{898EAA7F-EA0B-47FC-981D-3AACD3A4A0FB}"/>
              </a:ext>
            </a:extLst>
          </p:cNvPr>
          <p:cNvSpPr txBox="1">
            <a:spLocks/>
          </p:cNvSpPr>
          <p:nvPr/>
        </p:nvSpPr>
        <p:spPr>
          <a:xfrm>
            <a:off x="2360718" y="1326499"/>
            <a:ext cx="10093651" cy="1469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US" sz="2800">
              <a:latin typeface="Flama Bold" panose="02000000000000000000" pitchFamily="50" charset="0"/>
            </a:endParaRPr>
          </a:p>
        </p:txBody>
      </p:sp>
      <p:pic>
        <p:nvPicPr>
          <p:cNvPr id="18" name="Graphic 17" descr="Questions">
            <a:extLst>
              <a:ext uri="{FF2B5EF4-FFF2-40B4-BE49-F238E27FC236}">
                <a16:creationId xmlns:a16="http://schemas.microsoft.com/office/drawing/2014/main" id="{61E447D4-7CEC-4BA8-A409-CA907F09D71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29289" y="1811798"/>
            <a:ext cx="743864" cy="743862"/>
          </a:xfrm>
          <a:prstGeom prst="rect">
            <a:avLst/>
          </a:prstGeom>
        </p:spPr>
      </p:pic>
      <p:sp>
        <p:nvSpPr>
          <p:cNvPr id="21" name="Text Placeholder 20">
            <a:extLst>
              <a:ext uri="{FF2B5EF4-FFF2-40B4-BE49-F238E27FC236}">
                <a16:creationId xmlns:a16="http://schemas.microsoft.com/office/drawing/2014/main" id="{BE9A26C2-C648-4B35-A857-55206F8659C4}"/>
              </a:ext>
            </a:extLst>
          </p:cNvPr>
          <p:cNvSpPr>
            <a:spLocks noGrp="1"/>
          </p:cNvSpPr>
          <p:nvPr>
            <p:ph type="body" sz="quarter" idx="11"/>
          </p:nvPr>
        </p:nvSpPr>
        <p:spPr>
          <a:xfrm>
            <a:off x="3498664" y="1563353"/>
            <a:ext cx="8154988" cy="1006613"/>
          </a:xfrm>
        </p:spPr>
        <p:txBody>
          <a:bodyPr>
            <a:normAutofit fontScale="92500" lnSpcReduction="20000"/>
          </a:bodyPr>
          <a:lstStyle/>
          <a:p>
            <a:r>
              <a:rPr lang="en-US">
                <a:solidFill>
                  <a:srgbClr val="A51C36"/>
                </a:solidFill>
              </a:rPr>
              <a:t>Questions?</a:t>
            </a:r>
          </a:p>
        </p:txBody>
      </p:sp>
      <p:sp>
        <p:nvSpPr>
          <p:cNvPr id="9" name="Title 1">
            <a:extLst>
              <a:ext uri="{FF2B5EF4-FFF2-40B4-BE49-F238E27FC236}">
                <a16:creationId xmlns:a16="http://schemas.microsoft.com/office/drawing/2014/main" id="{9823D4EA-F781-48F6-9515-81D21CF41A54}"/>
              </a:ext>
            </a:extLst>
          </p:cNvPr>
          <p:cNvSpPr txBox="1">
            <a:spLocks/>
          </p:cNvSpPr>
          <p:nvPr/>
        </p:nvSpPr>
        <p:spPr>
          <a:xfrm>
            <a:off x="3225355" y="4856824"/>
            <a:ext cx="6516240" cy="7438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800">
                <a:latin typeface="+mn-lt"/>
              </a:rPr>
              <a:t>Register for </a:t>
            </a:r>
            <a:r>
              <a:rPr lang="en-US" sz="1800" err="1">
                <a:latin typeface="+mn-lt"/>
              </a:rPr>
              <a:t>Buyspeed</a:t>
            </a:r>
            <a:endParaRPr lang="en-US" sz="1800">
              <a:latin typeface="+mn-lt"/>
            </a:endParaRPr>
          </a:p>
          <a:p>
            <a:pPr>
              <a:lnSpc>
                <a:spcPct val="100000"/>
              </a:lnSpc>
            </a:pPr>
            <a:r>
              <a:rPr lang="en-US" sz="1800" u="sng">
                <a:solidFill>
                  <a:srgbClr val="A51C36"/>
                </a:solidFill>
                <a:effectLst/>
                <a:latin typeface="+mn-lt"/>
                <a:ea typeface="Calibri" panose="020F0502020204030204" pitchFamily="34" charset="0"/>
                <a:hlinkClick r:id="rId11">
                  <a:extLst>
                    <a:ext uri="{A12FA001-AC4F-418D-AE19-62706E023703}">
                      <ahyp:hlinkClr xmlns:ahyp="http://schemas.microsoft.com/office/drawing/2018/hyperlinkcolor" val="tx"/>
                    </a:ext>
                  </a:extLst>
                </a:hlinkClick>
              </a:rPr>
              <a:t>https://buyspeed.poha.com/</a:t>
            </a:r>
            <a:r>
              <a:rPr lang="en-US" sz="1800" u="sng">
                <a:solidFill>
                  <a:srgbClr val="A51C36"/>
                </a:solidFill>
                <a:effectLst/>
                <a:latin typeface="+mn-lt"/>
                <a:ea typeface="Calibri" panose="020F0502020204030204" pitchFamily="34" charset="0"/>
              </a:rPr>
              <a:t> </a:t>
            </a:r>
            <a:endParaRPr lang="en-US" sz="2000">
              <a:solidFill>
                <a:srgbClr val="A51C36"/>
              </a:solidFill>
              <a:latin typeface="+mn-lt"/>
            </a:endParaRPr>
          </a:p>
        </p:txBody>
      </p:sp>
      <p:pic>
        <p:nvPicPr>
          <p:cNvPr id="11" name="Graphic 10" descr="Handshake with solid fill">
            <a:extLst>
              <a:ext uri="{FF2B5EF4-FFF2-40B4-BE49-F238E27FC236}">
                <a16:creationId xmlns:a16="http://schemas.microsoft.com/office/drawing/2014/main" id="{E05A981F-7DAA-40C9-94F7-535092275D40}"/>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2670619" y="4883539"/>
            <a:ext cx="527989" cy="527989"/>
          </a:xfrm>
          <a:prstGeom prst="rect">
            <a:avLst/>
          </a:prstGeom>
        </p:spPr>
      </p:pic>
    </p:spTree>
    <p:extLst>
      <p:ext uri="{BB962C8B-B14F-4D97-AF65-F5344CB8AC3E}">
        <p14:creationId xmlns:p14="http://schemas.microsoft.com/office/powerpoint/2010/main" val="4237233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CBD25E4-31F8-4F71-BBDF-BEA8712EFCBF}"/>
              </a:ext>
            </a:extLst>
          </p:cNvPr>
          <p:cNvSpPr txBox="1">
            <a:spLocks/>
          </p:cNvSpPr>
          <p:nvPr/>
        </p:nvSpPr>
        <p:spPr>
          <a:xfrm>
            <a:off x="457200" y="457200"/>
            <a:ext cx="11078029" cy="1325563"/>
          </a:xfrm>
          <a:prstGeom prst="rect">
            <a:avLst/>
          </a:prstGeom>
        </p:spPr>
        <p:txBody>
          <a:bodyPr/>
          <a:lstStyle>
            <a:lvl1pPr algn="l" defTabSz="914400" rtl="0" eaLnBrk="1" latinLnBrk="0" hangingPunct="1">
              <a:lnSpc>
                <a:spcPct val="90000"/>
              </a:lnSpc>
              <a:spcBef>
                <a:spcPct val="0"/>
              </a:spcBef>
              <a:buNone/>
              <a:defRPr sz="3200" b="0" kern="1200">
                <a:solidFill>
                  <a:srgbClr val="A51C36"/>
                </a:solidFill>
                <a:latin typeface="+mj-lt"/>
                <a:ea typeface="+mj-ea"/>
                <a:cs typeface="+mj-cs"/>
              </a:defRPr>
            </a:lvl1pPr>
          </a:lstStyle>
          <a:p>
            <a:r>
              <a:rPr lang="en-US" sz="4400"/>
              <a:t>Agenda</a:t>
            </a:r>
          </a:p>
        </p:txBody>
      </p:sp>
      <p:sp>
        <p:nvSpPr>
          <p:cNvPr id="5" name="Content Placeholder 4">
            <a:extLst>
              <a:ext uri="{FF2B5EF4-FFF2-40B4-BE49-F238E27FC236}">
                <a16:creationId xmlns:a16="http://schemas.microsoft.com/office/drawing/2014/main" id="{FC8B102C-07A0-4E92-9BE3-30CAF9C3C276}"/>
              </a:ext>
            </a:extLst>
          </p:cNvPr>
          <p:cNvSpPr>
            <a:spLocks noGrp="1"/>
          </p:cNvSpPr>
          <p:nvPr>
            <p:ph idx="1"/>
          </p:nvPr>
        </p:nvSpPr>
        <p:spPr/>
        <p:txBody>
          <a:bodyPr lIns="91440" tIns="45720" rIns="91440" bIns="45720" anchor="t"/>
          <a:lstStyle/>
          <a:p>
            <a:pPr marL="514350" indent="-514350">
              <a:buFont typeface="+mj-lt"/>
              <a:buAutoNum type="arabicPeriod"/>
            </a:pPr>
            <a:r>
              <a:rPr lang="en-US" sz="3200"/>
              <a:t>Pre-Proposal Conference House Rules</a:t>
            </a:r>
          </a:p>
          <a:p>
            <a:pPr marL="514350" indent="-514350">
              <a:buAutoNum type="arabicPeriod"/>
            </a:pPr>
            <a:r>
              <a:rPr lang="en-US" sz="3200">
                <a:cs typeface="Arial"/>
              </a:rPr>
              <a:t>Business Equity </a:t>
            </a:r>
          </a:p>
          <a:p>
            <a:pPr marL="514350" indent="-514350">
              <a:buFont typeface="+mj-lt"/>
              <a:buAutoNum type="arabicPeriod"/>
            </a:pPr>
            <a:r>
              <a:rPr lang="en-US" sz="3200"/>
              <a:t>Procurement Services</a:t>
            </a:r>
            <a:endParaRPr lang="en-US" sz="3200">
              <a:cs typeface="Arial"/>
            </a:endParaRPr>
          </a:p>
          <a:p>
            <a:pPr marL="514350" indent="-514350">
              <a:buFont typeface="+mj-lt"/>
              <a:buAutoNum type="arabicPeriod"/>
            </a:pPr>
            <a:r>
              <a:rPr lang="en-US" sz="3200"/>
              <a:t>Scope of Services</a:t>
            </a:r>
            <a:endParaRPr lang="en-US" sz="3200">
              <a:cs typeface="Arial"/>
            </a:endParaRPr>
          </a:p>
          <a:p>
            <a:pPr marL="514350" indent="-514350">
              <a:buFont typeface="+mj-lt"/>
              <a:buAutoNum type="arabicPeriod"/>
            </a:pPr>
            <a:r>
              <a:rPr lang="en-US" sz="3200"/>
              <a:t>Questions</a:t>
            </a:r>
            <a:endParaRPr lang="en-US" sz="3200">
              <a:cs typeface="Arial"/>
            </a:endParaRPr>
          </a:p>
          <a:p>
            <a:endParaRPr lang="en-US"/>
          </a:p>
        </p:txBody>
      </p:sp>
    </p:spTree>
    <p:extLst>
      <p:ext uri="{BB962C8B-B14F-4D97-AF65-F5344CB8AC3E}">
        <p14:creationId xmlns:p14="http://schemas.microsoft.com/office/powerpoint/2010/main" val="3274727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C8B102C-07A0-4E92-9BE3-30CAF9C3C276}"/>
              </a:ext>
            </a:extLst>
          </p:cNvPr>
          <p:cNvSpPr>
            <a:spLocks noGrp="1"/>
          </p:cNvSpPr>
          <p:nvPr>
            <p:ph idx="1"/>
          </p:nvPr>
        </p:nvSpPr>
        <p:spPr>
          <a:xfrm>
            <a:off x="838200" y="1504991"/>
            <a:ext cx="10515600" cy="4351338"/>
          </a:xfrm>
        </p:spPr>
        <p:txBody>
          <a:bodyPr/>
          <a:lstStyle/>
          <a:p>
            <a:pPr marL="514350" indent="-514350">
              <a:buFont typeface="+mj-lt"/>
              <a:buAutoNum type="arabicPeriod"/>
            </a:pPr>
            <a:r>
              <a:rPr lang="en-US" sz="3200"/>
              <a:t>Attendees will begin the meeting in listen-only mode.</a:t>
            </a:r>
          </a:p>
          <a:p>
            <a:pPr marL="514350" indent="-514350">
              <a:buFont typeface="+mj-lt"/>
              <a:buAutoNum type="arabicPeriod"/>
            </a:pPr>
            <a:r>
              <a:rPr lang="en-US" sz="3200"/>
              <a:t>There will be a Q&amp;A session at the end of today’s presentation.</a:t>
            </a:r>
          </a:p>
          <a:p>
            <a:pPr marL="514350" indent="-514350">
              <a:buFont typeface="+mj-lt"/>
              <a:buAutoNum type="arabicPeriod"/>
            </a:pPr>
            <a:r>
              <a:rPr lang="en-US" sz="3200"/>
              <a:t>If you have any questions during the presentation, you may submit your Questions through the WebEx chat feature and they will be addressed at the end of the presentation.</a:t>
            </a:r>
          </a:p>
          <a:p>
            <a:pPr marL="514350" indent="-514350">
              <a:buFont typeface="+mj-lt"/>
              <a:buAutoNum type="arabicPeriod"/>
            </a:pPr>
            <a:r>
              <a:rPr lang="en-US" sz="3200"/>
              <a:t>This session is being recorded and will be posted on the BuySpeed homepage under “Pre-Bid/Proposal Conference Information.”</a:t>
            </a:r>
          </a:p>
          <a:p>
            <a:endParaRPr lang="en-US"/>
          </a:p>
        </p:txBody>
      </p:sp>
      <p:sp>
        <p:nvSpPr>
          <p:cNvPr id="4" name="Title 1">
            <a:extLst>
              <a:ext uri="{FF2B5EF4-FFF2-40B4-BE49-F238E27FC236}">
                <a16:creationId xmlns:a16="http://schemas.microsoft.com/office/drawing/2014/main" id="{15BAC5B7-4F27-4286-9CFF-EB685602AADB}"/>
              </a:ext>
            </a:extLst>
          </p:cNvPr>
          <p:cNvSpPr txBox="1">
            <a:spLocks/>
          </p:cNvSpPr>
          <p:nvPr/>
        </p:nvSpPr>
        <p:spPr>
          <a:xfrm>
            <a:off x="457200" y="457200"/>
            <a:ext cx="11078029" cy="1325563"/>
          </a:xfrm>
          <a:prstGeom prst="rect">
            <a:avLst/>
          </a:prstGeom>
        </p:spPr>
        <p:txBody>
          <a:bodyPr/>
          <a:lstStyle>
            <a:lvl1pPr algn="l" defTabSz="914400" rtl="0" eaLnBrk="1" latinLnBrk="0" hangingPunct="1">
              <a:lnSpc>
                <a:spcPct val="90000"/>
              </a:lnSpc>
              <a:spcBef>
                <a:spcPct val="0"/>
              </a:spcBef>
              <a:buNone/>
              <a:defRPr sz="3200" b="0" kern="1200">
                <a:solidFill>
                  <a:srgbClr val="A51C36"/>
                </a:solidFill>
                <a:latin typeface="+mj-lt"/>
                <a:ea typeface="+mj-ea"/>
                <a:cs typeface="+mj-cs"/>
              </a:defRPr>
            </a:lvl1pPr>
          </a:lstStyle>
          <a:p>
            <a:r>
              <a:rPr lang="en-US" sz="4400"/>
              <a:t>Pre-Proposal Conference House Rules</a:t>
            </a:r>
          </a:p>
        </p:txBody>
      </p:sp>
    </p:spTree>
    <p:extLst>
      <p:ext uri="{BB962C8B-B14F-4D97-AF65-F5344CB8AC3E}">
        <p14:creationId xmlns:p14="http://schemas.microsoft.com/office/powerpoint/2010/main" val="3267901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2AEDE5D-90D1-4882-BCE1-0F6E2B1EA02F}"/>
              </a:ext>
            </a:extLst>
          </p:cNvPr>
          <p:cNvSpPr txBox="1"/>
          <p:nvPr/>
        </p:nvSpPr>
        <p:spPr>
          <a:xfrm>
            <a:off x="2185451" y="1530772"/>
            <a:ext cx="2956172" cy="338554"/>
          </a:xfrm>
          <a:prstGeom prst="rect">
            <a:avLst/>
          </a:prstGeom>
          <a:noFill/>
        </p:spPr>
        <p:txBody>
          <a:bodyPr wrap="square" rtlCol="0">
            <a:spAutoFit/>
          </a:bodyPr>
          <a:lstStyle/>
          <a:p>
            <a:r>
              <a:rPr lang="en-US" sz="1600" b="1">
                <a:solidFill>
                  <a:schemeClr val="bg1"/>
                </a:solidFill>
                <a:latin typeface="Helvetica" pitchFamily="2" charset="0"/>
              </a:rPr>
              <a:t>Port Houston:</a:t>
            </a:r>
          </a:p>
        </p:txBody>
      </p:sp>
      <p:sp>
        <p:nvSpPr>
          <p:cNvPr id="4" name="Footer Placeholder 3">
            <a:extLst>
              <a:ext uri="{FF2B5EF4-FFF2-40B4-BE49-F238E27FC236}">
                <a16:creationId xmlns:a16="http://schemas.microsoft.com/office/drawing/2014/main" id="{7B0511CB-AA83-47A8-8C80-4615676CF285}"/>
              </a:ext>
            </a:extLst>
          </p:cNvPr>
          <p:cNvSpPr>
            <a:spLocks noGrp="1"/>
          </p:cNvSpPr>
          <p:nvPr>
            <p:ph type="ftr" sz="quarter" idx="11"/>
          </p:nvPr>
        </p:nvSpPr>
        <p:spPr>
          <a:xfrm>
            <a:off x="2260244" y="2854539"/>
            <a:ext cx="5451764" cy="551906"/>
          </a:xfrm>
        </p:spPr>
        <p:txBody>
          <a:bodyPr lIns="91440" tIns="45720" rIns="91440" bIns="45720" anchor="t"/>
          <a:lstStyle/>
          <a:p>
            <a:r>
              <a:rPr lang="en-US" sz="2400">
                <a:solidFill>
                  <a:srgbClr val="FFFFFF"/>
                </a:solidFill>
                <a:latin typeface="Helvetica"/>
                <a:cs typeface="Helvetica"/>
              </a:rPr>
              <a:t> Gilda Ramirez, PHA Senior Director    </a:t>
            </a:r>
            <a:endParaRPr lang="en-US" sz="2400" b="1">
              <a:solidFill>
                <a:schemeClr val="accent1"/>
              </a:solidFill>
            </a:endParaRPr>
          </a:p>
          <a:p>
            <a:endParaRPr lang="en-US" sz="1800" b="1"/>
          </a:p>
          <a:p>
            <a:endParaRPr lang="en-US" sz="1800" b="1"/>
          </a:p>
          <a:p>
            <a:endParaRPr lang="en-US" sz="1800" b="1"/>
          </a:p>
        </p:txBody>
      </p:sp>
      <p:sp>
        <p:nvSpPr>
          <p:cNvPr id="5" name="Title 4">
            <a:extLst>
              <a:ext uri="{FF2B5EF4-FFF2-40B4-BE49-F238E27FC236}">
                <a16:creationId xmlns:a16="http://schemas.microsoft.com/office/drawing/2014/main" id="{45151FBE-0003-45B1-BD38-6A64465FC6ED}"/>
              </a:ext>
            </a:extLst>
          </p:cNvPr>
          <p:cNvSpPr>
            <a:spLocks noGrp="1"/>
          </p:cNvSpPr>
          <p:nvPr>
            <p:ph type="ctrTitle"/>
          </p:nvPr>
        </p:nvSpPr>
        <p:spPr/>
        <p:txBody>
          <a:bodyPr/>
          <a:lstStyle/>
          <a:p>
            <a:r>
              <a:rPr lang="en-US" sz="6600"/>
              <a:t>Business Equity</a:t>
            </a:r>
          </a:p>
        </p:txBody>
      </p:sp>
      <p:sp>
        <p:nvSpPr>
          <p:cNvPr id="6" name="TextBox 5">
            <a:extLst>
              <a:ext uri="{FF2B5EF4-FFF2-40B4-BE49-F238E27FC236}">
                <a16:creationId xmlns:a16="http://schemas.microsoft.com/office/drawing/2014/main" id="{544990DF-F95E-4171-9207-3999217641B2}"/>
              </a:ext>
            </a:extLst>
          </p:cNvPr>
          <p:cNvSpPr txBox="1"/>
          <p:nvPr/>
        </p:nvSpPr>
        <p:spPr>
          <a:xfrm>
            <a:off x="2197511" y="3697457"/>
            <a:ext cx="1092241" cy="307777"/>
          </a:xfrm>
          <a:prstGeom prst="rect">
            <a:avLst/>
          </a:prstGeom>
          <a:noFill/>
        </p:spPr>
        <p:txBody>
          <a:bodyPr wrap="square" rtlCol="0">
            <a:spAutoFit/>
          </a:bodyPr>
          <a:lstStyle/>
          <a:p>
            <a:r>
              <a:rPr lang="en-US" sz="1400" b="0">
                <a:solidFill>
                  <a:schemeClr val="bg1"/>
                </a:solidFill>
                <a:latin typeface="Arial"/>
                <a:cs typeface="Arial"/>
              </a:rPr>
              <a:t>RFP-2048</a:t>
            </a:r>
            <a:endParaRPr lang="en-US" sz="1400">
              <a:solidFill>
                <a:schemeClr val="bg1"/>
              </a:solidFill>
            </a:endParaRPr>
          </a:p>
        </p:txBody>
      </p:sp>
    </p:spTree>
    <p:extLst>
      <p:ext uri="{BB962C8B-B14F-4D97-AF65-F5344CB8AC3E}">
        <p14:creationId xmlns:p14="http://schemas.microsoft.com/office/powerpoint/2010/main" val="581127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4F5C9A-A2D7-4CD1-B3C6-BF1EA1F5BA0D}"/>
              </a:ext>
            </a:extLst>
          </p:cNvPr>
          <p:cNvSpPr txBox="1">
            <a:spLocks/>
          </p:cNvSpPr>
          <p:nvPr/>
        </p:nvSpPr>
        <p:spPr>
          <a:xfrm>
            <a:off x="457200" y="457200"/>
            <a:ext cx="11078029" cy="1280160"/>
          </a:xfrm>
          <a:prstGeom prst="rect">
            <a:avLst/>
          </a:prstGeom>
        </p:spPr>
        <p:txBody>
          <a:bodyPr/>
          <a:lstStyle>
            <a:lvl1pPr algn="l" defTabSz="914400" rtl="0" eaLnBrk="1" latinLnBrk="0" hangingPunct="1">
              <a:lnSpc>
                <a:spcPct val="90000"/>
              </a:lnSpc>
              <a:spcBef>
                <a:spcPct val="0"/>
              </a:spcBef>
              <a:buNone/>
              <a:defRPr sz="3200" b="0" kern="1200">
                <a:solidFill>
                  <a:srgbClr val="A51C36"/>
                </a:solidFill>
                <a:latin typeface="+mj-lt"/>
                <a:ea typeface="+mj-ea"/>
                <a:cs typeface="+mj-cs"/>
              </a:defRPr>
            </a:lvl1pPr>
          </a:lstStyle>
          <a:p>
            <a:r>
              <a:rPr lang="en-US" sz="4400"/>
              <a:t>Business Equity, S/MWBE Programs</a:t>
            </a:r>
          </a:p>
        </p:txBody>
      </p:sp>
      <p:cxnSp>
        <p:nvCxnSpPr>
          <p:cNvPr id="6" name="Straight Connector 5">
            <a:extLst>
              <a:ext uri="{FF2B5EF4-FFF2-40B4-BE49-F238E27FC236}">
                <a16:creationId xmlns:a16="http://schemas.microsoft.com/office/drawing/2014/main" id="{94A18BCA-A6B4-4F21-9B07-310146A511EB}"/>
              </a:ext>
            </a:extLst>
          </p:cNvPr>
          <p:cNvCxnSpPr>
            <a:cxnSpLocks/>
          </p:cNvCxnSpPr>
          <p:nvPr/>
        </p:nvCxnSpPr>
        <p:spPr>
          <a:xfrm>
            <a:off x="725349" y="2145126"/>
            <a:ext cx="3584404" cy="0"/>
          </a:xfrm>
          <a:prstGeom prst="line">
            <a:avLst/>
          </a:prstGeom>
          <a:ln w="44450">
            <a:solidFill>
              <a:srgbClr val="A51C36"/>
            </a:solidFill>
          </a:ln>
        </p:spPr>
        <p:style>
          <a:lnRef idx="1">
            <a:schemeClr val="accent1"/>
          </a:lnRef>
          <a:fillRef idx="0">
            <a:schemeClr val="accent1"/>
          </a:fillRef>
          <a:effectRef idx="0">
            <a:schemeClr val="accent1"/>
          </a:effectRef>
          <a:fontRef idx="minor">
            <a:schemeClr val="tx1"/>
          </a:fontRef>
        </p:style>
      </p:cxnSp>
      <p:pic>
        <p:nvPicPr>
          <p:cNvPr id="7" name="Picture 6" descr="A person and a young child looking at a computer&#10;&#10;Description automatically generated with low confidence">
            <a:extLst>
              <a:ext uri="{FF2B5EF4-FFF2-40B4-BE49-F238E27FC236}">
                <a16:creationId xmlns:a16="http://schemas.microsoft.com/office/drawing/2014/main" id="{423E4396-D3E8-4DF2-AA01-E4C896F11707}"/>
              </a:ext>
            </a:extLst>
          </p:cNvPr>
          <p:cNvPicPr>
            <a:picLocks noChangeAspect="1"/>
          </p:cNvPicPr>
          <p:nvPr/>
        </p:nvPicPr>
        <p:blipFill rotWithShape="1">
          <a:blip r:embed="rId2"/>
          <a:srcRect l="6955" t="12268" r="1131" b="13024"/>
          <a:stretch/>
        </p:blipFill>
        <p:spPr>
          <a:xfrm>
            <a:off x="5743945" y="2145126"/>
            <a:ext cx="6055244" cy="3830678"/>
          </a:xfrm>
          <a:prstGeom prst="rect">
            <a:avLst/>
          </a:prstGeom>
        </p:spPr>
      </p:pic>
      <p:sp>
        <p:nvSpPr>
          <p:cNvPr id="9" name="TextBox 8">
            <a:extLst>
              <a:ext uri="{FF2B5EF4-FFF2-40B4-BE49-F238E27FC236}">
                <a16:creationId xmlns:a16="http://schemas.microsoft.com/office/drawing/2014/main" id="{A079363F-B6DB-478F-90A1-7A50B1E6A72B}"/>
              </a:ext>
            </a:extLst>
          </p:cNvPr>
          <p:cNvSpPr txBox="1"/>
          <p:nvPr/>
        </p:nvSpPr>
        <p:spPr>
          <a:xfrm>
            <a:off x="616683" y="2362063"/>
            <a:ext cx="4774024" cy="3477875"/>
          </a:xfrm>
          <a:prstGeom prst="rect">
            <a:avLst/>
          </a:prstGeom>
          <a:noFill/>
        </p:spPr>
        <p:txBody>
          <a:bodyPr wrap="square" lIns="91440" tIns="45720" rIns="91440" bIns="45720" rtlCol="0" anchor="t">
            <a:spAutoFit/>
          </a:bodyPr>
          <a:lstStyle/>
          <a:p>
            <a:r>
              <a:rPr lang="en-US" sz="2000" b="1">
                <a:solidFill>
                  <a:srgbClr val="A41D36"/>
                </a:solidFill>
                <a:latin typeface="+mj-lt"/>
                <a:cs typeface="Helvetica"/>
              </a:rPr>
              <a:t>Port Houston </a:t>
            </a:r>
            <a:r>
              <a:rPr lang="en-US" sz="2000">
                <a:latin typeface="+mj-lt"/>
                <a:cs typeface="Helvetica"/>
              </a:rPr>
              <a:t>promotes business opportunities for all sectors of the community and recognizes the importance of vendor and suppler diversity in its contracts.  </a:t>
            </a:r>
            <a:endParaRPr lang="en-US" sz="2000">
              <a:latin typeface="+mj-lt"/>
            </a:endParaRPr>
          </a:p>
          <a:p>
            <a:endParaRPr lang="en-US" sz="2000" b="1" u="sng">
              <a:solidFill>
                <a:srgbClr val="F6801F"/>
              </a:solidFill>
              <a:latin typeface="+mj-lt"/>
              <a:ea typeface="+mn-lt"/>
              <a:cs typeface="+mn-lt"/>
            </a:endParaRPr>
          </a:p>
          <a:p>
            <a:r>
              <a:rPr lang="en-US" sz="2000" b="1">
                <a:solidFill>
                  <a:srgbClr val="A41D36"/>
                </a:solidFill>
                <a:latin typeface="+mj-lt"/>
                <a:ea typeface="+mn-lt"/>
                <a:cs typeface="Helvetica"/>
              </a:rPr>
              <a:t>Port Houston </a:t>
            </a:r>
            <a:r>
              <a:rPr lang="en-US" sz="2000">
                <a:latin typeface="+mj-lt"/>
                <a:ea typeface="+mn-lt"/>
                <a:cs typeface="Helvetica"/>
              </a:rPr>
              <a:t>has</a:t>
            </a:r>
            <a:r>
              <a:rPr lang="en-US" sz="2000">
                <a:latin typeface="+mj-lt"/>
                <a:cs typeface="Helvetica"/>
              </a:rPr>
              <a:t> established an organizational 35% Small Business participation goal and a 30% Minority-and Woman Business Enterprise (MWBE) aspirational goal.</a:t>
            </a:r>
            <a:endParaRPr lang="en-US" sz="2000">
              <a:latin typeface="+mj-lt"/>
              <a:cs typeface="Calibri"/>
            </a:endParaRPr>
          </a:p>
        </p:txBody>
      </p:sp>
      <p:cxnSp>
        <p:nvCxnSpPr>
          <p:cNvPr id="10" name="Straight Connector 9">
            <a:extLst>
              <a:ext uri="{FF2B5EF4-FFF2-40B4-BE49-F238E27FC236}">
                <a16:creationId xmlns:a16="http://schemas.microsoft.com/office/drawing/2014/main" id="{CCC357E2-6F75-494F-A46F-C1E8009E47FD}"/>
              </a:ext>
            </a:extLst>
          </p:cNvPr>
          <p:cNvCxnSpPr>
            <a:cxnSpLocks/>
          </p:cNvCxnSpPr>
          <p:nvPr/>
        </p:nvCxnSpPr>
        <p:spPr>
          <a:xfrm>
            <a:off x="725349" y="5975805"/>
            <a:ext cx="3584404" cy="0"/>
          </a:xfrm>
          <a:prstGeom prst="line">
            <a:avLst/>
          </a:prstGeom>
          <a:ln w="44450">
            <a:solidFill>
              <a:srgbClr val="A41D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0121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4F5C9A-A2D7-4CD1-B3C6-BF1EA1F5BA0D}"/>
              </a:ext>
            </a:extLst>
          </p:cNvPr>
          <p:cNvSpPr txBox="1">
            <a:spLocks/>
          </p:cNvSpPr>
          <p:nvPr/>
        </p:nvSpPr>
        <p:spPr>
          <a:xfrm>
            <a:off x="457200" y="457200"/>
            <a:ext cx="11078029" cy="1280160"/>
          </a:xfrm>
          <a:prstGeom prst="rect">
            <a:avLst/>
          </a:prstGeom>
        </p:spPr>
        <p:txBody>
          <a:bodyPr/>
          <a:lstStyle>
            <a:lvl1pPr algn="l" defTabSz="914400" rtl="0" eaLnBrk="1" latinLnBrk="0" hangingPunct="1">
              <a:lnSpc>
                <a:spcPct val="90000"/>
              </a:lnSpc>
              <a:spcBef>
                <a:spcPct val="0"/>
              </a:spcBef>
              <a:buNone/>
              <a:defRPr sz="3200" b="0" kern="1200">
                <a:solidFill>
                  <a:srgbClr val="A51C36"/>
                </a:solidFill>
                <a:latin typeface="+mj-lt"/>
                <a:ea typeface="+mj-ea"/>
                <a:cs typeface="+mj-cs"/>
              </a:defRPr>
            </a:lvl1pPr>
          </a:lstStyle>
          <a:p>
            <a:r>
              <a:rPr lang="en-US" sz="4400"/>
              <a:t>Awards &amp; Commitments</a:t>
            </a:r>
          </a:p>
        </p:txBody>
      </p:sp>
      <p:cxnSp>
        <p:nvCxnSpPr>
          <p:cNvPr id="6" name="Straight Connector 5">
            <a:extLst>
              <a:ext uri="{FF2B5EF4-FFF2-40B4-BE49-F238E27FC236}">
                <a16:creationId xmlns:a16="http://schemas.microsoft.com/office/drawing/2014/main" id="{94A18BCA-A6B4-4F21-9B07-310146A511EB}"/>
              </a:ext>
            </a:extLst>
          </p:cNvPr>
          <p:cNvCxnSpPr>
            <a:cxnSpLocks/>
          </p:cNvCxnSpPr>
          <p:nvPr/>
        </p:nvCxnSpPr>
        <p:spPr>
          <a:xfrm>
            <a:off x="725349" y="2145126"/>
            <a:ext cx="3584404" cy="0"/>
          </a:xfrm>
          <a:prstGeom prst="line">
            <a:avLst/>
          </a:prstGeom>
          <a:ln w="44450">
            <a:solidFill>
              <a:srgbClr val="A51C3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C357E2-6F75-494F-A46F-C1E8009E47FD}"/>
              </a:ext>
            </a:extLst>
          </p:cNvPr>
          <p:cNvCxnSpPr>
            <a:cxnSpLocks/>
          </p:cNvCxnSpPr>
          <p:nvPr/>
        </p:nvCxnSpPr>
        <p:spPr>
          <a:xfrm>
            <a:off x="725349" y="5454810"/>
            <a:ext cx="3584404" cy="0"/>
          </a:xfrm>
          <a:prstGeom prst="line">
            <a:avLst/>
          </a:prstGeom>
          <a:ln w="44450">
            <a:solidFill>
              <a:srgbClr val="A41D36"/>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0080219-BC6B-40AB-9D21-53E61CA85E4F}"/>
              </a:ext>
            </a:extLst>
          </p:cNvPr>
          <p:cNvSpPr txBox="1"/>
          <p:nvPr/>
        </p:nvSpPr>
        <p:spPr>
          <a:xfrm>
            <a:off x="727127" y="2465661"/>
            <a:ext cx="519877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All dollars awarded and committed to enrolled S/MWBEs count towards Port Houston's S/MWBE goals regardless of whether the individual solicitation  includes criteria for small, minority, woman-owned business participation</a:t>
            </a:r>
            <a:r>
              <a:rPr lang="en-US"/>
              <a:t>.</a:t>
            </a:r>
            <a:endParaRPr lang="en-US">
              <a:cs typeface="Helvetica"/>
            </a:endParaRPr>
          </a:p>
        </p:txBody>
      </p:sp>
      <p:pic>
        <p:nvPicPr>
          <p:cNvPr id="12" name="Picture 5">
            <a:extLst>
              <a:ext uri="{FF2B5EF4-FFF2-40B4-BE49-F238E27FC236}">
                <a16:creationId xmlns:a16="http://schemas.microsoft.com/office/drawing/2014/main" id="{3F39B2DA-BA4D-4CBB-BC31-D7BA50D8200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549656" y="2057427"/>
            <a:ext cx="4700729" cy="3170853"/>
          </a:xfrm>
          <a:prstGeom prst="rect">
            <a:avLst/>
          </a:prstGeom>
        </p:spPr>
      </p:pic>
    </p:spTree>
    <p:extLst>
      <p:ext uri="{BB962C8B-B14F-4D97-AF65-F5344CB8AC3E}">
        <p14:creationId xmlns:p14="http://schemas.microsoft.com/office/powerpoint/2010/main" val="1928509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4F5C9A-A2D7-4CD1-B3C6-BF1EA1F5BA0D}"/>
              </a:ext>
            </a:extLst>
          </p:cNvPr>
          <p:cNvSpPr txBox="1">
            <a:spLocks/>
          </p:cNvSpPr>
          <p:nvPr/>
        </p:nvSpPr>
        <p:spPr>
          <a:xfrm>
            <a:off x="457200" y="457200"/>
            <a:ext cx="11078029" cy="1280160"/>
          </a:xfrm>
          <a:prstGeom prst="rect">
            <a:avLst/>
          </a:prstGeom>
        </p:spPr>
        <p:txBody>
          <a:bodyPr/>
          <a:lstStyle>
            <a:lvl1pPr algn="l" defTabSz="914400" rtl="0" eaLnBrk="1" latinLnBrk="0" hangingPunct="1">
              <a:lnSpc>
                <a:spcPct val="90000"/>
              </a:lnSpc>
              <a:spcBef>
                <a:spcPct val="0"/>
              </a:spcBef>
              <a:buNone/>
              <a:defRPr sz="3200" b="0" kern="1200">
                <a:solidFill>
                  <a:srgbClr val="A51C36"/>
                </a:solidFill>
                <a:latin typeface="+mj-lt"/>
                <a:ea typeface="+mj-ea"/>
                <a:cs typeface="+mj-cs"/>
              </a:defRPr>
            </a:lvl1pPr>
          </a:lstStyle>
          <a:p>
            <a:r>
              <a:rPr lang="en-US" sz="4400"/>
              <a:t>Business Equity Definitions</a:t>
            </a:r>
          </a:p>
        </p:txBody>
      </p:sp>
      <p:sp>
        <p:nvSpPr>
          <p:cNvPr id="9" name="TextBox 8">
            <a:extLst>
              <a:ext uri="{FF2B5EF4-FFF2-40B4-BE49-F238E27FC236}">
                <a16:creationId xmlns:a16="http://schemas.microsoft.com/office/drawing/2014/main" id="{F4F11626-B19C-4C0C-AC53-B176C397794D}"/>
              </a:ext>
            </a:extLst>
          </p:cNvPr>
          <p:cNvSpPr txBox="1"/>
          <p:nvPr/>
        </p:nvSpPr>
        <p:spPr>
          <a:xfrm>
            <a:off x="531628" y="1301425"/>
            <a:ext cx="11203172" cy="5114734"/>
          </a:xfrm>
          <a:prstGeom prst="rect">
            <a:avLst/>
          </a:prstGeom>
          <a:noFill/>
        </p:spPr>
        <p:txBody>
          <a:bodyPr wrap="square" lIns="91440" tIns="45720" rIns="91440" bIns="45720" rtlCol="0" anchor="t">
            <a:spAutoFit/>
          </a:bodyPr>
          <a:lstStyle/>
          <a:p>
            <a:r>
              <a:rPr lang="en-US" b="1" u="sng">
                <a:solidFill>
                  <a:srgbClr val="A41D36"/>
                </a:solidFill>
                <a:cs typeface="Helvetica"/>
              </a:rPr>
              <a:t>Small Business Enterprise (SBE)</a:t>
            </a:r>
            <a:r>
              <a:rPr lang="en-US" b="1">
                <a:solidFill>
                  <a:srgbClr val="A41D36"/>
                </a:solidFill>
                <a:cs typeface="Helvetica"/>
              </a:rPr>
              <a:t> </a:t>
            </a:r>
            <a:r>
              <a:rPr lang="en-US">
                <a:solidFill>
                  <a:srgbClr val="0D2145"/>
                </a:solidFill>
                <a:cs typeface="Helvetica"/>
              </a:rPr>
              <a:t>means a firm whose gross revenues or number of employees, averaged over the past three years, inclusive of any affiliates as defined by 13 CFR § 121.103, does not exceed the size standards defined in Section 3 of the Federal Small Business Act and applicable Small Business Administration regulations related to the size standards found in 12 CFR §121. The net worth of the owner must be less than $1.32 million, excluding the owner’s primary residence and assets of the business.</a:t>
            </a:r>
          </a:p>
          <a:p>
            <a:endParaRPr lang="en-US" b="1">
              <a:solidFill>
                <a:srgbClr val="0D2145"/>
              </a:solidFill>
              <a:cs typeface="Helvetica"/>
            </a:endParaRPr>
          </a:p>
          <a:p>
            <a:r>
              <a:rPr lang="en-US" b="1" u="sng">
                <a:solidFill>
                  <a:srgbClr val="A41D36"/>
                </a:solidFill>
                <a:cs typeface="Helvetica"/>
              </a:rPr>
              <a:t>Minority Business Enterprise (MBE)</a:t>
            </a:r>
            <a:r>
              <a:rPr lang="en-US">
                <a:solidFill>
                  <a:srgbClr val="A41D36"/>
                </a:solidFill>
                <a:cs typeface="Helvetica"/>
              </a:rPr>
              <a:t> </a:t>
            </a:r>
            <a:r>
              <a:rPr lang="en-US">
                <a:solidFill>
                  <a:srgbClr val="0D2145"/>
                </a:solidFill>
                <a:cs typeface="Helvetica"/>
              </a:rPr>
              <a:t>means a Business that is at least 51% Owned by one or more Minority Persons, or for which at least 51% of the equity is Owned by one or more Minority Persons, and both the management and daily business operations are carried out and controlled by one or more of the Minority Persons who own it.</a:t>
            </a:r>
          </a:p>
          <a:p>
            <a:endParaRPr lang="en-US" b="1" u="sng">
              <a:solidFill>
                <a:srgbClr val="0D2145"/>
              </a:solidFill>
              <a:cs typeface="Helvetica"/>
            </a:endParaRPr>
          </a:p>
          <a:p>
            <a:r>
              <a:rPr lang="en-US" b="1" u="sng">
                <a:solidFill>
                  <a:srgbClr val="A41D36"/>
                </a:solidFill>
                <a:cs typeface="Helvetica"/>
              </a:rPr>
              <a:t>Woman Business Enterprise (WBE)</a:t>
            </a:r>
            <a:r>
              <a:rPr lang="en-US">
                <a:solidFill>
                  <a:srgbClr val="A41D36"/>
                </a:solidFill>
                <a:cs typeface="Helvetica"/>
              </a:rPr>
              <a:t> </a:t>
            </a:r>
            <a:r>
              <a:rPr lang="en-US">
                <a:solidFill>
                  <a:srgbClr val="0D2145"/>
                </a:solidFill>
                <a:cs typeface="Helvetica"/>
              </a:rPr>
              <a:t>means a Business that is at least 51% Owned by one or more females, or for which at least 51% of the equity is owned by one or more females, and both the management and daily business operations are carried out and controlled by one or more of the females who own it. </a:t>
            </a:r>
          </a:p>
          <a:p>
            <a:endParaRPr lang="en-US" b="1" u="sng">
              <a:solidFill>
                <a:srgbClr val="0D2145"/>
              </a:solidFill>
              <a:cs typeface="Helvetica"/>
            </a:endParaRPr>
          </a:p>
          <a:p>
            <a:r>
              <a:rPr lang="en-US" b="1" u="sng">
                <a:solidFill>
                  <a:srgbClr val="A41D36"/>
                </a:solidFill>
                <a:cs typeface="Helvetica"/>
              </a:rPr>
              <a:t>MWBE and SBE Policies:</a:t>
            </a:r>
            <a:r>
              <a:rPr lang="en-US" b="1">
                <a:solidFill>
                  <a:srgbClr val="A41D36"/>
                </a:solidFill>
                <a:cs typeface="Helvetica"/>
              </a:rPr>
              <a:t> </a:t>
            </a:r>
            <a:r>
              <a:rPr lang="en-US">
                <a:solidFill>
                  <a:srgbClr val="0D2145"/>
                </a:solidFill>
                <a:cs typeface="Helvetica"/>
              </a:rPr>
              <a:t>The Port Commission, at its April 27, 2021, meeting, approved the NEW Minority-Amended and Restated Small Business Development Policy. </a:t>
            </a:r>
            <a:endParaRPr lang="en-US">
              <a:ea typeface="+mn-lt"/>
              <a:cs typeface="+mn-lt"/>
            </a:endParaRPr>
          </a:p>
          <a:p>
            <a:pPr marL="0" lvl="1" algn="just">
              <a:lnSpc>
                <a:spcPct val="90000"/>
              </a:lnSpc>
              <a:spcBef>
                <a:spcPts val="500"/>
              </a:spcBef>
            </a:pPr>
            <a:endParaRPr lang="en-US">
              <a:solidFill>
                <a:srgbClr val="0D2145"/>
              </a:solidFill>
              <a:latin typeface="Helvetica"/>
              <a:cs typeface="Helvetica"/>
            </a:endParaRPr>
          </a:p>
        </p:txBody>
      </p:sp>
    </p:spTree>
    <p:extLst>
      <p:ext uri="{BB962C8B-B14F-4D97-AF65-F5344CB8AC3E}">
        <p14:creationId xmlns:p14="http://schemas.microsoft.com/office/powerpoint/2010/main" val="2439921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4F5C9A-A2D7-4CD1-B3C6-BF1EA1F5BA0D}"/>
              </a:ext>
            </a:extLst>
          </p:cNvPr>
          <p:cNvSpPr txBox="1">
            <a:spLocks/>
          </p:cNvSpPr>
          <p:nvPr/>
        </p:nvSpPr>
        <p:spPr>
          <a:xfrm>
            <a:off x="457200" y="457200"/>
            <a:ext cx="11078029" cy="1280160"/>
          </a:xfrm>
          <a:prstGeom prst="rect">
            <a:avLst/>
          </a:prstGeom>
        </p:spPr>
        <p:txBody>
          <a:bodyPr/>
          <a:lstStyle>
            <a:lvl1pPr algn="l" defTabSz="914400" rtl="0" eaLnBrk="1" latinLnBrk="0" hangingPunct="1">
              <a:lnSpc>
                <a:spcPct val="90000"/>
              </a:lnSpc>
              <a:spcBef>
                <a:spcPct val="0"/>
              </a:spcBef>
              <a:buNone/>
              <a:defRPr sz="3200" b="0" kern="1200">
                <a:solidFill>
                  <a:srgbClr val="A51C36"/>
                </a:solidFill>
                <a:latin typeface="+mj-lt"/>
                <a:ea typeface="+mj-ea"/>
                <a:cs typeface="+mj-cs"/>
              </a:defRPr>
            </a:lvl1pPr>
          </a:lstStyle>
          <a:p>
            <a:r>
              <a:rPr lang="en-US" sz="4400"/>
              <a:t>Partner Certifying Agencies</a:t>
            </a:r>
          </a:p>
        </p:txBody>
      </p:sp>
      <p:sp>
        <p:nvSpPr>
          <p:cNvPr id="4" name="Text Placeholder 4">
            <a:extLst>
              <a:ext uri="{FF2B5EF4-FFF2-40B4-BE49-F238E27FC236}">
                <a16:creationId xmlns:a16="http://schemas.microsoft.com/office/drawing/2014/main" id="{FB0692B8-ABFD-4545-91E9-BFF5F2B397E4}"/>
              </a:ext>
            </a:extLst>
          </p:cNvPr>
          <p:cNvSpPr txBox="1">
            <a:spLocks/>
          </p:cNvSpPr>
          <p:nvPr/>
        </p:nvSpPr>
        <p:spPr>
          <a:xfrm>
            <a:off x="511792" y="1476112"/>
            <a:ext cx="10968843" cy="5101333"/>
          </a:xfrm>
          <a:prstGeom prst="rect">
            <a:avLst/>
          </a:prstGeom>
          <a:noFill/>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342900">
              <a:buSzPct val="100000"/>
              <a:buFont typeface="Arial" panose="020B0604020202020204" pitchFamily="34" charset="0"/>
              <a:buNone/>
              <a:defRPr/>
            </a:pPr>
            <a:r>
              <a:rPr lang="en-US" sz="2400" b="1">
                <a:cs typeface="Helvetica"/>
              </a:rPr>
              <a:t>Small and MWBEs must meet certain criteria and be certified with one of the following partner agencies:</a:t>
            </a:r>
          </a:p>
          <a:p>
            <a:pPr marL="720090" lvl="1" indent="-285750" defTabSz="342900">
              <a:lnSpc>
                <a:spcPct val="125000"/>
              </a:lnSpc>
              <a:buSzPct val="100000"/>
              <a:defRPr/>
            </a:pPr>
            <a:r>
              <a:rPr lang="en-US" sz="2200">
                <a:cs typeface="Helvetica"/>
              </a:rPr>
              <a:t>*City of Houston (SBE, MBE, WBE)						</a:t>
            </a:r>
          </a:p>
          <a:p>
            <a:pPr marL="720090" lvl="1" indent="-285750" defTabSz="342900">
              <a:lnSpc>
                <a:spcPct val="125000"/>
              </a:lnSpc>
              <a:buSzPct val="100000"/>
              <a:defRPr/>
            </a:pPr>
            <a:r>
              <a:rPr lang="en-US" sz="2200">
                <a:cs typeface="Helvetica"/>
              </a:rPr>
              <a:t>Houston Minority Supplier Development Council (MBE)</a:t>
            </a:r>
          </a:p>
          <a:p>
            <a:pPr marL="720090" lvl="1" indent="-285750" defTabSz="342900">
              <a:lnSpc>
                <a:spcPct val="125000"/>
              </a:lnSpc>
              <a:buSzPct val="100000"/>
              <a:defRPr/>
            </a:pPr>
            <a:r>
              <a:rPr lang="en-US" sz="2200">
                <a:cs typeface="Helvetica"/>
              </a:rPr>
              <a:t>*METRO (SBE)							</a:t>
            </a:r>
          </a:p>
          <a:p>
            <a:pPr marL="720090" lvl="1" indent="-285750" defTabSz="342900">
              <a:lnSpc>
                <a:spcPct val="125000"/>
              </a:lnSpc>
              <a:buSzPct val="100000"/>
              <a:defRPr/>
            </a:pPr>
            <a:r>
              <a:rPr lang="en-US" sz="2200">
                <a:cs typeface="Helvetica"/>
              </a:rPr>
              <a:t>*SBA 8(a) (SDB)</a:t>
            </a:r>
          </a:p>
          <a:p>
            <a:pPr marL="720090" lvl="1" indent="-285750" defTabSz="342900">
              <a:lnSpc>
                <a:spcPct val="125000"/>
              </a:lnSpc>
              <a:buSzPct val="100000"/>
              <a:defRPr/>
            </a:pPr>
            <a:r>
              <a:rPr lang="en-US" sz="2200">
                <a:cs typeface="Helvetica"/>
              </a:rPr>
              <a:t>*State of Texas HUB Certification (HUB)</a:t>
            </a:r>
          </a:p>
          <a:p>
            <a:pPr marL="720090" lvl="1" indent="-285750" defTabSz="342900">
              <a:lnSpc>
                <a:spcPct val="125000"/>
              </a:lnSpc>
              <a:buSzPct val="100000"/>
              <a:defRPr/>
            </a:pPr>
            <a:r>
              <a:rPr lang="en-US" sz="2200">
                <a:cs typeface="Helvetica"/>
              </a:rPr>
              <a:t>South Texas Central Regional Certification Agency (SBE, MBE, WBE)				</a:t>
            </a:r>
          </a:p>
          <a:p>
            <a:pPr marL="720090" lvl="1" indent="-285750" defTabSz="342900">
              <a:lnSpc>
                <a:spcPct val="125000"/>
              </a:lnSpc>
              <a:buSzPct val="100000"/>
              <a:defRPr/>
            </a:pPr>
            <a:r>
              <a:rPr lang="en-US" sz="2200">
                <a:cs typeface="Helvetica"/>
              </a:rPr>
              <a:t>*Texas Department of Transportation (SBE)</a:t>
            </a:r>
          </a:p>
          <a:p>
            <a:pPr marL="720090" lvl="1" indent="-285750" defTabSz="342900">
              <a:lnSpc>
                <a:spcPct val="125000"/>
              </a:lnSpc>
              <a:buSzPct val="100000"/>
              <a:defRPr/>
            </a:pPr>
            <a:r>
              <a:rPr lang="en-US" sz="2200">
                <a:cs typeface="Helvetica"/>
              </a:rPr>
              <a:t>Women’s Business Enterprise Alliance (WBE)</a:t>
            </a:r>
          </a:p>
          <a:p>
            <a:pPr marL="434340" lvl="1" indent="0" defTabSz="342900">
              <a:lnSpc>
                <a:spcPct val="125000"/>
              </a:lnSpc>
              <a:buSzPct val="100000"/>
              <a:buFont typeface="Arial" panose="020B0604020202020204" pitchFamily="34" charset="0"/>
              <a:buNone/>
              <a:defRPr/>
            </a:pPr>
            <a:r>
              <a:rPr lang="en-US" sz="2200">
                <a:solidFill>
                  <a:srgbClr val="A41D36"/>
                </a:solidFill>
                <a:cs typeface="Helvetica"/>
              </a:rPr>
              <a:t>*No fee to apply</a:t>
            </a:r>
          </a:p>
        </p:txBody>
      </p:sp>
    </p:spTree>
    <p:extLst>
      <p:ext uri="{BB962C8B-B14F-4D97-AF65-F5344CB8AC3E}">
        <p14:creationId xmlns:p14="http://schemas.microsoft.com/office/powerpoint/2010/main" val="3510635549"/>
      </p:ext>
    </p:extLst>
  </p:cSld>
  <p:clrMapOvr>
    <a:masterClrMapping/>
  </p:clrMapOvr>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0A7BFCF00DC14C955AEE7399BDFCE5" ma:contentTypeVersion="11" ma:contentTypeDescription="Create a new document." ma:contentTypeScope="" ma:versionID="415d8d0aadb95323f2ffe5620974ed0c">
  <xsd:schema xmlns:xsd="http://www.w3.org/2001/XMLSchema" xmlns:xs="http://www.w3.org/2001/XMLSchema" xmlns:p="http://schemas.microsoft.com/office/2006/metadata/properties" xmlns:ns3="19ac3a71-f7c8-4f4a-b110-b0afd8ca2eb1" xmlns:ns4="b3300650-f9e8-4465-b63f-27f4a0136975" targetNamespace="http://schemas.microsoft.com/office/2006/metadata/properties" ma:root="true" ma:fieldsID="63b70b06a9f6a40c0e312182a0f6391c" ns3:_="" ns4:_="">
    <xsd:import namespace="19ac3a71-f7c8-4f4a-b110-b0afd8ca2eb1"/>
    <xsd:import namespace="b3300650-f9e8-4465-b63f-27f4a013697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ac3a71-f7c8-4f4a-b110-b0afd8ca2e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300650-f9e8-4465-b63f-27f4a013697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4932F7-C40F-4580-ABB0-FCD34851E0E7}">
  <ds:schemaRefs>
    <ds:schemaRef ds:uri="19ac3a71-f7c8-4f4a-b110-b0afd8ca2eb1"/>
    <ds:schemaRef ds:uri="b3300650-f9e8-4465-b63f-27f4a013697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3801630-D81E-4D69-AB45-9FD64CE83873}">
  <ds:schemaRefs>
    <ds:schemaRef ds:uri="19ac3a71-f7c8-4f4a-b110-b0afd8ca2eb1"/>
    <ds:schemaRef ds:uri="b3300650-f9e8-4465-b63f-27f4a013697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90D8330-8415-4ABC-B39D-58B32144F7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1739</Words>
  <Application>Microsoft Office PowerPoint</Application>
  <PresentationFormat>Widescreen</PresentationFormat>
  <Paragraphs>236</Paragraphs>
  <Slides>24</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Calibri</vt:lpstr>
      <vt:lpstr>Courier New</vt:lpstr>
      <vt:lpstr>Flama Basic</vt:lpstr>
      <vt:lpstr>Flama Bold</vt:lpstr>
      <vt:lpstr>Flama Book</vt:lpstr>
      <vt:lpstr>Helvetica</vt:lpstr>
      <vt:lpstr>Helvetica Neue</vt:lpstr>
      <vt:lpstr>2_Office Theme</vt:lpstr>
      <vt:lpstr>Houston Ship Channel (HSC) Expansion Channel Improvement Project (ECIP) Project 11: Redfish to Bayport  HSC STA 78+844 to HSC STA 16+000 &amp; Bayport Ship Channel </vt:lpstr>
      <vt:lpstr>PowerPoint Presentation</vt:lpstr>
      <vt:lpstr>PowerPoint Presentation</vt:lpstr>
      <vt:lpstr>PowerPoint Presentation</vt:lpstr>
      <vt:lpstr>Business Equity</vt:lpstr>
      <vt:lpstr>PowerPoint Presentation</vt:lpstr>
      <vt:lpstr>PowerPoint Presentation</vt:lpstr>
      <vt:lpstr>PowerPoint Presentation</vt:lpstr>
      <vt:lpstr>PowerPoint Presentation</vt:lpstr>
      <vt:lpstr>PowerPoint Presentation</vt:lpstr>
      <vt:lpstr>Procurement Services</vt:lpstr>
      <vt:lpstr>PowerPoint Presentation</vt:lpstr>
      <vt:lpstr>PowerPoint Presentation</vt:lpstr>
      <vt:lpstr>PowerPoint Presentation</vt:lpstr>
      <vt:lpstr>PowerPoint Presentation</vt:lpstr>
      <vt:lpstr>PowerPoint Presentation</vt:lpstr>
      <vt:lpstr>Scope of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Tanika Chukwumerije</dc:creator>
  <cp:lastModifiedBy>Dean Ainuddin</cp:lastModifiedBy>
  <cp:revision>4</cp:revision>
  <dcterms:created xsi:type="dcterms:W3CDTF">2020-10-26T18:32:50Z</dcterms:created>
  <dcterms:modified xsi:type="dcterms:W3CDTF">2021-12-08T23:45:46Z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0x010100A70A7BFCF00DC14C955AEE7399BDFCE5</vt:lpwstr>
  </property>
</Properties>
</file>