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30"/>
  </p:notesMasterIdLst>
  <p:sldIdLst>
    <p:sldId id="286" r:id="rId6"/>
    <p:sldId id="287" r:id="rId7"/>
    <p:sldId id="289" r:id="rId8"/>
    <p:sldId id="288" r:id="rId9"/>
    <p:sldId id="291" r:id="rId10"/>
    <p:sldId id="340" r:id="rId11"/>
    <p:sldId id="341" r:id="rId12"/>
    <p:sldId id="342" r:id="rId13"/>
    <p:sldId id="343" r:id="rId14"/>
    <p:sldId id="344" r:id="rId15"/>
    <p:sldId id="350" r:id="rId16"/>
    <p:sldId id="345" r:id="rId17"/>
    <p:sldId id="348" r:id="rId18"/>
    <p:sldId id="308" r:id="rId19"/>
    <p:sldId id="346" r:id="rId20"/>
    <p:sldId id="349" r:id="rId21"/>
    <p:sldId id="347" r:id="rId22"/>
    <p:sldId id="309" r:id="rId23"/>
    <p:sldId id="335" r:id="rId24"/>
    <p:sldId id="337" r:id="rId25"/>
    <p:sldId id="338" r:id="rId26"/>
    <p:sldId id="339" r:id="rId27"/>
    <p:sldId id="326"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40"/>
            <p14:sldId id="341"/>
            <p14:sldId id="342"/>
            <p14:sldId id="343"/>
            <p14:sldId id="344"/>
            <p14:sldId id="350"/>
            <p14:sldId id="345"/>
            <p14:sldId id="348"/>
            <p14:sldId id="308"/>
            <p14:sldId id="346"/>
            <p14:sldId id="349"/>
            <p14:sldId id="347"/>
            <p14:sldId id="309"/>
            <p14:sldId id="335"/>
            <p14:sldId id="337"/>
            <p14:sldId id="338"/>
            <p14:sldId id="339"/>
            <p14:sldId id="326"/>
            <p14:sldId id="290"/>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01F"/>
    <a:srgbClr val="0D2145"/>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4C4C2-13A7-161C-E420-3E0F7014B2F1}" v="2" dt="2021-08-17T02:23:55.362"/>
    <p1510:client id="{9744E3DA-C59E-4943-B1F6-30949967FF55}" v="737" dt="2021-08-17T19:35:15.696"/>
    <p1510:client id="{F2522CCF-B2A4-3819-0240-868EBF9EF0CB}" v="498" dt="2021-08-17T00:06:56.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8"/>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8/23/2021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governed by a seven-member Port Commission, led by Chairman Ric Campo. Because this project is has a dollar value of over $50,000, the staff’s award recommendation will be approved by the Port Commission.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19373" y="2291200"/>
            <a:ext cx="9144000" cy="1215073"/>
          </a:xfrm>
        </p:spPr>
        <p:txBody>
          <a:bodyPr>
            <a:noAutofit/>
          </a:bodyPr>
          <a:lstStyle/>
          <a:p>
            <a:pPr>
              <a:lnSpc>
                <a:spcPct val="100000"/>
              </a:lnSpc>
            </a:pPr>
            <a:r>
              <a:rPr lang="en-US" sz="4400"/>
              <a:t>RFP-1972  MEDIA BUY SERVICES</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213890" y="1549408"/>
            <a:ext cx="5654246" cy="365759"/>
          </a:xfrm>
        </p:spPr>
        <p:txBody>
          <a:bodyPr>
            <a:noAutofit/>
          </a:bodyPr>
          <a:lstStyle/>
          <a:p>
            <a:r>
              <a:rPr lang="en-US" sz="18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2320535" y="3748308"/>
            <a:ext cx="4717263" cy="433274"/>
          </a:xfrm>
        </p:spPr>
        <p:txBody>
          <a:bodyPr vert="horz" lIns="91440" tIns="45720" rIns="91440" bIns="45720" rtlCol="0" anchor="t">
            <a:noAutofit/>
          </a:bodyPr>
          <a:lstStyle/>
          <a:p>
            <a:r>
              <a:rPr lang="en-US" sz="1800">
                <a:latin typeface="Helvetica"/>
                <a:cs typeface="Helvetica"/>
              </a:rPr>
              <a:t>8/19/21   1:00 p.m. (CST)</a:t>
            </a:r>
            <a:endParaRPr lang="en-US" sz="180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765714"/>
            <a:ext cx="10885714" cy="4028911"/>
          </a:xfrm>
        </p:spPr>
        <p:txBody>
          <a:bodyPr vert="horz" lIns="91440" tIns="45720" rIns="91440" bIns="45720" rtlCol="0" anchor="t">
            <a:noAutofit/>
          </a:bodyPr>
          <a:lstStyle/>
          <a:p>
            <a:pPr marL="0" indent="0">
              <a:spcBef>
                <a:spcPts val="0"/>
              </a:spcBef>
              <a:buNone/>
            </a:pPr>
            <a:endParaRPr lang="en-US" sz="2000" dirty="0">
              <a:effectLst/>
              <a:ea typeface="Times New Roman" panose="02020603050405020304" pitchFamily="18" charset="0"/>
            </a:endParaRPr>
          </a:p>
          <a:p>
            <a:pPr marL="0" indent="0">
              <a:spcBef>
                <a:spcPts val="0"/>
              </a:spcBef>
              <a:buNone/>
            </a:pPr>
            <a:r>
              <a:rPr lang="en-US" sz="2000" b="1" dirty="0">
                <a:solidFill>
                  <a:srgbClr val="F6801F"/>
                </a:solidFill>
                <a:effectLst/>
                <a:ea typeface="Times New Roman" panose="02020603050405020304" pitchFamily="18" charset="0"/>
              </a:rPr>
              <a:t>Contractor is encouraged to and agrees it will endeavor to</a:t>
            </a:r>
            <a:r>
              <a:rPr lang="en-US" sz="2000" dirty="0">
                <a:solidFill>
                  <a:srgbClr val="F6801F"/>
                </a:solidFill>
                <a:effectLst/>
                <a:ea typeface="Times New Roman" panose="02020603050405020304" pitchFamily="18" charset="0"/>
              </a:rPr>
              <a:t>:</a:t>
            </a:r>
            <a:r>
              <a:rPr lang="en-US" sz="2000" dirty="0">
                <a:solidFill>
                  <a:srgbClr val="F6801F"/>
                </a:solidFill>
                <a:ea typeface="Times New Roman" panose="02020603050405020304" pitchFamily="18" charset="0"/>
              </a:rPr>
              <a:t> </a:t>
            </a:r>
          </a:p>
          <a:p>
            <a:pPr marL="0" indent="0">
              <a:spcBef>
                <a:spcPts val="0"/>
              </a:spcBef>
              <a:buNone/>
            </a:pPr>
            <a:endParaRPr lang="en-US" sz="2000" dirty="0">
              <a:solidFill>
                <a:srgbClr val="F6801F"/>
              </a:solidFill>
              <a:effectLst/>
              <a:ea typeface="Times New Roman" panose="02020603050405020304" pitchFamily="18" charset="0"/>
            </a:endParaRPr>
          </a:p>
          <a:p>
            <a:pPr>
              <a:spcBef>
                <a:spcPts val="0"/>
              </a:spcBef>
            </a:pPr>
            <a:endParaRPr lang="en-US" sz="2000" dirty="0">
              <a:effectLst/>
              <a:ea typeface="Calibri" panose="020F0502020204030204" pitchFamily="34" charset="0"/>
            </a:endParaRPr>
          </a:p>
          <a:p>
            <a:pPr>
              <a:lnSpc>
                <a:spcPct val="100000"/>
              </a:lnSpc>
              <a:spcBef>
                <a:spcPts val="0"/>
              </a:spcBef>
            </a:pPr>
            <a:r>
              <a:rPr lang="en-US" sz="2000" dirty="0">
                <a:latin typeface="Helvetica"/>
                <a:ea typeface="Times New Roman" panose="02020603050405020304" pitchFamily="18" charset="0"/>
                <a:cs typeface="Helvetica"/>
              </a:rPr>
              <a:t>Placing </a:t>
            </a:r>
            <a:r>
              <a:rPr lang="en-US" sz="2000" dirty="0">
                <a:effectLst/>
                <a:latin typeface="Helvetica"/>
                <a:ea typeface="Times New Roman" panose="02020603050405020304" pitchFamily="18" charset="0"/>
                <a:cs typeface="Helvetica"/>
              </a:rPr>
              <a:t>qualified small and minority businesses and women’s business enterprises on solicitation lists;</a:t>
            </a:r>
            <a:r>
              <a:rPr lang="en-US" sz="2000" dirty="0">
                <a:latin typeface="Helvetica"/>
                <a:ea typeface="Times New Roman" panose="02020603050405020304" pitchFamily="18" charset="0"/>
                <a:cs typeface="Helvetica"/>
              </a:rPr>
              <a:t> </a:t>
            </a:r>
            <a:endParaRPr lang="en-US" sz="2000" dirty="0">
              <a:effectLst/>
              <a:ea typeface="Times New Roman" panose="02020603050405020304" pitchFamily="18" charset="0"/>
            </a:endParaRPr>
          </a:p>
          <a:p>
            <a:pPr>
              <a:lnSpc>
                <a:spcPct val="100000"/>
              </a:lnSpc>
              <a:spcBef>
                <a:spcPts val="0"/>
              </a:spcBef>
            </a:pPr>
            <a:endParaRPr lang="en-US" sz="2000" dirty="0">
              <a:effectLst/>
              <a:ea typeface="Calibri" panose="020F0502020204030204" pitchFamily="34" charset="0"/>
            </a:endParaRPr>
          </a:p>
          <a:p>
            <a:pPr>
              <a:lnSpc>
                <a:spcPct val="100000"/>
              </a:lnSpc>
              <a:spcBef>
                <a:spcPts val="0"/>
              </a:spcBef>
            </a:pPr>
            <a:r>
              <a:rPr lang="en-US" sz="2000" dirty="0">
                <a:effectLst/>
                <a:latin typeface="Helvetica"/>
                <a:ea typeface="Times New Roman" panose="02020603050405020304" pitchFamily="18" charset="0"/>
                <a:cs typeface="Helvetica"/>
              </a:rPr>
              <a:t> Assuring that small and minority businesses, and women’s business enterprises are solicited whenever they are potential sources;</a:t>
            </a:r>
            <a:r>
              <a:rPr lang="en-US" sz="2000" dirty="0">
                <a:latin typeface="Helvetica"/>
                <a:ea typeface="Times New Roman" panose="02020603050405020304" pitchFamily="18" charset="0"/>
                <a:cs typeface="Helvetica"/>
              </a:rPr>
              <a:t> </a:t>
            </a:r>
            <a:endParaRPr lang="en-US" sz="2000" dirty="0">
              <a:effectLst/>
              <a:ea typeface="Times New Roman" panose="02020603050405020304" pitchFamily="18" charset="0"/>
            </a:endParaRPr>
          </a:p>
          <a:p>
            <a:pPr marR="0">
              <a:lnSpc>
                <a:spcPct val="100000"/>
              </a:lnSpc>
              <a:spcBef>
                <a:spcPts val="0"/>
              </a:spcBef>
              <a:spcAft>
                <a:spcPts val="0"/>
              </a:spcAft>
            </a:pPr>
            <a:endParaRPr lang="en-US" sz="2000" dirty="0">
              <a:effectLst/>
              <a:ea typeface="Calibri" panose="020F0502020204030204" pitchFamily="34" charset="0"/>
            </a:endParaRPr>
          </a:p>
          <a:p>
            <a:pPr marR="0">
              <a:lnSpc>
                <a:spcPct val="100000"/>
              </a:lnSpc>
              <a:spcBef>
                <a:spcPts val="0"/>
              </a:spcBef>
              <a:spcAft>
                <a:spcPts val="0"/>
              </a:spcAft>
            </a:pPr>
            <a:r>
              <a:rPr lang="en-US" sz="2000" dirty="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p:txBody>
      </p:sp>
      <p:sp>
        <p:nvSpPr>
          <p:cNvPr id="4" name="Slide Number Placeholder 45">
            <a:extLst>
              <a:ext uri="{FF2B5EF4-FFF2-40B4-BE49-F238E27FC236}">
                <a16:creationId xmlns:a16="http://schemas.microsoft.com/office/drawing/2014/main" id="{FEECA151-88C6-4C7C-80C3-545112880678}"/>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60AF-3D10-4798-A02B-69121B0FC4D2}"/>
              </a:ext>
            </a:extLst>
          </p:cNvPr>
          <p:cNvSpPr>
            <a:spLocks noGrp="1"/>
          </p:cNvSpPr>
          <p:nvPr>
            <p:ph type="title"/>
          </p:nvPr>
        </p:nvSpPr>
        <p:spPr/>
        <p:txBody>
          <a:bodyPr/>
          <a:lstStyle/>
          <a:p>
            <a:r>
              <a:rPr lang="en-US" dirty="0"/>
              <a:t>S/MWBE REQUIREMENTS CONT.</a:t>
            </a:r>
          </a:p>
        </p:txBody>
      </p:sp>
      <p:sp>
        <p:nvSpPr>
          <p:cNvPr id="3" name="Text Placeholder 2">
            <a:extLst>
              <a:ext uri="{FF2B5EF4-FFF2-40B4-BE49-F238E27FC236}">
                <a16:creationId xmlns:a16="http://schemas.microsoft.com/office/drawing/2014/main" id="{D06C6AB7-F22D-45B1-8D2C-81C7C281FAA5}"/>
              </a:ext>
            </a:extLst>
          </p:cNvPr>
          <p:cNvSpPr>
            <a:spLocks noGrp="1"/>
          </p:cNvSpPr>
          <p:nvPr>
            <p:ph type="body" sz="quarter" idx="11"/>
          </p:nvPr>
        </p:nvSpPr>
        <p:spPr>
          <a:xfrm>
            <a:off x="508571" y="2219218"/>
            <a:ext cx="11174858" cy="3092112"/>
          </a:xfrm>
        </p:spPr>
        <p:txBody>
          <a:bodyPr>
            <a:normAutofit/>
          </a:bodyPr>
          <a:lstStyle/>
          <a:p>
            <a:pPr>
              <a:lnSpc>
                <a:spcPct val="100000"/>
              </a:lnSpc>
              <a:spcBef>
                <a:spcPts val="0"/>
              </a:spcBef>
            </a:pPr>
            <a:r>
              <a:rPr lang="en-US" sz="2000" dirty="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dirty="0">
                <a:latin typeface="Helvetica"/>
                <a:ea typeface="Times New Roman" panose="02020603050405020304" pitchFamily="18" charset="0"/>
                <a:cs typeface="Helvetica"/>
              </a:rPr>
              <a:t> </a:t>
            </a:r>
            <a:endParaRPr lang="en-US" sz="2000" dirty="0">
              <a:effectLst/>
              <a:ea typeface="Times New Roman" panose="02020603050405020304" pitchFamily="18" charset="0"/>
            </a:endParaRPr>
          </a:p>
          <a:p>
            <a:pPr marR="0">
              <a:lnSpc>
                <a:spcPct val="100000"/>
              </a:lnSpc>
              <a:spcBef>
                <a:spcPts val="0"/>
              </a:spcBef>
              <a:spcAft>
                <a:spcPts val="0"/>
              </a:spcAft>
            </a:pPr>
            <a:endParaRPr lang="en-US" sz="2000" dirty="0">
              <a:effectLst/>
              <a:ea typeface="Calibri" panose="020F0502020204030204" pitchFamily="34" charset="0"/>
            </a:endParaRPr>
          </a:p>
          <a:p>
            <a:pPr>
              <a:lnSpc>
                <a:spcPct val="100000"/>
              </a:lnSpc>
              <a:spcBef>
                <a:spcPts val="0"/>
              </a:spcBef>
            </a:pPr>
            <a:r>
              <a:rPr lang="en-US" sz="2000" dirty="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 and</a:t>
            </a:r>
            <a:r>
              <a:rPr lang="en-US" sz="2000" dirty="0">
                <a:latin typeface="Helvetica"/>
                <a:ea typeface="Times New Roman" panose="02020603050405020304" pitchFamily="18" charset="0"/>
                <a:cs typeface="Helvetica"/>
              </a:rPr>
              <a:t> </a:t>
            </a:r>
            <a:endParaRPr lang="en-US" sz="2000" dirty="0">
              <a:effectLst/>
              <a:ea typeface="Times New Roman" panose="02020603050405020304" pitchFamily="18" charset="0"/>
            </a:endParaRPr>
          </a:p>
          <a:p>
            <a:pPr marR="0">
              <a:lnSpc>
                <a:spcPct val="100000"/>
              </a:lnSpc>
              <a:spcBef>
                <a:spcPts val="0"/>
              </a:spcBef>
              <a:spcAft>
                <a:spcPts val="0"/>
              </a:spcAft>
            </a:pPr>
            <a:endParaRPr lang="en-US" sz="2000" dirty="0">
              <a:effectLst/>
              <a:ea typeface="Calibri" panose="020F0502020204030204" pitchFamily="34" charset="0"/>
            </a:endParaRPr>
          </a:p>
          <a:p>
            <a:pPr>
              <a:lnSpc>
                <a:spcPct val="100000"/>
              </a:lnSpc>
              <a:spcBef>
                <a:spcPts val="0"/>
              </a:spcBef>
            </a:pPr>
            <a:r>
              <a:rPr lang="en-US" sz="2000" dirty="0">
                <a:effectLst/>
                <a:latin typeface="Helvetica"/>
                <a:ea typeface="Times New Roman" panose="02020603050405020304" pitchFamily="18" charset="0"/>
                <a:cs typeface="Helvetica"/>
              </a:rPr>
              <a:t>Requiring the prime contractor, if subcontracts are to be let, to take the affirmative steps listed in paragraphs (b)(1) through (5) of this section.</a:t>
            </a:r>
            <a:r>
              <a:rPr lang="en-US" sz="2000" dirty="0">
                <a:latin typeface="Helvetica"/>
                <a:ea typeface="Times New Roman" panose="02020603050405020304" pitchFamily="18" charset="0"/>
                <a:cs typeface="Helvetica"/>
              </a:rPr>
              <a:t> </a:t>
            </a:r>
            <a:endParaRPr lang="en-US" sz="2000" dirty="0"/>
          </a:p>
          <a:p>
            <a:endParaRPr lang="en-US" sz="2400" dirty="0"/>
          </a:p>
        </p:txBody>
      </p:sp>
    </p:spTree>
    <p:extLst>
      <p:ext uri="{BB962C8B-B14F-4D97-AF65-F5344CB8AC3E}">
        <p14:creationId xmlns:p14="http://schemas.microsoft.com/office/powerpoint/2010/main" val="216475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7D39-7F69-4B17-B93A-C984B04313BC}"/>
              </a:ext>
            </a:extLst>
          </p:cNvPr>
          <p:cNvSpPr>
            <a:spLocks noGrp="1"/>
          </p:cNvSpPr>
          <p:nvPr>
            <p:ph type="title"/>
          </p:nvPr>
        </p:nvSpPr>
        <p:spPr/>
        <p:txBody>
          <a:bodyPr/>
          <a:lstStyle/>
          <a:p>
            <a:r>
              <a:rPr lang="en-US" dirty="0">
                <a:latin typeface="Helvetica"/>
                <a:cs typeface="Helvetica"/>
              </a:rPr>
              <a:t>S/MWBE REQUIREMENTS CONT.</a:t>
            </a:r>
          </a:p>
        </p:txBody>
      </p:sp>
      <p:sp>
        <p:nvSpPr>
          <p:cNvPr id="5" name="Content Placeholder 3">
            <a:extLst>
              <a:ext uri="{FF2B5EF4-FFF2-40B4-BE49-F238E27FC236}">
                <a16:creationId xmlns:a16="http://schemas.microsoft.com/office/drawing/2014/main" id="{46C94715-0E52-467A-8EC2-C429B898B7E7}"/>
              </a:ext>
            </a:extLst>
          </p:cNvPr>
          <p:cNvSpPr>
            <a:spLocks noGrp="1"/>
          </p:cNvSpPr>
          <p:nvPr>
            <p:ph type="body" sz="quarter" idx="11"/>
          </p:nvPr>
        </p:nvSpPr>
        <p:spPr>
          <a:xfrm>
            <a:off x="682831" y="2077478"/>
            <a:ext cx="10826338" cy="3640762"/>
          </a:xfrm>
        </p:spPr>
        <p:txBody>
          <a:bodyPr>
            <a:normAutofit lnSpcReduction="10000"/>
          </a:bodyPr>
          <a:lstStyle/>
          <a:p>
            <a:pPr>
              <a:spcBef>
                <a:spcPts val="0"/>
              </a:spcBef>
            </a:pPr>
            <a:r>
              <a:rPr lang="en-US" sz="2000" dirty="0">
                <a:effectLst/>
                <a:ea typeface="Times New Roman" panose="02020603050405020304" pitchFamily="18" charset="0"/>
              </a:rPr>
              <a:t>Place qualified small businesses and MWBEs on subcontractor and supplier solicitation lists; </a:t>
            </a:r>
          </a:p>
          <a:p>
            <a:pPr>
              <a:spcBef>
                <a:spcPts val="0"/>
              </a:spcBef>
            </a:pPr>
            <a:endParaRPr lang="en-US" sz="2000" dirty="0">
              <a:effectLst/>
              <a:ea typeface="Calibri" panose="020F0502020204030204" pitchFamily="34" charset="0"/>
            </a:endParaRPr>
          </a:p>
          <a:p>
            <a:pPr>
              <a:spcBef>
                <a:spcPts val="0"/>
              </a:spcBef>
            </a:pPr>
            <a:r>
              <a:rPr lang="en-US" sz="2000" dirty="0">
                <a:effectLst/>
                <a:ea typeface="Times New Roman" panose="02020603050405020304" pitchFamily="18" charset="0"/>
              </a:rPr>
              <a:t>Attempt to solicit small businesses and MWBEs whenever they are potential participants in the Work; </a:t>
            </a:r>
          </a:p>
          <a:p>
            <a:pPr>
              <a:spcBef>
                <a:spcPts val="0"/>
              </a:spcBef>
            </a:pPr>
            <a:endParaRPr lang="en-US" sz="2000" dirty="0">
              <a:effectLst/>
              <a:ea typeface="Calibri" panose="020F0502020204030204" pitchFamily="34" charset="0"/>
            </a:endParaRPr>
          </a:p>
          <a:p>
            <a:pPr>
              <a:spcBef>
                <a:spcPts val="0"/>
              </a:spcBef>
            </a:pPr>
            <a:r>
              <a:rPr lang="en-US" sz="2000" dirty="0">
                <a:effectLst/>
                <a:ea typeface="Times New Roman" panose="02020603050405020304" pitchFamily="18" charset="0"/>
              </a:rPr>
              <a:t>Divide total work requirements, when economically feasible, into smaller tasks or quantities to permit maximum participation by small businesses and MWBEs; </a:t>
            </a:r>
          </a:p>
          <a:p>
            <a:pPr>
              <a:spcBef>
                <a:spcPts val="0"/>
              </a:spcBef>
            </a:pPr>
            <a:endParaRPr lang="en-US" sz="2000" dirty="0">
              <a:effectLst/>
              <a:ea typeface="Calibri" panose="020F0502020204030204" pitchFamily="34" charset="0"/>
            </a:endParaRPr>
          </a:p>
          <a:p>
            <a:pPr>
              <a:spcBef>
                <a:spcPts val="0"/>
              </a:spcBef>
            </a:pPr>
            <a:r>
              <a:rPr lang="en-US" sz="2000" dirty="0">
                <a:effectLst/>
                <a:ea typeface="Times New Roman" panose="02020603050405020304" pitchFamily="18" charset="0"/>
              </a:rPr>
              <a:t>Establish delivery schedules, where requirements permit, which encourage participation by small businesses and MWBEs; and </a:t>
            </a:r>
          </a:p>
          <a:p>
            <a:pPr>
              <a:spcBef>
                <a:spcPts val="0"/>
              </a:spcBef>
            </a:pPr>
            <a:endParaRPr lang="en-US" sz="2000" dirty="0">
              <a:ea typeface="Times New Roman" panose="02020603050405020304" pitchFamily="18" charset="0"/>
            </a:endParaRPr>
          </a:p>
          <a:p>
            <a:pPr>
              <a:spcBef>
                <a:spcPts val="0"/>
              </a:spcBef>
            </a:pPr>
            <a:r>
              <a:rPr lang="en-US" sz="2000" dirty="0">
                <a:effectLst/>
                <a:ea typeface="Times New Roman" panose="02020603050405020304" pitchFamily="18" charset="0"/>
              </a:rPr>
              <a:t>Use the services and assistance, as appropriate, of </a:t>
            </a:r>
            <a:r>
              <a:rPr lang="en-US" sz="2000" dirty="0">
                <a:ea typeface="Times New Roman" panose="02020603050405020304" pitchFamily="18" charset="0"/>
              </a:rPr>
              <a:t>Port Houston’s</a:t>
            </a:r>
            <a:r>
              <a:rPr lang="en-US" sz="2000" dirty="0">
                <a:effectLst/>
                <a:ea typeface="Times New Roman" panose="02020603050405020304" pitchFamily="18" charset="0"/>
              </a:rPr>
              <a:t> Business Equity Division in such aspirational efforts.</a:t>
            </a:r>
            <a:endParaRPr lang="en-US" sz="2000" dirty="0"/>
          </a:p>
        </p:txBody>
      </p:sp>
      <p:sp>
        <p:nvSpPr>
          <p:cNvPr id="4" name="Slide Number Placeholder 45">
            <a:extLst>
              <a:ext uri="{FF2B5EF4-FFF2-40B4-BE49-F238E27FC236}">
                <a16:creationId xmlns:a16="http://schemas.microsoft.com/office/drawing/2014/main" id="{F3AC6829-F521-48E8-9999-8BE4F1729A6D}"/>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12</a:t>
            </a:fld>
            <a:endParaRPr lang="en-US"/>
          </a:p>
        </p:txBody>
      </p:sp>
    </p:spTree>
    <p:extLst>
      <p:ext uri="{BB962C8B-B14F-4D97-AF65-F5344CB8AC3E}">
        <p14:creationId xmlns:p14="http://schemas.microsoft.com/office/powerpoint/2010/main" val="638143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7D39-7F69-4B17-B93A-C984B04313BC}"/>
              </a:ext>
            </a:extLst>
          </p:cNvPr>
          <p:cNvSpPr>
            <a:spLocks noGrp="1"/>
          </p:cNvSpPr>
          <p:nvPr>
            <p:ph type="title"/>
          </p:nvPr>
        </p:nvSpPr>
        <p:spPr/>
        <p:txBody>
          <a:bodyPr/>
          <a:lstStyle/>
          <a:p>
            <a:r>
              <a:rPr lang="en-US" dirty="0">
                <a:latin typeface="Helvetica"/>
                <a:cs typeface="Helvetica"/>
              </a:rPr>
              <a:t>S/MWBE REQUIREMENTS CONT.</a:t>
            </a:r>
          </a:p>
        </p:txBody>
      </p:sp>
      <p:sp>
        <p:nvSpPr>
          <p:cNvPr id="5" name="Content Placeholder 3">
            <a:extLst>
              <a:ext uri="{FF2B5EF4-FFF2-40B4-BE49-F238E27FC236}">
                <a16:creationId xmlns:a16="http://schemas.microsoft.com/office/drawing/2014/main" id="{46C94715-0E52-467A-8EC2-C429B898B7E7}"/>
              </a:ext>
            </a:extLst>
          </p:cNvPr>
          <p:cNvSpPr>
            <a:spLocks noGrp="1"/>
          </p:cNvSpPr>
          <p:nvPr>
            <p:ph type="body" sz="quarter" idx="11"/>
          </p:nvPr>
        </p:nvSpPr>
        <p:spPr>
          <a:xfrm>
            <a:off x="547956" y="2779916"/>
            <a:ext cx="10826338" cy="1595142"/>
          </a:xfrm>
        </p:spPr>
        <p:txBody>
          <a:bodyPr vert="horz" lIns="91440" tIns="45720" rIns="91440" bIns="45720" rtlCol="0" anchor="t">
            <a:normAutofit/>
          </a:bodyPr>
          <a:lstStyle/>
          <a:p>
            <a:pPr marL="0" indent="0" algn="just">
              <a:buNone/>
            </a:pPr>
            <a:r>
              <a:rPr lang="en-US" sz="2400" dirty="0">
                <a:effectLst/>
                <a:latin typeface="Helvetica"/>
                <a:ea typeface="Times New Roman" panose="02020603050405020304" pitchFamily="18" charset="0"/>
                <a:cs typeface="Helvetica"/>
              </a:rPr>
              <a:t>This project has </a:t>
            </a:r>
            <a:r>
              <a:rPr lang="en-US" sz="2400" dirty="0">
                <a:latin typeface="Helvetica"/>
                <a:ea typeface="Times New Roman" panose="02020603050405020304" pitchFamily="18" charset="0"/>
                <a:cs typeface="Helvetica"/>
              </a:rPr>
              <a:t>5 points available for those Small Business Prime contractors who submit a proposal for this Request for Proposal procurement.  No points will be available for small business subcontractors or suppliers. </a:t>
            </a:r>
            <a:endParaRPr lang="en-US" sz="2400" dirty="0"/>
          </a:p>
        </p:txBody>
      </p:sp>
      <p:sp>
        <p:nvSpPr>
          <p:cNvPr id="4" name="Slide Number Placeholder 45">
            <a:extLst>
              <a:ext uri="{FF2B5EF4-FFF2-40B4-BE49-F238E27FC236}">
                <a16:creationId xmlns:a16="http://schemas.microsoft.com/office/drawing/2014/main" id="{F3AC6829-F521-48E8-9999-8BE4F1729A6D}"/>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78588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248459" y="1549410"/>
            <a:ext cx="4215854" cy="418208"/>
          </a:xfrm>
        </p:spPr>
        <p:txBody>
          <a:bodyPr>
            <a:noAutofit/>
          </a:bodyPr>
          <a:lstStyle/>
          <a:p>
            <a:r>
              <a:rPr lang="en-US" sz="1800"/>
              <a:t>RFP-1972 Media Buy Services</a:t>
            </a:r>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Tanika Chukwumerije,</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1683834"/>
            <a:ext cx="11294176" cy="475259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Helvetica"/>
                <a:cs typeface="Helvetica"/>
              </a:rPr>
              <a:t>No Contact Period – No communication between interested vendors and Port Houston staff during the active period.</a:t>
            </a:r>
          </a:p>
          <a:p>
            <a:pPr lvl="1">
              <a:buFontTx/>
              <a:buChar char="‒"/>
            </a:pPr>
            <a:r>
              <a:rPr lang="en-US">
                <a:latin typeface="Helvetica"/>
                <a:cs typeface="Helvetica"/>
              </a:rPr>
              <a:t>Technical questions should be submitted via </a:t>
            </a:r>
            <a:r>
              <a:rPr lang="en-US" err="1">
                <a:latin typeface="Helvetica"/>
                <a:cs typeface="Helvetica"/>
              </a:rPr>
              <a:t>Buyspeed</a:t>
            </a:r>
            <a:endParaRPr lang="en-US">
              <a:latin typeface="Helvetica"/>
              <a:cs typeface="Helvetica"/>
            </a:endParaRPr>
          </a:p>
          <a:p>
            <a:pPr lvl="1">
              <a:buFontTx/>
              <a:buChar char="‒"/>
            </a:pPr>
            <a:r>
              <a:rPr lang="en-US">
                <a:latin typeface="Helvetica"/>
                <a:cs typeface="Helvetica"/>
              </a:rPr>
              <a:t>Last day to submit questions: 7 days before due date (9/8/2021) </a:t>
            </a:r>
            <a:endParaRPr lang="en-US"/>
          </a:p>
          <a:p>
            <a:r>
              <a:rPr lang="en-US" sz="2400">
                <a:latin typeface="Helvetica"/>
                <a:cs typeface="Helvetica"/>
              </a:rPr>
              <a:t>Responses are due no later than 11 a.m. on 9/15/2021</a:t>
            </a:r>
          </a:p>
          <a:p>
            <a:r>
              <a:rPr lang="en-US" sz="2400">
                <a:latin typeface="Helvetica"/>
                <a:cs typeface="Helvetica"/>
              </a:rPr>
              <a:t>Proposals must be submitted electronically via email to: </a:t>
            </a:r>
            <a:r>
              <a:rPr lang="en-US" sz="2400">
                <a:latin typeface="Helvetica"/>
                <a:cs typeface="Helvetica"/>
                <a:hlinkClick r:id="rId2"/>
              </a:rPr>
              <a:t>procurementproposals@porthouston.com</a:t>
            </a:r>
            <a:endParaRPr lang="en-US" sz="2400">
              <a:latin typeface="Helvetica"/>
              <a:cs typeface="Helvetica"/>
            </a:endParaRPr>
          </a:p>
          <a:p>
            <a:r>
              <a:rPr lang="en-US" sz="2400">
                <a:latin typeface="Helvetica"/>
                <a:cs typeface="Helvetica"/>
              </a:rPr>
              <a:t>Use forms in the package</a:t>
            </a:r>
          </a:p>
          <a:p>
            <a:r>
              <a:rPr lang="en-US" sz="2400">
                <a:latin typeface="Helvetica"/>
                <a:cs typeface="Helvetica"/>
              </a:rPr>
              <a:t>Anticipated award date: 10/26/2021</a:t>
            </a:r>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3625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532617"/>
            <a:ext cx="10011641" cy="189638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u="sng">
                <a:solidFill>
                  <a:srgbClr val="0D2145"/>
                </a:solidFill>
              </a:rPr>
              <a:t>Evaluation Criteria</a:t>
            </a:r>
          </a:p>
          <a:p>
            <a:pPr marL="0" indent="0">
              <a:buFont typeface="Arial" panose="020B0604020202020204" pitchFamily="34" charset="0"/>
              <a:buNone/>
            </a:pPr>
            <a:r>
              <a:rPr lang="en-US" sz="2200">
                <a:solidFill>
                  <a:srgbClr val="0D2145"/>
                </a:solidFill>
              </a:rPr>
              <a:t>The Port Commission will award the contract to the </a:t>
            </a:r>
            <a:r>
              <a:rPr lang="en-US" sz="2200" u="sng">
                <a:solidFill>
                  <a:srgbClr val="0D2145"/>
                </a:solidFill>
              </a:rPr>
              <a:t>Respondent </a:t>
            </a:r>
            <a:r>
              <a:rPr lang="en-US" sz="2200">
                <a:solidFill>
                  <a:srgbClr val="0D2145"/>
                </a:solidFill>
              </a:rPr>
              <a:t>whose Response provides the </a:t>
            </a:r>
            <a:r>
              <a:rPr lang="en-US" sz="2200" u="sng">
                <a:solidFill>
                  <a:srgbClr val="0D2145"/>
                </a:solidFill>
              </a:rPr>
              <a:t>best value</a:t>
            </a:r>
            <a:r>
              <a:rPr lang="en-US" sz="2200">
                <a:solidFill>
                  <a:srgbClr val="0D2145"/>
                </a:solidFill>
              </a:rPr>
              <a:t> in consideration of the evaluation factors set forth below.</a:t>
            </a: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16</a:t>
            </a:fld>
            <a:endParaRPr lang="en-US"/>
          </a:p>
        </p:txBody>
      </p:sp>
      <p:graphicFrame>
        <p:nvGraphicFramePr>
          <p:cNvPr id="7" name="Table 6">
            <a:extLst>
              <a:ext uri="{FF2B5EF4-FFF2-40B4-BE49-F238E27FC236}">
                <a16:creationId xmlns:a16="http://schemas.microsoft.com/office/drawing/2014/main" id="{47AD62F8-1624-4F8B-8F0A-45084D87A14A}"/>
              </a:ext>
            </a:extLst>
          </p:cNvPr>
          <p:cNvGraphicFramePr>
            <a:graphicFrameLocks noGrp="1"/>
          </p:cNvGraphicFramePr>
          <p:nvPr>
            <p:extLst>
              <p:ext uri="{D42A27DB-BD31-4B8C-83A1-F6EECF244321}">
                <p14:modId xmlns:p14="http://schemas.microsoft.com/office/powerpoint/2010/main" val="2888136921"/>
              </p:ext>
            </p:extLst>
          </p:nvPr>
        </p:nvGraphicFramePr>
        <p:xfrm>
          <a:off x="1547446" y="2996418"/>
          <a:ext cx="8525021" cy="3449853"/>
        </p:xfrm>
        <a:graphic>
          <a:graphicData uri="http://schemas.openxmlformats.org/drawingml/2006/table">
            <a:tbl>
              <a:tblPr firstRow="1" firstCol="1" bandRow="1">
                <a:tableStyleId>{3B4B98B0-60AC-42C2-AFA5-B58CD77FA1E5}</a:tableStyleId>
              </a:tblPr>
              <a:tblGrid>
                <a:gridCol w="6704223">
                  <a:extLst>
                    <a:ext uri="{9D8B030D-6E8A-4147-A177-3AD203B41FA5}">
                      <a16:colId xmlns:a16="http://schemas.microsoft.com/office/drawing/2014/main" val="2969988850"/>
                    </a:ext>
                  </a:extLst>
                </a:gridCol>
                <a:gridCol w="1820798">
                  <a:extLst>
                    <a:ext uri="{9D8B030D-6E8A-4147-A177-3AD203B41FA5}">
                      <a16:colId xmlns:a16="http://schemas.microsoft.com/office/drawing/2014/main" val="3198917509"/>
                    </a:ext>
                  </a:extLst>
                </a:gridCol>
              </a:tblGrid>
              <a:tr h="745387">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Evaluation Criteria</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Relative Weight %</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54983002"/>
                  </a:ext>
                </a:extLst>
              </a:tr>
              <a:tr h="328759">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Price </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30</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76142156"/>
                  </a:ext>
                </a:extLst>
              </a:tr>
              <a:tr h="527093">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Vendor’s Reputation, Quality of Services and Personnel</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35</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4045164938"/>
                  </a:ext>
                </a:extLst>
              </a:tr>
              <a:tr h="328759">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Benefit to the Port Authority</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20</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2704044225"/>
                  </a:ext>
                </a:extLst>
              </a:tr>
              <a:tr h="649242">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Overall Compliance with Port Authority Policies and Instructions</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i="0" u="none" strike="noStrike">
                          <a:solidFill>
                            <a:srgbClr val="0D2145"/>
                          </a:solidFill>
                          <a:effectLst/>
                          <a:latin typeface="Helvetica" panose="020B0604020202020204" pitchFamily="34" charset="0"/>
                          <a:cs typeface="Helvetica" panose="020B0604020202020204" pitchFamily="34" charset="0"/>
                        </a:rPr>
                        <a:t>10</a:t>
                      </a:r>
                    </a:p>
                  </a:txBody>
                  <a:tcPr marL="7872" marR="7872" marT="7872" marB="0" anchor="ctr"/>
                </a:tc>
                <a:extLst>
                  <a:ext uri="{0D108BD9-81ED-4DB2-BD59-A6C34878D82A}">
                    <a16:rowId xmlns:a16="http://schemas.microsoft.com/office/drawing/2014/main" val="327926505"/>
                  </a:ext>
                </a:extLst>
              </a:tr>
              <a:tr h="493781">
                <a:tc>
                  <a:txBody>
                    <a:bodyPr/>
                    <a:lstStyle/>
                    <a:p>
                      <a:pPr algn="l" rtl="0" fontAlgn="ctr"/>
                      <a:r>
                        <a:rPr lang="en-US" sz="2000" b="0" i="0" u="none" strike="noStrike">
                          <a:solidFill>
                            <a:srgbClr val="0D2145"/>
                          </a:solidFill>
                          <a:effectLst/>
                          <a:latin typeface="Helvetica" panose="020B0604020202020204" pitchFamily="34" charset="0"/>
                          <a:cs typeface="Helvetica" panose="020B0604020202020204" pitchFamily="34" charset="0"/>
                        </a:rPr>
                        <a:t>Small Business Participation</a:t>
                      </a:r>
                    </a:p>
                  </a:txBody>
                  <a:tcPr marL="7872" marR="7872" marT="7872" marB="0" anchor="ctr"/>
                </a:tc>
                <a:tc>
                  <a:txBody>
                    <a:bodyPr/>
                    <a:lstStyle/>
                    <a:p>
                      <a:pPr algn="ctr" rtl="0" fontAlgn="ctr"/>
                      <a:r>
                        <a:rPr lang="en-US" sz="2000" b="0" i="0" u="none" strike="noStrike">
                          <a:solidFill>
                            <a:srgbClr val="0D2145"/>
                          </a:solidFill>
                          <a:effectLst/>
                          <a:latin typeface="Helvetica" panose="020B0604020202020204" pitchFamily="34" charset="0"/>
                          <a:cs typeface="Helvetica" panose="020B0604020202020204" pitchFamily="34" charset="0"/>
                        </a:rPr>
                        <a:t>5</a:t>
                      </a:r>
                    </a:p>
                  </a:txBody>
                  <a:tcPr marL="7872" marR="7872" marT="7872" marB="0" anchor="ctr"/>
                </a:tc>
                <a:extLst>
                  <a:ext uri="{0D108BD9-81ED-4DB2-BD59-A6C34878D82A}">
                    <a16:rowId xmlns:a16="http://schemas.microsoft.com/office/drawing/2014/main" val="3374838307"/>
                  </a:ext>
                </a:extLst>
              </a:tr>
              <a:tr h="376832">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TOTAL</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300" b="0" u="none" strike="noStrike">
                          <a:solidFill>
                            <a:srgbClr val="0D2145"/>
                          </a:solidFill>
                          <a:effectLst/>
                          <a:latin typeface="Helvetica" panose="020B0604020202020204" pitchFamily="34" charset="0"/>
                          <a:cs typeface="Helvetica" panose="020B0604020202020204" pitchFamily="34" charset="0"/>
                        </a:rPr>
                        <a:t>100</a:t>
                      </a:r>
                      <a:endParaRPr lang="en-US" sz="23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3506461598"/>
                  </a:ext>
                </a:extLst>
              </a:tr>
            </a:tbl>
          </a:graphicData>
        </a:graphic>
      </p:graphicFrame>
    </p:spTree>
    <p:extLst>
      <p:ext uri="{BB962C8B-B14F-4D97-AF65-F5344CB8AC3E}">
        <p14:creationId xmlns:p14="http://schemas.microsoft.com/office/powerpoint/2010/main" val="192848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None/>
            </a:pPr>
            <a:r>
              <a:rPr lang="en-US"/>
              <a:t>Proposal Response form:</a:t>
            </a:r>
          </a:p>
          <a:p>
            <a:pPr marL="0" indent="0">
              <a:buFont typeface="Arial" panose="020B0604020202020204" pitchFamily="34" charset="0"/>
              <a:buNone/>
            </a:pPr>
            <a:r>
              <a:rPr lang="en-US"/>
              <a:t>(Page 17 of RFP Document)</a:t>
            </a:r>
          </a:p>
          <a:p>
            <a:pPr marL="0" indent="0">
              <a:buFont typeface="Arial" panose="020B0604020202020204" pitchFamily="34" charset="0"/>
              <a:buNone/>
            </a:pPr>
            <a:endParaRPr lang="en-US">
              <a:cs typeface="Arial"/>
            </a:endParaRPr>
          </a:p>
          <a:p>
            <a:pPr marL="0" indent="0">
              <a:buNone/>
            </a:pPr>
            <a:r>
              <a:rPr lang="en-US"/>
              <a:t>Page 2 of the Proposal 	Response Form – 	Required Attachments</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6096000" y="4727012"/>
            <a:ext cx="1332344" cy="181337"/>
          </a:xfrm>
          <a:prstGeom prst="rightArrow">
            <a:avLst>
              <a:gd name="adj1" fmla="val 50000"/>
              <a:gd name="adj2" fmla="val 50024"/>
            </a:avLst>
          </a:prstGeom>
          <a:solidFill>
            <a:srgbClr val="F6801F"/>
          </a:solidFill>
          <a:ln w="9525" algn="ctr">
            <a:noFill/>
            <a:round/>
            <a:headEnd/>
            <a:tailEnd/>
          </a:ln>
        </p:spPr>
        <p:txBody>
          <a:bodyPr/>
          <a:lstStyle/>
          <a:p>
            <a:endParaRPr lang="en-US" sz="140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7428344" y="1696193"/>
            <a:ext cx="4071265" cy="4599649"/>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17</a:t>
            </a:fld>
            <a:endParaRPr lang="en-US"/>
          </a:p>
        </p:txBody>
      </p:sp>
    </p:spTree>
    <p:extLst>
      <p:ext uri="{BB962C8B-B14F-4D97-AF65-F5344CB8AC3E}">
        <p14:creationId xmlns:p14="http://schemas.microsoft.com/office/powerpoint/2010/main" val="16727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64B2-05E2-4F68-AFD6-FFAF3F39CE02}"/>
              </a:ext>
            </a:extLst>
          </p:cNvPr>
          <p:cNvSpPr>
            <a:spLocks noGrp="1"/>
          </p:cNvSpPr>
          <p:nvPr>
            <p:ph type="ctrTitle"/>
          </p:nvPr>
        </p:nvSpPr>
        <p:spPr>
          <a:xfrm>
            <a:off x="2337377" y="2255829"/>
            <a:ext cx="9144000" cy="1953295"/>
          </a:xfrm>
        </p:spPr>
        <p:txBody>
          <a:bodyPr/>
          <a:lstStyle/>
          <a:p>
            <a:r>
              <a:rPr lang="en-US"/>
              <a:t>Scope of Services</a:t>
            </a:r>
          </a:p>
        </p:txBody>
      </p:sp>
      <p:sp>
        <p:nvSpPr>
          <p:cNvPr id="3" name="Text Placeholder 2">
            <a:extLst>
              <a:ext uri="{FF2B5EF4-FFF2-40B4-BE49-F238E27FC236}">
                <a16:creationId xmlns:a16="http://schemas.microsoft.com/office/drawing/2014/main" id="{A68ABA63-3D7B-4198-AB7B-82985926BB90}"/>
              </a:ext>
            </a:extLst>
          </p:cNvPr>
          <p:cNvSpPr>
            <a:spLocks noGrp="1"/>
          </p:cNvSpPr>
          <p:nvPr>
            <p:ph type="body" sz="quarter" idx="12"/>
          </p:nvPr>
        </p:nvSpPr>
        <p:spPr>
          <a:xfrm>
            <a:off x="2214085" y="1533561"/>
            <a:ext cx="4562189" cy="465789"/>
          </a:xfrm>
        </p:spPr>
        <p:txBody>
          <a:bodyPr>
            <a:noAutofit/>
          </a:bodyPr>
          <a:lstStyle/>
          <a:p>
            <a:r>
              <a:rPr lang="en-US" sz="2000"/>
              <a:t>RFP-1972 Media Buy Services</a:t>
            </a:r>
          </a:p>
        </p:txBody>
      </p:sp>
      <p:sp>
        <p:nvSpPr>
          <p:cNvPr id="5" name="Text Placeholder 4">
            <a:extLst>
              <a:ext uri="{FF2B5EF4-FFF2-40B4-BE49-F238E27FC236}">
                <a16:creationId xmlns:a16="http://schemas.microsoft.com/office/drawing/2014/main" id="{A5238A2D-00E5-49A8-BB87-D600097B43CC}"/>
              </a:ext>
            </a:extLst>
          </p:cNvPr>
          <p:cNvSpPr>
            <a:spLocks noGrp="1"/>
          </p:cNvSpPr>
          <p:nvPr>
            <p:ph type="body" sz="quarter" idx="14"/>
          </p:nvPr>
        </p:nvSpPr>
        <p:spPr>
          <a:xfrm>
            <a:off x="3324157" y="3745211"/>
            <a:ext cx="3261578" cy="1289125"/>
          </a:xfrm>
        </p:spPr>
        <p:txBody>
          <a:bodyPr vert="horz" lIns="91440" tIns="45720" rIns="91440" bIns="45720" rtlCol="0" anchor="t">
            <a:noAutofit/>
          </a:bodyPr>
          <a:lstStyle/>
          <a:p>
            <a:r>
              <a:rPr lang="en-US" sz="1800">
                <a:latin typeface="Helvetica"/>
                <a:cs typeface="Helvetica"/>
              </a:rPr>
              <a:t>Fatima De Leon</a:t>
            </a:r>
          </a:p>
          <a:p>
            <a:r>
              <a:rPr lang="en-US" sz="1800">
                <a:latin typeface="Helvetica"/>
                <a:cs typeface="Helvetica"/>
              </a:rPr>
              <a:t>Manager, Marketing, Branding &amp; External Communications</a:t>
            </a:r>
            <a:endParaRPr lang="en-US"/>
          </a:p>
        </p:txBody>
      </p:sp>
    </p:spTree>
    <p:extLst>
      <p:ext uri="{BB962C8B-B14F-4D97-AF65-F5344CB8AC3E}">
        <p14:creationId xmlns:p14="http://schemas.microsoft.com/office/powerpoint/2010/main" val="186693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19</a:t>
            </a:fld>
            <a:endParaRPr lang="en-US"/>
          </a:p>
        </p:txBody>
      </p:sp>
      <p:sp>
        <p:nvSpPr>
          <p:cNvPr id="7" name="TextBox 6">
            <a:extLst>
              <a:ext uri="{FF2B5EF4-FFF2-40B4-BE49-F238E27FC236}">
                <a16:creationId xmlns:a16="http://schemas.microsoft.com/office/drawing/2014/main" id="{AA359A7E-E6BE-46C7-9C20-13AB690AEF42}"/>
              </a:ext>
            </a:extLst>
          </p:cNvPr>
          <p:cNvSpPr txBox="1"/>
          <p:nvPr/>
        </p:nvSpPr>
        <p:spPr>
          <a:xfrm>
            <a:off x="607932" y="1823706"/>
            <a:ext cx="1019593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31D42"/>
                </a:solidFill>
                <a:latin typeface="Helvetica" panose="020B0604020202020204" pitchFamily="34" charset="0"/>
                <a:cs typeface="Helvetica" panose="020B0604020202020204" pitchFamily="34" charset="0"/>
              </a:rPr>
              <a:t>The Port Authority is seeking proposals from qualified service providers to conduct media purchases for radio, print, digital, and television spots to promote Port Houston. </a:t>
            </a:r>
          </a:p>
          <a:p>
            <a:pPr algn="ctr"/>
            <a:endParaRPr lang="en-US" sz="2400" dirty="0">
              <a:solidFill>
                <a:srgbClr val="031D42"/>
              </a:solidFill>
              <a:latin typeface="Helvetica" panose="020B0604020202020204" pitchFamily="34" charset="0"/>
              <a:cs typeface="Helvetica" panose="020B0604020202020204" pitchFamily="34" charset="0"/>
            </a:endParaRPr>
          </a:p>
          <a:p>
            <a:pPr algn="ctr"/>
            <a:r>
              <a:rPr lang="en-US" sz="2400" dirty="0">
                <a:solidFill>
                  <a:srgbClr val="031D42"/>
                </a:solidFill>
                <a:latin typeface="Helvetica" panose="020B0604020202020204" pitchFamily="34" charset="0"/>
                <a:cs typeface="Helvetica" panose="020B0604020202020204" pitchFamily="34" charset="0"/>
              </a:rPr>
              <a:t>Contract Term: Fourteen (14) months, with one (1) year renewal option.</a:t>
            </a:r>
          </a:p>
          <a:p>
            <a:pPr algn="ctr"/>
            <a:endParaRPr lang="en-US" sz="1600" dirty="0">
              <a:cs typeface="Calibri"/>
            </a:endParaRPr>
          </a:p>
        </p:txBody>
      </p:sp>
      <p:sp>
        <p:nvSpPr>
          <p:cNvPr id="8" name="Title 1">
            <a:extLst>
              <a:ext uri="{FF2B5EF4-FFF2-40B4-BE49-F238E27FC236}">
                <a16:creationId xmlns:a16="http://schemas.microsoft.com/office/drawing/2014/main" id="{96CB8D01-70E4-45CE-B77C-B118038EBACD}"/>
              </a:ext>
            </a:extLst>
          </p:cNvPr>
          <p:cNvSpPr txBox="1">
            <a:spLocks/>
          </p:cNvSpPr>
          <p:nvPr/>
        </p:nvSpPr>
        <p:spPr>
          <a:xfrm>
            <a:off x="838201" y="934278"/>
            <a:ext cx="3815992" cy="49695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 panose="020B0604020202020204" pitchFamily="34" charset="0"/>
                <a:ea typeface="+mj-ea"/>
                <a:cs typeface="Helvetica" panose="020B0604020202020204" pitchFamily="34" charset="0"/>
              </a:defRPr>
            </a:lvl1pPr>
          </a:lstStyle>
          <a:p>
            <a:r>
              <a:rPr lang="en-US">
                <a:latin typeface="Helvetica"/>
                <a:cs typeface="Helvetica"/>
              </a:rPr>
              <a:t>SCOPE OF SERVICES</a:t>
            </a:r>
            <a:endParaRPr lang="en-US"/>
          </a:p>
        </p:txBody>
      </p:sp>
      <p:sp>
        <p:nvSpPr>
          <p:cNvPr id="9" name="TextBox 8">
            <a:extLst>
              <a:ext uri="{FF2B5EF4-FFF2-40B4-BE49-F238E27FC236}">
                <a16:creationId xmlns:a16="http://schemas.microsoft.com/office/drawing/2014/main" id="{FC4F6C42-1078-4E52-AF40-591CD9CDB75E}"/>
              </a:ext>
            </a:extLst>
          </p:cNvPr>
          <p:cNvSpPr txBox="1"/>
          <p:nvPr/>
        </p:nvSpPr>
        <p:spPr>
          <a:xfrm>
            <a:off x="607932" y="4490298"/>
            <a:ext cx="10775834" cy="1569660"/>
          </a:xfrm>
          <a:prstGeom prst="rect">
            <a:avLst/>
          </a:prstGeom>
          <a:noFill/>
        </p:spPr>
        <p:txBody>
          <a:bodyPr wrap="square">
            <a:spAutoFit/>
          </a:bodyPr>
          <a:lstStyle/>
          <a:p>
            <a:pPr algn="ctr"/>
            <a:r>
              <a:rPr lang="en-US" sz="2400" b="0" i="0" u="none" strike="noStrike" baseline="0" dirty="0">
                <a:solidFill>
                  <a:srgbClr val="0D2145"/>
                </a:solidFill>
                <a:latin typeface="Helvetica" panose="020B0604020202020204" pitchFamily="34" charset="0"/>
                <a:cs typeface="Helvetica" panose="020B0604020202020204" pitchFamily="34" charset="0"/>
              </a:rPr>
              <a:t>The goal of Port Houston’s digital and traditional advertising is to increase brand awareness and affinity, lease properties, inform about major projects, generate cost-effective, quality customer inquiries and other goals related to Port Houston’s business and community efforts. </a:t>
            </a:r>
            <a:endParaRPr lang="en-US" sz="2400" dirty="0">
              <a:solidFill>
                <a:srgbClr val="0D2145"/>
              </a:solidFill>
              <a:latin typeface="Helvetica" panose="020B0604020202020204" pitchFamily="34"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0A4EF6BD-B9B6-4A01-95A0-85DE89439270}"/>
              </a:ext>
            </a:extLst>
          </p:cNvPr>
          <p:cNvCxnSpPr/>
          <p:nvPr/>
        </p:nvCxnSpPr>
        <p:spPr>
          <a:xfrm>
            <a:off x="2486346" y="4225338"/>
            <a:ext cx="6729574" cy="0"/>
          </a:xfrm>
          <a:prstGeom prst="line">
            <a:avLst/>
          </a:prstGeom>
          <a:ln w="19050">
            <a:solidFill>
              <a:srgbClr val="F680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969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6109854"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Pre-Bid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a:xfrm>
            <a:off x="838201" y="934278"/>
            <a:ext cx="3815992" cy="496956"/>
          </a:xfrm>
        </p:spPr>
        <p:txBody>
          <a:bodyPr/>
          <a:lstStyle/>
          <a:p>
            <a:r>
              <a:rPr lang="en-US">
                <a:latin typeface="Helvetica"/>
                <a:cs typeface="Helvetica"/>
              </a:rPr>
              <a:t>SCOPE OF SERVICES</a:t>
            </a:r>
            <a:endParaRPr lang="en-US"/>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20</a:t>
            </a:fld>
            <a:endParaRPr lang="en-US"/>
          </a:p>
        </p:txBody>
      </p:sp>
      <p:sp>
        <p:nvSpPr>
          <p:cNvPr id="8" name="TextBox 7">
            <a:extLst>
              <a:ext uri="{FF2B5EF4-FFF2-40B4-BE49-F238E27FC236}">
                <a16:creationId xmlns:a16="http://schemas.microsoft.com/office/drawing/2014/main" id="{1E404D11-E17A-4E39-8074-E23D48866F6B}"/>
              </a:ext>
            </a:extLst>
          </p:cNvPr>
          <p:cNvSpPr txBox="1"/>
          <p:nvPr/>
        </p:nvSpPr>
        <p:spPr>
          <a:xfrm>
            <a:off x="475224" y="1696193"/>
            <a:ext cx="10878576" cy="4401205"/>
          </a:xfrm>
          <a:prstGeom prst="rect">
            <a:avLst/>
          </a:prstGeom>
          <a:noFill/>
        </p:spPr>
        <p:txBody>
          <a:bodyPr wrap="square">
            <a:spAutoFit/>
          </a:bodyPr>
          <a:lstStyle/>
          <a:p>
            <a:pPr algn="l"/>
            <a:endParaRPr lang="en-US" sz="2000" b="0" i="0" u="none" strike="noStrike" baseline="0" dirty="0">
              <a:solidFill>
                <a:srgbClr val="0D2145"/>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b="1" i="0" u="none" strike="noStrike" baseline="0" dirty="0">
                <a:solidFill>
                  <a:srgbClr val="0D2145"/>
                </a:solidFill>
                <a:latin typeface="Helvetica" panose="020B0604020202020204" pitchFamily="34" charset="0"/>
                <a:cs typeface="Helvetica" panose="020B0604020202020204" pitchFamily="34" charset="0"/>
              </a:rPr>
              <a:t>Advertising</a:t>
            </a:r>
            <a:r>
              <a:rPr lang="en-US" sz="2000" b="0" i="0" u="none" strike="noStrike" baseline="0" dirty="0">
                <a:solidFill>
                  <a:srgbClr val="0D2145"/>
                </a:solidFill>
                <a:latin typeface="Helvetica" panose="020B0604020202020204" pitchFamily="34" charset="0"/>
                <a:cs typeface="Helvetica" panose="020B0604020202020204" pitchFamily="34" charset="0"/>
              </a:rPr>
              <a:t> media buying services: As needed, the awarded vendor shall provide advertising media buying services (the “Services”) in local, regional, and national markets. The digital and traditional advertising media buying services may include, but are not limited to, any of the following: </a:t>
            </a:r>
          </a:p>
          <a:p>
            <a:endParaRPr lang="en-US" sz="2000" b="0" i="0" u="none" strike="noStrike" baseline="0" dirty="0">
              <a:solidFill>
                <a:srgbClr val="0D2145"/>
              </a:solidFill>
              <a:latin typeface="Helvetica" panose="020B0604020202020204" pitchFamily="34" charset="0"/>
              <a:cs typeface="Helvetica" panose="020B0604020202020204" pitchFamily="34" charset="0"/>
            </a:endParaRP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Radio and television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Outdoor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Paid search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Display (Prospecting, Retargeting, Native and Online Video/Audio)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Mobile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Paid social </a:t>
            </a: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Print (primary focus on industry/trade publications)</a:t>
            </a:r>
          </a:p>
          <a:p>
            <a:endParaRPr lang="en-US" sz="2000" b="0" i="0" u="none" strike="noStrike" baseline="0" dirty="0">
              <a:solidFill>
                <a:srgbClr val="0D2145"/>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48475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a:xfrm>
            <a:off x="838201" y="934278"/>
            <a:ext cx="3476945" cy="496956"/>
          </a:xfrm>
        </p:spPr>
        <p:txBody>
          <a:bodyPr/>
          <a:lstStyle/>
          <a:p>
            <a:r>
              <a:rPr lang="en-US">
                <a:latin typeface="Helvetica"/>
                <a:cs typeface="Helvetica"/>
              </a:rPr>
              <a:t>SCOPE OF SERVICES</a:t>
            </a:r>
            <a:endParaRPr lang="en-US"/>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21</a:t>
            </a:fld>
            <a:endParaRPr lang="en-US"/>
          </a:p>
        </p:txBody>
      </p:sp>
      <p:sp>
        <p:nvSpPr>
          <p:cNvPr id="7" name="TextBox 6">
            <a:extLst>
              <a:ext uri="{FF2B5EF4-FFF2-40B4-BE49-F238E27FC236}">
                <a16:creationId xmlns:a16="http://schemas.microsoft.com/office/drawing/2014/main" id="{E5B23D29-4A8F-4AB6-AAE9-C9C8FE65D3FF}"/>
              </a:ext>
            </a:extLst>
          </p:cNvPr>
          <p:cNvSpPr txBox="1"/>
          <p:nvPr/>
        </p:nvSpPr>
        <p:spPr>
          <a:xfrm>
            <a:off x="607932" y="1795148"/>
            <a:ext cx="10975978" cy="2923877"/>
          </a:xfrm>
          <a:prstGeom prst="rect">
            <a:avLst/>
          </a:prstGeom>
          <a:noFill/>
        </p:spPr>
        <p:txBody>
          <a:bodyPr wrap="square">
            <a:spAutoFit/>
          </a:bodyPr>
          <a:lstStyle/>
          <a:p>
            <a:pPr algn="l"/>
            <a:endParaRPr lang="en-US" sz="2000" b="0" i="0" u="none" strike="noStrike" baseline="0" dirty="0">
              <a:solidFill>
                <a:srgbClr val="0D2145"/>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b="1" i="0" u="none" strike="noStrike" baseline="0" dirty="0">
                <a:solidFill>
                  <a:srgbClr val="0D2145"/>
                </a:solidFill>
                <a:latin typeface="Helvetica" panose="020B0604020202020204" pitchFamily="34" charset="0"/>
                <a:cs typeface="Helvetica" panose="020B0604020202020204" pitchFamily="34" charset="0"/>
              </a:rPr>
              <a:t>Account Management</a:t>
            </a:r>
            <a:r>
              <a:rPr lang="en-US" sz="2000" b="0" i="0" u="none" strike="noStrike" baseline="0" dirty="0">
                <a:solidFill>
                  <a:srgbClr val="0D2145"/>
                </a:solidFill>
                <a:latin typeface="Helvetica" panose="020B0604020202020204" pitchFamily="34" charset="0"/>
                <a:cs typeface="Helvetica" panose="020B0604020202020204" pitchFamily="34" charset="0"/>
              </a:rPr>
              <a:t>. At a minimum, Port Houston expects the following personnel assigned to Port Houston’s account for projects as they arise: </a:t>
            </a:r>
          </a:p>
          <a:p>
            <a:pPr marL="285750" indent="-285750">
              <a:buFont typeface="Arial" panose="020B0604020202020204" pitchFamily="34" charset="0"/>
              <a:buChar char="•"/>
            </a:pPr>
            <a:endParaRPr lang="en-US" sz="2000" b="0" i="0" u="none" strike="noStrike" baseline="0" dirty="0">
              <a:solidFill>
                <a:srgbClr val="0D2145"/>
              </a:solidFill>
              <a:latin typeface="Helvetica" panose="020B0604020202020204" pitchFamily="34" charset="0"/>
              <a:cs typeface="Helvetica" panose="020B0604020202020204" pitchFamily="34" charset="0"/>
            </a:endParaRPr>
          </a:p>
          <a:p>
            <a:pPr marL="742950" lvl="1" indent="-285750">
              <a:buFont typeface="Courier New" panose="02070309020205020404" pitchFamily="49" charset="0"/>
              <a:buChar char="o"/>
            </a:pPr>
            <a:r>
              <a:rPr lang="en-US" sz="2000" b="0" i="0" u="none" strike="noStrike" baseline="0" dirty="0">
                <a:solidFill>
                  <a:srgbClr val="0D2145"/>
                </a:solidFill>
                <a:latin typeface="Helvetica" panose="020B0604020202020204" pitchFamily="34" charset="0"/>
                <a:cs typeface="Helvetica" panose="020B0604020202020204" pitchFamily="34" charset="0"/>
              </a:rPr>
              <a:t>Account Lead: Be responsible for day-to-day management of all work associated with the account; manage problem escalation and provide resolution(s); have capability of assigning additional staff resources, as needed. </a:t>
            </a:r>
          </a:p>
          <a:p>
            <a:pPr marL="742950" lvl="1" indent="-285750">
              <a:buFont typeface="Courier New" panose="02070309020205020404" pitchFamily="49" charset="0"/>
              <a:buChar char="o"/>
            </a:pPr>
            <a:endParaRPr lang="en-US" sz="2000" b="0" i="0" u="none" strike="noStrike" baseline="0" dirty="0">
              <a:solidFill>
                <a:srgbClr val="0D2145"/>
              </a:solidFill>
              <a:latin typeface="Helvetica" panose="020B0604020202020204" pitchFamily="34" charset="0"/>
              <a:cs typeface="Helvetica" panose="020B0604020202020204" pitchFamily="34" charset="0"/>
            </a:endParaRPr>
          </a:p>
          <a:p>
            <a:r>
              <a:rPr lang="en-US" sz="2000" b="0" i="0" u="none" strike="noStrike" baseline="0" dirty="0">
                <a:solidFill>
                  <a:srgbClr val="0D2145"/>
                </a:solidFill>
                <a:latin typeface="Helvetica" panose="020B0604020202020204" pitchFamily="34" charset="0"/>
                <a:cs typeface="Helvetica" panose="020B0604020202020204" pitchFamily="34" charset="0"/>
              </a:rPr>
              <a:t>• </a:t>
            </a:r>
            <a:r>
              <a:rPr lang="en-US" sz="2000" b="1" dirty="0">
                <a:solidFill>
                  <a:srgbClr val="0D2145"/>
                </a:solidFill>
                <a:latin typeface="Helvetica" panose="020B0604020202020204" pitchFamily="34" charset="0"/>
                <a:cs typeface="Helvetica" panose="020B0604020202020204" pitchFamily="34" charset="0"/>
              </a:rPr>
              <a:t>Reporting. </a:t>
            </a:r>
            <a:r>
              <a:rPr lang="en-US" sz="2000" dirty="0">
                <a:solidFill>
                  <a:srgbClr val="0D2145"/>
                </a:solidFill>
                <a:latin typeface="Helvetica" panose="020B0604020202020204" pitchFamily="34" charset="0"/>
                <a:cs typeface="Helvetica" panose="020B0604020202020204" pitchFamily="34" charset="0"/>
              </a:rPr>
              <a:t>Provide data</a:t>
            </a:r>
            <a:r>
              <a:rPr lang="en-US" sz="2000" b="1" i="0" u="none" strike="noStrike" baseline="0" dirty="0">
                <a:solidFill>
                  <a:srgbClr val="0D2145"/>
                </a:solidFill>
                <a:latin typeface="Helvetica" panose="020B0604020202020204" pitchFamily="34" charset="0"/>
                <a:cs typeface="Helvetica" panose="020B0604020202020204" pitchFamily="34" charset="0"/>
              </a:rPr>
              <a:t> </a:t>
            </a:r>
            <a:r>
              <a:rPr lang="en-US" sz="2000" b="0" i="0" u="none" strike="noStrike" baseline="0" dirty="0">
                <a:solidFill>
                  <a:srgbClr val="0D2145"/>
                </a:solidFill>
                <a:latin typeface="Helvetica" panose="020B0604020202020204" pitchFamily="34" charset="0"/>
                <a:cs typeface="Helvetica" panose="020B0604020202020204" pitchFamily="34" charset="0"/>
              </a:rPr>
              <a:t>on all purchased media with associated tracking</a:t>
            </a:r>
          </a:p>
        </p:txBody>
      </p:sp>
    </p:spTree>
    <p:extLst>
      <p:ext uri="{BB962C8B-B14F-4D97-AF65-F5344CB8AC3E}">
        <p14:creationId xmlns:p14="http://schemas.microsoft.com/office/powerpoint/2010/main" val="108634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a:xfrm>
            <a:off x="838201" y="934278"/>
            <a:ext cx="3096801" cy="496956"/>
          </a:xfrm>
        </p:spPr>
        <p:txBody>
          <a:bodyPr>
            <a:normAutofit fontScale="90000"/>
          </a:bodyPr>
          <a:lstStyle/>
          <a:p>
            <a:pPr algn="ctr"/>
            <a:r>
              <a:rPr lang="en-US">
                <a:latin typeface="Helvetica"/>
                <a:cs typeface="Helvetica"/>
              </a:rPr>
              <a:t>RECOMMENDATIONS</a:t>
            </a:r>
            <a:endParaRPr lang="en-US"/>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22</a:t>
            </a:fld>
            <a:endParaRPr lang="en-US"/>
          </a:p>
        </p:txBody>
      </p:sp>
      <p:sp>
        <p:nvSpPr>
          <p:cNvPr id="4" name="TextBox 3">
            <a:extLst>
              <a:ext uri="{FF2B5EF4-FFF2-40B4-BE49-F238E27FC236}">
                <a16:creationId xmlns:a16="http://schemas.microsoft.com/office/drawing/2014/main" id="{42283539-2BE5-44D3-80AC-265E1F9D3C44}"/>
              </a:ext>
            </a:extLst>
          </p:cNvPr>
          <p:cNvSpPr txBox="1"/>
          <p:nvPr/>
        </p:nvSpPr>
        <p:spPr>
          <a:xfrm>
            <a:off x="607932" y="2228671"/>
            <a:ext cx="10260458"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D2145"/>
                </a:solidFill>
                <a:latin typeface="Helvetica" panose="020B0604020202020204" pitchFamily="34" charset="0"/>
                <a:cs typeface="Helvetica" panose="020B0604020202020204" pitchFamily="34" charset="0"/>
              </a:rPr>
              <a:t>Clearly type responses in the provided forms, handwritten forms are highly discouraged</a:t>
            </a:r>
          </a:p>
          <a:p>
            <a:pPr marL="285750" indent="-285750">
              <a:buFont typeface="Arial" panose="020B0604020202020204" pitchFamily="34" charset="0"/>
              <a:buChar char="•"/>
            </a:pPr>
            <a:r>
              <a:rPr lang="en-US" sz="2000" dirty="0">
                <a:solidFill>
                  <a:srgbClr val="0D2145"/>
                </a:solidFill>
                <a:latin typeface="Helvetica" panose="020B0604020202020204" pitchFamily="34" charset="0"/>
                <a:cs typeface="Helvetica" panose="020B0604020202020204" pitchFamily="34" charset="0"/>
              </a:rPr>
              <a:t>Provide dependable recommendation sources that can speak to previous work and experience</a:t>
            </a:r>
          </a:p>
          <a:p>
            <a:pPr marL="285750" indent="-285750">
              <a:buFont typeface="Arial" panose="020B0604020202020204" pitchFamily="34" charset="0"/>
              <a:buChar char="•"/>
            </a:pPr>
            <a:r>
              <a:rPr lang="en-US" sz="2000" dirty="0">
                <a:solidFill>
                  <a:srgbClr val="0D2145"/>
                </a:solidFill>
                <a:latin typeface="Helvetica" panose="020B0604020202020204" pitchFamily="34" charset="0"/>
                <a:cs typeface="Helvetica" panose="020B0604020202020204" pitchFamily="34" charset="0"/>
              </a:rPr>
              <a:t>Be concise in your response packet</a:t>
            </a:r>
          </a:p>
          <a:p>
            <a:pPr marL="285750" indent="-285750">
              <a:buFont typeface="Arial" panose="020B0604020202020204" pitchFamily="34" charset="0"/>
              <a:buChar char="•"/>
            </a:pPr>
            <a:r>
              <a:rPr lang="en-US" sz="2000" dirty="0">
                <a:solidFill>
                  <a:srgbClr val="0D2145"/>
                </a:solidFill>
                <a:latin typeface="Helvetica" panose="020B0604020202020204" pitchFamily="34" charset="0"/>
                <a:cs typeface="Helvetica" panose="020B0604020202020204" pitchFamily="34" charset="0"/>
              </a:rPr>
              <a:t>Read out other posted questions from all vendors to avoid asking an already answered question</a:t>
            </a:r>
          </a:p>
        </p:txBody>
      </p:sp>
    </p:spTree>
    <p:extLst>
      <p:ext uri="{BB962C8B-B14F-4D97-AF65-F5344CB8AC3E}">
        <p14:creationId xmlns:p14="http://schemas.microsoft.com/office/powerpoint/2010/main" val="105814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23</a:t>
            </a:fld>
            <a:endParaRPr lang="en-US"/>
          </a:p>
        </p:txBody>
      </p:sp>
      <p:sp>
        <p:nvSpPr>
          <p:cNvPr id="4" name="Title 3">
            <a:extLst>
              <a:ext uri="{FF2B5EF4-FFF2-40B4-BE49-F238E27FC236}">
                <a16:creationId xmlns:a16="http://schemas.microsoft.com/office/drawing/2014/main" id="{325F630F-7FA0-4195-98A2-CA24E359C254}"/>
              </a:ext>
            </a:extLst>
          </p:cNvPr>
          <p:cNvSpPr>
            <a:spLocks noGrp="1"/>
          </p:cNvSpPr>
          <p:nvPr>
            <p:ph type="title"/>
          </p:nvPr>
        </p:nvSpPr>
        <p:spPr>
          <a:xfrm>
            <a:off x="838200" y="934278"/>
            <a:ext cx="6744285" cy="496956"/>
          </a:xfrm>
        </p:spPr>
        <p:txBody>
          <a:bodyPr>
            <a:normAutofit/>
          </a:bodyPr>
          <a:lstStyle/>
          <a:p>
            <a:r>
              <a:rPr lang="en-US"/>
              <a:t>RFP-1972 MEDIA BUY SERVICES</a:t>
            </a:r>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19F5-7B38-4C0D-848F-9D0F73FB6C65}"/>
              </a:ext>
            </a:extLst>
          </p:cNvPr>
          <p:cNvSpPr>
            <a:spLocks noGrp="1"/>
          </p:cNvSpPr>
          <p:nvPr>
            <p:ph type="ctrTitle"/>
          </p:nvPr>
        </p:nvSpPr>
        <p:spPr>
          <a:xfrm>
            <a:off x="2347454" y="2296391"/>
            <a:ext cx="5492773" cy="1953295"/>
          </a:xfrm>
        </p:spPr>
        <p:txBody>
          <a:bodyPr/>
          <a:lstStyle/>
          <a:p>
            <a:r>
              <a:rPr lang="en-US"/>
              <a:t>Thank You</a:t>
            </a:r>
          </a:p>
        </p:txBody>
      </p:sp>
    </p:spTree>
    <p:extLst>
      <p:ext uri="{BB962C8B-B14F-4D97-AF65-F5344CB8AC3E}">
        <p14:creationId xmlns:p14="http://schemas.microsoft.com/office/powerpoint/2010/main" val="317480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CONFERENCE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rPr>
              <a:t>If you have any questions during the presentation, you may submit your Questions through the WebEx chat feature and they will be addressed at the end of the presentation.</a:t>
            </a:r>
          </a:p>
          <a:p>
            <a:r>
              <a:rPr lang="en-US" sz="2800">
                <a:solidFill>
                  <a:srgbClr val="0D2145"/>
                </a:solidFill>
                <a:latin typeface="Helvetica"/>
                <a:cs typeface="Helvetica"/>
              </a:rPr>
              <a:t>This presentation will be</a:t>
            </a:r>
            <a:r>
              <a:rPr lang="en-US">
                <a:solidFill>
                  <a:srgbClr val="0D2145"/>
                </a:solidFill>
                <a:latin typeface="Helvetica"/>
                <a:cs typeface="Helvetica"/>
              </a:rPr>
              <a:t> </a:t>
            </a:r>
            <a:r>
              <a:rPr lang="en-US" sz="2800">
                <a:solidFill>
                  <a:srgbClr val="0D2145"/>
                </a:solidFill>
                <a:latin typeface="Helvetica"/>
                <a:cs typeface="Helvetica"/>
              </a:rPr>
              <a:t>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657366" y="5544513"/>
            <a:ext cx="2040448" cy="492443"/>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3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3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92443"/>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3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3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3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92443"/>
          </a:xfrm>
          <a:prstGeom prst="rect">
            <a:avLst/>
          </a:prstGeom>
          <a:noFill/>
        </p:spPr>
        <p:txBody>
          <a:bodyPr wrap="square" rtlCol="0">
            <a:spAutoFit/>
          </a:bodyPr>
          <a:lstStyle/>
          <a:p>
            <a:pPr algn="ctr"/>
            <a:r>
              <a:rPr lang="en-US" sz="1300" b="0" i="0">
                <a:solidFill>
                  <a:srgbClr val="002159"/>
                </a:solidFill>
                <a:latin typeface="Helvetica" pitchFamily="2" charset="0"/>
              </a:rPr>
              <a:t>Cheryl D. Creuzot</a:t>
            </a:r>
          </a:p>
          <a:p>
            <a:pPr algn="ctr"/>
            <a:r>
              <a:rPr lang="en-US" sz="13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3" name="Text Placeholder 2">
            <a:extLst>
              <a:ext uri="{FF2B5EF4-FFF2-40B4-BE49-F238E27FC236}">
                <a16:creationId xmlns:a16="http://schemas.microsoft.com/office/drawing/2014/main" id="{2EF955DB-0A53-4843-94C6-B941B2010AC3}"/>
              </a:ext>
            </a:extLst>
          </p:cNvPr>
          <p:cNvSpPr>
            <a:spLocks noGrp="1"/>
          </p:cNvSpPr>
          <p:nvPr>
            <p:ph type="body" sz="quarter" idx="12"/>
          </p:nvPr>
        </p:nvSpPr>
        <p:spPr>
          <a:xfrm>
            <a:off x="2337377" y="1550604"/>
            <a:ext cx="3758623" cy="444137"/>
          </a:xfrm>
        </p:spPr>
        <p:txBody>
          <a:bodyPr>
            <a:normAutofit/>
          </a:bodyPr>
          <a:lstStyle/>
          <a:p>
            <a:r>
              <a:rPr lang="en-US" sz="1800"/>
              <a:t>RFP-1972 Media Buy Services</a:t>
            </a:r>
          </a:p>
          <a:p>
            <a:endParaRPr lang="en-US" sz="1800"/>
          </a:p>
          <a:p>
            <a:endParaRPr lang="en-US" sz="300"/>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vert="horz" lIns="91440" tIns="45720" rIns="91440" bIns="45720" rtlCol="0" anchor="t">
            <a:noAutofit/>
          </a:bodyPr>
          <a:lstStyle/>
          <a:p>
            <a:r>
              <a:rPr lang="en-US" sz="2000">
                <a:latin typeface="Helvetica"/>
                <a:cs typeface="Helvetica"/>
              </a:rPr>
              <a:t>Pedro Gonzalez, P.E.,</a:t>
            </a:r>
            <a:endParaRPr lang="en-US">
              <a:latin typeface="Helvetica"/>
              <a:cs typeface="Helvetica"/>
            </a:endParaRPr>
          </a:p>
          <a:p>
            <a:r>
              <a:rPr lang="en-US" sz="2000">
                <a:latin typeface="Helvetica"/>
                <a:cs typeface="Helvetica"/>
              </a:rPr>
              <a:t>Manager, Mentoring Program</a:t>
            </a:r>
            <a:endParaRPr lang="en-US">
              <a:latin typeface="Helvetica"/>
              <a:cs typeface="Helvetica"/>
            </a:endParaRPr>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690713" y="2179762"/>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FC12B2C-158D-47D4-86ED-16ACC5F69ED7}"/>
              </a:ext>
            </a:extLst>
          </p:cNvPr>
          <p:cNvSpPr>
            <a:spLocks noGrp="1"/>
          </p:cNvSpPr>
          <p:nvPr>
            <p:ph type="sldNum" sz="quarter" idx="4"/>
          </p:nvPr>
        </p:nvSpPr>
        <p:spPr/>
        <p:txBody>
          <a:bodyPr/>
          <a:lstStyle/>
          <a:p>
            <a:fld id="{00444626-245E-0646-B25F-0739C8FEA999}" type="slidenum">
              <a:rPr lang="en-US" smtClean="0"/>
              <a:pPr/>
              <a:t>6</a:t>
            </a:fld>
            <a:endParaRPr lang="en-US"/>
          </a:p>
        </p:txBody>
      </p: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INITIATIVE</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391396" y="2179762"/>
            <a:ext cx="6381073" cy="3456496"/>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540483" y="2438263"/>
            <a:ext cx="4294974" cy="2831544"/>
          </a:xfrm>
          <a:prstGeom prst="rect">
            <a:avLst/>
          </a:prstGeom>
          <a:noFill/>
        </p:spPr>
        <p:txBody>
          <a:bodyPr wrap="square" rtlCol="0">
            <a:spAutoFit/>
          </a:bodyPr>
          <a:lstStyle/>
          <a:p>
            <a:r>
              <a:rPr lang="en-US" sz="1600" dirty="0">
                <a:solidFill>
                  <a:srgbClr val="00366E"/>
                </a:solidFill>
                <a:latin typeface="Helvetica" pitchFamily="2" charset="0"/>
              </a:rPr>
              <a:t>The </a:t>
            </a:r>
            <a:r>
              <a:rPr lang="en-US" b="1" dirty="0">
                <a:solidFill>
                  <a:schemeClr val="accent2"/>
                </a:solidFill>
                <a:latin typeface="Helvetica" pitchFamily="2" charset="0"/>
              </a:rPr>
              <a:t>New Business Equity Division </a:t>
            </a:r>
            <a:r>
              <a:rPr lang="en-US" sz="1600" dirty="0">
                <a:solidFill>
                  <a:srgbClr val="00366E"/>
                </a:solidFill>
                <a:latin typeface="Helvetica" pitchFamily="2" charset="0"/>
              </a:rPr>
              <a:t>provides resources to small, minority- and woman-owned businesses (S/MWBE) seeking to participate in Port Houston procurements and contracts</a:t>
            </a:r>
          </a:p>
          <a:p>
            <a:endParaRPr lang="en-US" sz="1600" dirty="0">
              <a:solidFill>
                <a:srgbClr val="00366E"/>
              </a:solidFill>
              <a:latin typeface="Helvetica" pitchFamily="2" charset="0"/>
            </a:endParaRPr>
          </a:p>
          <a:p>
            <a:endParaRPr lang="en-US" sz="1600" dirty="0">
              <a:solidFill>
                <a:srgbClr val="00366E"/>
              </a:solidFill>
              <a:latin typeface="Helvetica" pitchFamily="2" charset="0"/>
            </a:endParaRPr>
          </a:p>
          <a:p>
            <a:r>
              <a:rPr lang="en-US" sz="1600" dirty="0">
                <a:solidFill>
                  <a:srgbClr val="00366E"/>
                </a:solidFill>
                <a:latin typeface="Helvetica" pitchFamily="2" charset="0"/>
              </a:rPr>
              <a:t>Our goal is to maintain a 35% overall Small Business (SBE) participation and aspire to reach a 30% Minority- and Woman-Owned Business (MWBE) participation </a:t>
            </a: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2229836" y="4028511"/>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690713" y="5593355"/>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609600" y="1701800"/>
            <a:ext cx="10698480" cy="2095445"/>
          </a:xfrm>
          <a:prstGeom prst="rect">
            <a:avLst/>
          </a:prstGeom>
          <a:noFill/>
        </p:spPr>
        <p:txBody>
          <a:bodyPr wrap="square" rtlCol="0">
            <a:spAutoFit/>
          </a:bodyPr>
          <a:lstStyle/>
          <a:p>
            <a:pPr marL="0" indent="0">
              <a:buNone/>
            </a:pPr>
            <a:r>
              <a:rPr lang="en-US" sz="2000" b="1" u="sng" dirty="0">
                <a:solidFill>
                  <a:srgbClr val="F6801F"/>
                </a:solidFill>
                <a:latin typeface="Helvetica" panose="020B0604020202020204" pitchFamily="34" charset="0"/>
                <a:cs typeface="Helvetica" panose="020B0604020202020204" pitchFamily="34" charset="0"/>
              </a:rPr>
              <a:t>Small Business Enterprise (SBE)</a:t>
            </a:r>
          </a:p>
          <a:p>
            <a:pPr marL="0" lvl="1" indent="0" algn="just">
              <a:buNone/>
            </a:pPr>
            <a:r>
              <a:rPr lang="en-US" sz="2000" dirty="0">
                <a:solidFill>
                  <a:srgbClr val="0D2145"/>
                </a:solidFill>
                <a:latin typeface="Helvetica" panose="020B0604020202020204" pitchFamily="34" charset="0"/>
              </a:rPr>
              <a:t>Small Business Enterprise “SBE” means a firm whose gross revenues or number of employees, averaged over the past three years, inclusive of any affiliates as defined by 13 CFR </a:t>
            </a:r>
            <a:r>
              <a:rPr lang="en-US" sz="2000" dirty="0">
                <a:solidFill>
                  <a:srgbClr val="0D2145"/>
                </a:solidFill>
                <a:latin typeface="Helvetica" panose="020B0604020202020204" pitchFamily="34" charset="0"/>
                <a:cs typeface="Helvetica" panose="020B0604020202020204" pitchFamily="34" charset="0"/>
              </a:rPr>
              <a:t>§ 121.103, does not exceed the size standards defined in Section 3 of the Federal Small Business Act and applicable Small Business Administration regulations related to the size standards found in 12 CFR §121</a:t>
            </a:r>
            <a:r>
              <a:rPr lang="en-US" sz="2000" dirty="0">
                <a:solidFill>
                  <a:srgbClr val="0D2145"/>
                </a:solidFill>
                <a:latin typeface="Helvetica" panose="020B0604020202020204" pitchFamily="34" charset="0"/>
              </a:rPr>
              <a:t>. The net worth of the owner must be less than $1.32 million, excluding the owner’s primary residence and assets of the business.</a:t>
            </a:r>
            <a:endParaRPr lang="en-US" sz="2000" b="1" dirty="0">
              <a:solidFill>
                <a:srgbClr val="0D2145"/>
              </a:solidFill>
              <a:latin typeface="Helvetica" panose="020B0604020202020204" pitchFamily="34" charset="0"/>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609600" y="4351497"/>
            <a:ext cx="10698480" cy="1572225"/>
          </a:xfrm>
          <a:prstGeom prst="rect">
            <a:avLst/>
          </a:prstGeom>
          <a:noFill/>
        </p:spPr>
        <p:txBody>
          <a:bodyPr wrap="square" rtlCol="0">
            <a:spAutoFit/>
          </a:bodyPr>
          <a:lstStyle/>
          <a:p>
            <a:r>
              <a:rPr lang="en-US" sz="2000" b="1" u="sng" dirty="0">
                <a:solidFill>
                  <a:srgbClr val="F6801F"/>
                </a:solidFill>
                <a:latin typeface="Helvetica" panose="020B0604020202020204" pitchFamily="34" charset="0"/>
                <a:cs typeface="Helvetica" panose="020B0604020202020204" pitchFamily="34" charset="0"/>
              </a:rPr>
              <a:t>Minority Business Enterprise (MBE)</a:t>
            </a:r>
          </a:p>
          <a:p>
            <a:pPr marL="0" lvl="1" algn="just">
              <a:lnSpc>
                <a:spcPct val="90000"/>
              </a:lnSpc>
              <a:spcBef>
                <a:spcPts val="500"/>
              </a:spcBef>
            </a:pPr>
            <a:r>
              <a:rPr lang="en-US" sz="2000" dirty="0">
                <a:solidFill>
                  <a:srgbClr val="0D2145"/>
                </a:solidFill>
                <a:latin typeface="Helvetica" panose="020B0604020202020204" pitchFamily="34" charset="0"/>
                <a:cs typeface="Helvetica" panose="020B0604020202020204" pitchFamily="34" charset="0"/>
              </a:rPr>
              <a:t>Minority-Owned Business Enterprise “MBE”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p>
        </p:txBody>
      </p:sp>
      <p:sp>
        <p:nvSpPr>
          <p:cNvPr id="7" name="Slide Number Placeholder 45">
            <a:extLst>
              <a:ext uri="{FF2B5EF4-FFF2-40B4-BE49-F238E27FC236}">
                <a16:creationId xmlns:a16="http://schemas.microsoft.com/office/drawing/2014/main" id="{80424BA0-C27D-4D4B-8F99-E97392D430A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7</a:t>
            </a:fld>
            <a:endParaRPr lang="en-US"/>
          </a:p>
        </p:txBody>
      </p:sp>
    </p:spTree>
    <p:extLst>
      <p:ext uri="{BB962C8B-B14F-4D97-AF65-F5344CB8AC3E}">
        <p14:creationId xmlns:p14="http://schemas.microsoft.com/office/powerpoint/2010/main" val="344493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C05C-C9EA-40A9-966A-AEAB737944D0}"/>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52A1FD54-0DB7-4C85-B8D7-644BEAF45EE5}"/>
              </a:ext>
            </a:extLst>
          </p:cNvPr>
          <p:cNvSpPr txBox="1">
            <a:spLocks noGrp="1"/>
          </p:cNvSpPr>
          <p:nvPr>
            <p:ph type="body" sz="quarter" idx="11"/>
          </p:nvPr>
        </p:nvSpPr>
        <p:spPr>
          <a:xfrm>
            <a:off x="612648" y="1700784"/>
            <a:ext cx="10607040" cy="4037003"/>
          </a:xfrm>
          <a:prstGeom prst="rect">
            <a:avLst/>
          </a:prstGeom>
          <a:noFill/>
        </p:spPr>
        <p:txBody>
          <a:bodyPr vert="horz" wrap="square" lIns="91440" tIns="45720" rIns="91440" bIns="45720" rtlCol="0" anchor="t">
            <a:spAutoFit/>
          </a:bodyPr>
          <a:lstStyle/>
          <a:p>
            <a:pPr marL="0" indent="0">
              <a:buNone/>
            </a:pPr>
            <a:r>
              <a:rPr lang="en-US" sz="2000" b="1" u="sng" dirty="0">
                <a:solidFill>
                  <a:srgbClr val="F6801F"/>
                </a:solidFill>
                <a:latin typeface="Helvetica"/>
                <a:cs typeface="Helvetica"/>
              </a:rPr>
              <a:t>Woman Business Enterprise (WBE)</a:t>
            </a:r>
          </a:p>
          <a:p>
            <a:pPr marL="0" indent="0" algn="just">
              <a:buNone/>
            </a:pPr>
            <a:r>
              <a:rPr lang="en-US" sz="2000" dirty="0">
                <a:solidFill>
                  <a:srgbClr val="0D2145"/>
                </a:solidFill>
                <a:latin typeface="Helvetica"/>
                <a:cs typeface="Helvetica"/>
              </a:rPr>
              <a:t>Woman-Owned Business Enterprise “WBE” means a Business that is at least 51% Owned by one or more female American citizens, or for which at least 51% of the equity is Owned by one or more female American citizens, and both the management and daily business operations are carried out and controlled by one or more of the female American citizens who own it.</a:t>
            </a:r>
          </a:p>
          <a:p>
            <a:pPr marL="0" indent="0" algn="just">
              <a:buNone/>
            </a:pPr>
            <a:endParaRPr lang="en-US" sz="2000" dirty="0">
              <a:solidFill>
                <a:srgbClr val="0D2145"/>
              </a:solidFill>
              <a:ea typeface="Times New Roman" panose="02020603050405020304" pitchFamily="18" charset="0"/>
            </a:endParaRPr>
          </a:p>
          <a:p>
            <a:pPr marL="0" indent="0">
              <a:lnSpc>
                <a:spcPct val="125000"/>
              </a:lnSpc>
              <a:spcBef>
                <a:spcPts val="0"/>
              </a:spcBef>
              <a:buNone/>
            </a:pPr>
            <a:r>
              <a:rPr lang="en-US" sz="2000" b="1" u="sng" dirty="0">
                <a:solidFill>
                  <a:srgbClr val="F6801F"/>
                </a:solidFill>
                <a:latin typeface="Helvetica"/>
                <a:ea typeface="Times New Roman" panose="02020603050405020304" pitchFamily="18" charset="0"/>
                <a:cs typeface="Helvetica"/>
              </a:rPr>
              <a:t>MWBE and SBE Policies</a:t>
            </a:r>
            <a:endParaRPr lang="en-US" sz="2000" u="sng" dirty="0">
              <a:latin typeface="Helvetica"/>
              <a:ea typeface="Times New Roman" panose="02020603050405020304" pitchFamily="18" charset="0"/>
              <a:cs typeface="Helvetica"/>
            </a:endParaRPr>
          </a:p>
          <a:p>
            <a:pPr marL="0" indent="0" algn="just">
              <a:buNone/>
            </a:pPr>
            <a:r>
              <a:rPr lang="en-US" sz="2000" dirty="0">
                <a:solidFill>
                  <a:srgbClr val="0D2145"/>
                </a:solidFill>
                <a:latin typeface="Helvetica"/>
                <a:cs typeface="Helvetica"/>
              </a:rPr>
              <a:t>The Port Commission, at its April 27, 2021 meeting, approved the NEW Minority- and Woman-Owned Business Enterprise Development Policy and the Amended and Restated Small Business Development Policy. </a:t>
            </a:r>
          </a:p>
          <a:p>
            <a:pPr marL="0" indent="0" algn="just">
              <a:buNone/>
            </a:pPr>
            <a:endParaRPr lang="en-US" sz="2000" dirty="0">
              <a:solidFill>
                <a:srgbClr val="0D2145"/>
              </a:solidFill>
              <a:ea typeface="Times New Roman" panose="02020603050405020304" pitchFamily="18" charset="0"/>
            </a:endParaRPr>
          </a:p>
        </p:txBody>
      </p:sp>
      <p:sp>
        <p:nvSpPr>
          <p:cNvPr id="6" name="Slide Number Placeholder 45">
            <a:extLst>
              <a:ext uri="{FF2B5EF4-FFF2-40B4-BE49-F238E27FC236}">
                <a16:creationId xmlns:a16="http://schemas.microsoft.com/office/drawing/2014/main" id="{B52C970A-0D9A-42BC-A300-2E44987B357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219028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t>PARTNER AGENCIES</a:t>
            </a:r>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611578" y="1141661"/>
            <a:ext cx="10968843" cy="5145511"/>
          </a:xfrm>
          <a:prstGeom prst="rect">
            <a:avLst/>
          </a:prstGeom>
          <a:noFill/>
        </p:spPr>
        <p:txBody>
          <a:bodyPr vert="horz" wrap="square" lIns="91440" tIns="45720" rIns="91440" bIns="45720" rtlCol="0" anchor="t">
            <a:spAutoFit/>
          </a:bodyPr>
          <a:lstStyle/>
          <a:p>
            <a:pPr defTabSz="342900">
              <a:defRPr/>
            </a:pPr>
            <a:endParaRPr lang="en-US" sz="2000" b="1" dirty="0">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2000" b="1" dirty="0">
                <a:solidFill>
                  <a:srgbClr val="F6801F"/>
                </a:solidFill>
                <a:latin typeface="Helvetica"/>
                <a:cs typeface="Helvetica"/>
              </a:rPr>
              <a:t>Small and MWBEs must meet certain criteria and be certified with one of the following partner agencies:</a:t>
            </a:r>
          </a:p>
          <a:p>
            <a:pPr marL="0" indent="0" defTabSz="342900">
              <a:buSzPct val="100000"/>
              <a:buNone/>
              <a:defRPr/>
            </a:pPr>
            <a:endParaRPr lang="en-US" sz="1600" b="1" dirty="0">
              <a:solidFill>
                <a:srgbClr val="F6801F"/>
              </a:solidFill>
            </a:endParaRP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National Minority Supplier Development Council						</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dirty="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dirty="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dirty="0">
                <a:solidFill>
                  <a:srgbClr val="0D2145"/>
                </a:solidFill>
                <a:latin typeface="Helvetica"/>
                <a:cs typeface="Helvetica"/>
              </a:rPr>
              <a:t>	*No fee to apply</a:t>
            </a:r>
          </a:p>
        </p:txBody>
      </p:sp>
      <p:sp>
        <p:nvSpPr>
          <p:cNvPr id="4" name="Slide Number Placeholder 45">
            <a:extLst>
              <a:ext uri="{FF2B5EF4-FFF2-40B4-BE49-F238E27FC236}">
                <a16:creationId xmlns:a16="http://schemas.microsoft.com/office/drawing/2014/main" id="{3FED767D-0651-46A3-8C61-487111E8B1D4}"/>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Props1.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3.xml><?xml version="1.0" encoding="utf-8"?>
<ds:datastoreItem xmlns:ds="http://schemas.openxmlformats.org/officeDocument/2006/customXml" ds:itemID="{C062544B-90AB-484C-9CF1-85E07D74B77A}">
  <ds:schemaRefs>
    <ds:schemaRef ds:uri="http://schemas.microsoft.com/sharepoint/events"/>
  </ds:schemaRefs>
</ds:datastoreItem>
</file>

<file path=customXml/itemProps4.xml><?xml version="1.0" encoding="utf-8"?>
<ds:datastoreItem xmlns:ds="http://schemas.openxmlformats.org/officeDocument/2006/customXml" ds:itemID="{DBDBB8DD-7271-45F1-A952-3902F7871927}">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TotalTime>
  <Words>1608</Words>
  <Application>Microsoft Office PowerPoint</Application>
  <PresentationFormat>Widescreen</PresentationFormat>
  <Paragraphs>193</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 New</vt:lpstr>
      <vt:lpstr>Flama Bold</vt:lpstr>
      <vt:lpstr>Helvetica</vt:lpstr>
      <vt:lpstr>Blanks Templates</vt:lpstr>
      <vt:lpstr>RFP-1972  MEDIA BUY SERVICES</vt:lpstr>
      <vt:lpstr>AGENDA</vt:lpstr>
      <vt:lpstr>PRE-PROPOSAL CONFERENCE HOUSE RULES</vt:lpstr>
      <vt:lpstr>PORT COMMISSION</vt:lpstr>
      <vt:lpstr>Business Equity</vt:lpstr>
      <vt:lpstr>BUSINESS EQUITY, S/MWBE INITIATIVE</vt:lpstr>
      <vt:lpstr>BUSINESS EQUITY</vt:lpstr>
      <vt:lpstr>BUSINESS EQUITY</vt:lpstr>
      <vt:lpstr>PARTNER AGENCIES</vt:lpstr>
      <vt:lpstr>S/MWBE REQUIREMENTS</vt:lpstr>
      <vt:lpstr>S/MWBE REQUIREMENTS CONT.</vt:lpstr>
      <vt:lpstr>S/MWBE REQUIREMENTS CONT.</vt:lpstr>
      <vt:lpstr>S/MWBE REQUIREMENTS CONT.</vt:lpstr>
      <vt:lpstr>Procurement Services</vt:lpstr>
      <vt:lpstr>PROCUREMENT</vt:lpstr>
      <vt:lpstr>PROCUREMENT</vt:lpstr>
      <vt:lpstr>PROCUREMENT</vt:lpstr>
      <vt:lpstr>Scope of Services</vt:lpstr>
      <vt:lpstr>PowerPoint Presentation</vt:lpstr>
      <vt:lpstr>SCOPE OF SERVICES</vt:lpstr>
      <vt:lpstr>SCOPE OF SERVICES</vt:lpstr>
      <vt:lpstr>RECOMMENDATIONS</vt:lpstr>
      <vt:lpstr>RFP-1972 MEDIA BUY SERVICES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2</cp:revision>
  <cp:lastPrinted>2020-06-09T18:03:16Z</cp:lastPrinted>
  <dcterms:created xsi:type="dcterms:W3CDTF">2020-04-26T22:24:04Z</dcterms:created>
  <dcterms:modified xsi:type="dcterms:W3CDTF">2021-08-23T16:53:27Z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