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5"/>
  </p:sldMasterIdLst>
  <p:notesMasterIdLst>
    <p:notesMasterId r:id="rId21"/>
  </p:notesMasterIdLst>
  <p:sldIdLst>
    <p:sldId id="486" r:id="rId6"/>
    <p:sldId id="781" r:id="rId7"/>
    <p:sldId id="780" r:id="rId8"/>
    <p:sldId id="272" r:id="rId9"/>
    <p:sldId id="335" r:id="rId10"/>
    <p:sldId id="472" r:id="rId11"/>
    <p:sldId id="524" r:id="rId12"/>
    <p:sldId id="786" r:id="rId13"/>
    <p:sldId id="772" r:id="rId14"/>
    <p:sldId id="778" r:id="rId15"/>
    <p:sldId id="779" r:id="rId16"/>
    <p:sldId id="773" r:id="rId17"/>
    <p:sldId id="782" r:id="rId18"/>
    <p:sldId id="783" r:id="rId19"/>
    <p:sldId id="487" r:id="rId2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na Lawrence" initials="RL" lastIdx="0" clrIdx="0">
    <p:extLst>
      <p:ext uri="{19B8F6BF-5375-455C-9EA6-DF929625EA0E}">
        <p15:presenceInfo xmlns:p15="http://schemas.microsoft.com/office/powerpoint/2012/main" userId="S-1-5-21-2123450341-517284038-561332275-8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469"/>
    <a:srgbClr val="A51C36"/>
    <a:srgbClr val="A41D36"/>
    <a:srgbClr val="FF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47" autoAdjust="0"/>
    <p:restoredTop sz="94712" autoAdjust="0"/>
  </p:normalViewPr>
  <p:slideViewPr>
    <p:cSldViewPr snapToGrid="0" snapToObjects="1">
      <p:cViewPr varScale="1">
        <p:scale>
          <a:sx n="119" d="100"/>
          <a:sy n="119" d="100"/>
        </p:scale>
        <p:origin x="102" y="96"/>
      </p:cViewPr>
      <p:guideLst>
        <p:guide orient="horz" pos="2160"/>
        <p:guide pos="3840"/>
      </p:guideLst>
    </p:cSldViewPr>
  </p:slideViewPr>
  <p:notesTextViewPr>
    <p:cViewPr>
      <p:scale>
        <a:sx n="1" d="1"/>
        <a:sy n="1" d="1"/>
      </p:scale>
      <p:origin x="0" y="0"/>
    </p:cViewPr>
  </p:notesTextViewPr>
  <p:sorterViewPr>
    <p:cViewPr>
      <p:scale>
        <a:sx n="100" d="100"/>
        <a:sy n="100" d="100"/>
      </p:scale>
      <p:origin x="0" y="-5500"/>
    </p:cViewPr>
  </p:sorterViewPr>
  <p:notesViewPr>
    <p:cSldViewPr snapToGrid="0" snapToObjects="1">
      <p:cViewPr varScale="1">
        <p:scale>
          <a:sx n="50" d="100"/>
          <a:sy n="50" d="100"/>
        </p:scale>
        <p:origin x="2684"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7974377-948D-4C0B-94B2-FF3F32B127D3}" type="datetimeFigureOut">
              <a:rPr lang="en-US" smtClean="0"/>
              <a:t>7/13/2021</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2B0138D-3943-4173-ABD4-EFF93AE2F9E4}" type="slidenum">
              <a:rPr lang="en-US" smtClean="0"/>
              <a:t>‹#›</a:t>
            </a:fld>
            <a:endParaRPr lang="en-US" dirty="0"/>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1184275"/>
            <a:ext cx="5686425" cy="31988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B0138D-3943-4173-ABD4-EFF93AE2F9E4}" type="slidenum">
              <a:rPr lang="en-US" smtClean="0"/>
              <a:t>1</a:t>
            </a:fld>
            <a:endParaRPr lang="en-US" dirty="0"/>
          </a:p>
        </p:txBody>
      </p:sp>
    </p:spTree>
    <p:extLst>
      <p:ext uri="{BB962C8B-B14F-4D97-AF65-F5344CB8AC3E}">
        <p14:creationId xmlns:p14="http://schemas.microsoft.com/office/powerpoint/2010/main" val="2676501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 “Lift and Shift” but rather an effort to “lift and standardize our business  processes and remove the “People Interrupt” (</a:t>
            </a:r>
            <a:r>
              <a:rPr lang="en-US" dirty="0" err="1"/>
              <a:t>ie</a:t>
            </a:r>
            <a:r>
              <a:rPr lang="en-US" dirty="0"/>
              <a:t>. The manual intervention in a standard workflow).</a:t>
            </a:r>
          </a:p>
        </p:txBody>
      </p:sp>
      <p:sp>
        <p:nvSpPr>
          <p:cNvPr id="4" name="Slide Number Placeholder 3"/>
          <p:cNvSpPr>
            <a:spLocks noGrp="1"/>
          </p:cNvSpPr>
          <p:nvPr>
            <p:ph type="sldNum" sz="quarter" idx="5"/>
          </p:nvPr>
        </p:nvSpPr>
        <p:spPr/>
        <p:txBody>
          <a:bodyPr/>
          <a:lstStyle/>
          <a:p>
            <a:fld id="{92B0138D-3943-4173-ABD4-EFF93AE2F9E4}" type="slidenum">
              <a:rPr lang="en-US" smtClean="0"/>
              <a:t>2</a:t>
            </a:fld>
            <a:endParaRPr lang="en-US"/>
          </a:p>
        </p:txBody>
      </p:sp>
    </p:spTree>
    <p:extLst>
      <p:ext uri="{BB962C8B-B14F-4D97-AF65-F5344CB8AC3E}">
        <p14:creationId xmlns:p14="http://schemas.microsoft.com/office/powerpoint/2010/main" val="3903698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 “Lift and Shift” but rather an effort to “lift and standardize our business  processes and remove the “People Interrupt” (</a:t>
            </a:r>
            <a:r>
              <a:rPr lang="en-US" dirty="0" err="1"/>
              <a:t>ie</a:t>
            </a:r>
            <a:r>
              <a:rPr lang="en-US" dirty="0"/>
              <a:t>. The manual intervention in a standard workflow).</a:t>
            </a:r>
          </a:p>
        </p:txBody>
      </p:sp>
      <p:sp>
        <p:nvSpPr>
          <p:cNvPr id="4" name="Slide Number Placeholder 3"/>
          <p:cNvSpPr>
            <a:spLocks noGrp="1"/>
          </p:cNvSpPr>
          <p:nvPr>
            <p:ph type="sldNum" sz="quarter" idx="5"/>
          </p:nvPr>
        </p:nvSpPr>
        <p:spPr/>
        <p:txBody>
          <a:bodyPr/>
          <a:lstStyle/>
          <a:p>
            <a:fld id="{92B0138D-3943-4173-ABD4-EFF93AE2F9E4}" type="slidenum">
              <a:rPr lang="en-US" smtClean="0"/>
              <a:t>3</a:t>
            </a:fld>
            <a:endParaRPr lang="en-US"/>
          </a:p>
        </p:txBody>
      </p:sp>
    </p:spTree>
    <p:extLst>
      <p:ext uri="{BB962C8B-B14F-4D97-AF65-F5344CB8AC3E}">
        <p14:creationId xmlns:p14="http://schemas.microsoft.com/office/powerpoint/2010/main" val="142729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10C216CE-4726-4183-A56D-60697162EBEF}"/>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477906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6B2F9904-6A91-434F-9B7B-B412491B6D56}"/>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664679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A2B8E349-0859-4E6B-BD84-64FD81605D04}"/>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447211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B0138D-3943-4173-ABD4-EFF93AE2F9E4}" type="slidenum">
              <a:rPr lang="en-US" smtClean="0"/>
              <a:t>10</a:t>
            </a:fld>
            <a:endParaRPr lang="en-US" dirty="0"/>
          </a:p>
        </p:txBody>
      </p:sp>
    </p:spTree>
    <p:extLst>
      <p:ext uri="{BB962C8B-B14F-4D97-AF65-F5344CB8AC3E}">
        <p14:creationId xmlns:p14="http://schemas.microsoft.com/office/powerpoint/2010/main" val="4192692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 y="365127"/>
            <a:ext cx="11078029" cy="1325563"/>
          </a:xfrm>
          <a:prstGeom prst="rect">
            <a:avLst/>
          </a:prstGeom>
        </p:spPr>
        <p:txBody>
          <a:bodyPr/>
          <a:lstStyle>
            <a:lvl1pPr algn="l">
              <a:defRPr sz="3200" b="0">
                <a:solidFill>
                  <a:srgbClr val="A51C36"/>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8042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l">
              <a:defRPr sz="3200" b="1"/>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083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lgn="l">
              <a:defRPr sz="3600" b="1"/>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A51C36"/>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93A5D607-78AD-4000-81F6-717CB9527A3F}" type="datetime1">
              <a:rPr lang="en-US" smtClean="0"/>
              <a:t>7/13/2021</a:t>
            </a:fld>
            <a:endParaRPr lang="en-US"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r>
              <a:rPr lang="en-US" dirty="0"/>
              <a:t>No External Distribution – Sensitive Business Information </a:t>
            </a: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83067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sz="3600" b="1"/>
            </a:lvl1pPr>
          </a:lstStyle>
          <a:p>
            <a:r>
              <a:rPr lang="en-US" dirty="0"/>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53ABBA08-0A54-49F4-A295-55909852225E}" type="datetime1">
              <a:rPr lang="en-US" smtClean="0"/>
              <a:t>7/13/2021</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US" dirty="0"/>
              <a:t>No External Distribution – Sensitive Business Information </a:t>
            </a: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42787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1790700" cy="5811838"/>
          </a:xfrm>
          <a:prstGeom prst="rect">
            <a:avLst/>
          </a:prstGeom>
        </p:spPr>
        <p:txBody>
          <a:bodyPr vert="eaVert"/>
          <a:lstStyle>
            <a:lvl1pPr>
              <a:defRPr sz="3600" b="1"/>
            </a:lvl1pPr>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lvl1pPr>
              <a:buClr>
                <a:srgbClr val="A51C36"/>
              </a:buClr>
              <a:defRPr>
                <a:solidFill>
                  <a:schemeClr val="tx1"/>
                </a:solidFill>
              </a:defRPr>
            </a:lvl1pPr>
            <a:lvl2pPr>
              <a:buClr>
                <a:srgbClr val="A51C36"/>
              </a:buClr>
              <a:defRPr/>
            </a:lvl2pPr>
            <a:lvl3pPr>
              <a:buClr>
                <a:srgbClr val="A51C36"/>
              </a:buClr>
              <a:defRPr/>
            </a:lvl3pPr>
            <a:lvl4pPr>
              <a:buClr>
                <a:srgbClr val="A51C36"/>
              </a:buClr>
              <a:defRPr/>
            </a:lvl4pPr>
            <a:lvl5pPr>
              <a:buClr>
                <a:srgbClr val="A51C3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EC4D9C02-3CE2-4D05-AB9E-CF047CE26B1B}" type="datetime1">
              <a:rPr lang="en-US" smtClean="0"/>
              <a:t>7/13/2021</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US" dirty="0"/>
              <a:t>No External Distribution – Sensitive Business Information </a:t>
            </a: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11317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BBF8733-8D05-436C-BC36-14EDEEC6F220}" type="datetime1">
              <a:rPr lang="en-US" smtClean="0"/>
              <a:t>7/13/2021</a:t>
            </a:fld>
            <a:endParaRPr lang="en-US"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r>
              <a:rPr lang="en-US" dirty="0"/>
              <a:t>No External Distribution – Sensitive Business Information </a:t>
            </a: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69663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wo Column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dirty="0"/>
          </a:p>
        </p:txBody>
      </p:sp>
      <p:cxnSp>
        <p:nvCxnSpPr>
          <p:cNvPr id="14" name="Straight Connector 13">
            <a:extLst>
              <a:ext uri="{FF2B5EF4-FFF2-40B4-BE49-F238E27FC236}">
                <a16:creationId xmlns:a16="http://schemas.microsoft.com/office/drawing/2014/main" id="{1952C975-F68C-4352-B054-3D77EB952391}"/>
              </a:ext>
            </a:extLst>
          </p:cNvPr>
          <p:cNvCxnSpPr/>
          <p:nvPr/>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p:nvPicPr>
        <p:blipFill>
          <a:blip r:embed="rId4"/>
          <a:stretch>
            <a:fillRect/>
          </a:stretch>
        </p:blipFill>
        <p:spPr>
          <a:xfrm>
            <a:off x="10821818" y="255079"/>
            <a:ext cx="1057923" cy="921077"/>
          </a:xfrm>
          <a:prstGeom prst="rect">
            <a:avLst/>
          </a:prstGeom>
        </p:spPr>
      </p:pic>
      <p:sp>
        <p:nvSpPr>
          <p:cNvPr id="17" name="Text Placeholder 6">
            <a:extLst>
              <a:ext uri="{FF2B5EF4-FFF2-40B4-BE49-F238E27FC236}">
                <a16:creationId xmlns:a16="http://schemas.microsoft.com/office/drawing/2014/main" id="{7F210C67-558B-4A22-BAD9-03FD2C1D1CF3}"/>
              </a:ext>
            </a:extLst>
          </p:cNvPr>
          <p:cNvSpPr>
            <a:spLocks noGrp="1"/>
          </p:cNvSpPr>
          <p:nvPr>
            <p:ph type="body" sz="quarter" idx="11"/>
          </p:nvPr>
        </p:nvSpPr>
        <p:spPr>
          <a:xfrm>
            <a:off x="609600" y="1701800"/>
            <a:ext cx="5080881"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97C9773-9850-47D9-B9F8-7AF3ADD533C1}"/>
              </a:ext>
            </a:extLst>
          </p:cNvPr>
          <p:cNvSpPr>
            <a:spLocks noGrp="1"/>
          </p:cNvSpPr>
          <p:nvPr>
            <p:ph sz="quarter" idx="13"/>
          </p:nvPr>
        </p:nvSpPr>
        <p:spPr>
          <a:xfrm>
            <a:off x="6500813" y="1698220"/>
            <a:ext cx="5378450"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673827"/>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dirty="0"/>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dirty="0"/>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3067272149"/>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rane Split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D8E21D-92D1-4793-B36C-70C3AE6C5D11}"/>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7" name="Straight Connector 6">
            <a:extLst>
              <a:ext uri="{FF2B5EF4-FFF2-40B4-BE49-F238E27FC236}">
                <a16:creationId xmlns:a16="http://schemas.microsoft.com/office/drawing/2014/main" id="{28FDF3F9-D4BA-44F0-BFB5-02DD7B4BC846}"/>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26EB3D5E-77FD-4F46-93CA-7F33A64BE177}"/>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4">
            <a:extLst>
              <a:ext uri="{FF2B5EF4-FFF2-40B4-BE49-F238E27FC236}">
                <a16:creationId xmlns:a16="http://schemas.microsoft.com/office/drawing/2014/main" id="{F2A48897-49B7-4354-B1FB-81924AEBB4C7}"/>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dirty="0"/>
              <a:t>Presenter Name</a:t>
            </a:r>
          </a:p>
        </p:txBody>
      </p:sp>
      <p:sp>
        <p:nvSpPr>
          <p:cNvPr id="10" name="Slide Number Placeholder 5">
            <a:extLst>
              <a:ext uri="{FF2B5EF4-FFF2-40B4-BE49-F238E27FC236}">
                <a16:creationId xmlns:a16="http://schemas.microsoft.com/office/drawing/2014/main" id="{DBB73191-5D19-4648-B8A1-BF6CC83019DE}"/>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dirty="0"/>
          </a:p>
        </p:txBody>
      </p:sp>
      <p:cxnSp>
        <p:nvCxnSpPr>
          <p:cNvPr id="11" name="Straight Connector 10">
            <a:extLst>
              <a:ext uri="{FF2B5EF4-FFF2-40B4-BE49-F238E27FC236}">
                <a16:creationId xmlns:a16="http://schemas.microsoft.com/office/drawing/2014/main" id="{E5237F1A-FB44-4768-80A2-2103C84D6167}"/>
              </a:ext>
            </a:extLst>
          </p:cNvPr>
          <p:cNvCxnSpPr/>
          <p:nvPr userDrawn="1"/>
        </p:nvCxnSpPr>
        <p:spPr>
          <a:xfrm>
            <a:off x="11114466" y="6515099"/>
            <a:ext cx="0" cy="228600"/>
          </a:xfrm>
          <a:prstGeom prst="line">
            <a:avLst/>
          </a:prstGeom>
          <a:ln/>
        </p:spPr>
        <p:style>
          <a:lnRef idx="1">
            <a:schemeClr val="accent6"/>
          </a:lnRef>
          <a:fillRef idx="0">
            <a:schemeClr val="accent6"/>
          </a:fillRef>
          <a:effectRef idx="0">
            <a:schemeClr val="accent6"/>
          </a:effectRef>
          <a:fontRef idx="minor">
            <a:schemeClr val="tx1"/>
          </a:fontRef>
        </p:style>
      </p:cxnSp>
      <p:sp>
        <p:nvSpPr>
          <p:cNvPr id="12" name="Title 1">
            <a:extLst>
              <a:ext uri="{FF2B5EF4-FFF2-40B4-BE49-F238E27FC236}">
                <a16:creationId xmlns:a16="http://schemas.microsoft.com/office/drawing/2014/main" id="{427F4538-7846-4492-B58A-7FB448395C2F}"/>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close up of a logo&#10;&#10;Description automatically generated">
            <a:extLst>
              <a:ext uri="{FF2B5EF4-FFF2-40B4-BE49-F238E27FC236}">
                <a16:creationId xmlns:a16="http://schemas.microsoft.com/office/drawing/2014/main" id="{A86B33F4-00F3-492E-A3B4-C29EEA576043}"/>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288801E6-FBAB-4EB5-887E-8E7F3A9FEA7B}"/>
              </a:ext>
            </a:extLst>
          </p:cNvPr>
          <p:cNvPicPr>
            <a:picLocks noChangeAspect="1"/>
          </p:cNvPicPr>
          <p:nvPr userDrawn="1"/>
        </p:nvPicPr>
        <p:blipFill>
          <a:blip r:embed="rId4"/>
          <a:stretch>
            <a:fillRect/>
          </a:stretch>
        </p:blipFill>
        <p:spPr>
          <a:xfrm>
            <a:off x="10821818" y="255079"/>
            <a:ext cx="1057923" cy="921077"/>
          </a:xfrm>
          <a:prstGeom prst="rect">
            <a:avLst/>
          </a:prstGeom>
        </p:spPr>
      </p:pic>
      <p:pic>
        <p:nvPicPr>
          <p:cNvPr id="15" name="Picture 14" descr="A boat is docked next to a body of water&#10;&#10;Description automatically generated">
            <a:extLst>
              <a:ext uri="{FF2B5EF4-FFF2-40B4-BE49-F238E27FC236}">
                <a16:creationId xmlns:a16="http://schemas.microsoft.com/office/drawing/2014/main" id="{C6D689BA-633B-41EA-844E-368CE6F771DC}"/>
              </a:ext>
            </a:extLst>
          </p:cNvPr>
          <p:cNvPicPr>
            <a:picLocks noChangeAspect="1"/>
          </p:cNvPicPr>
          <p:nvPr userDrawn="1"/>
        </p:nvPicPr>
        <p:blipFill rotWithShape="1">
          <a:blip r:embed="rId5"/>
          <a:srcRect l="20847" t="3077" r="16934" b="2201"/>
          <a:stretch/>
        </p:blipFill>
        <p:spPr>
          <a:xfrm>
            <a:off x="7291755" y="1431234"/>
            <a:ext cx="4900245" cy="4969564"/>
          </a:xfrm>
          <a:prstGeom prst="rect">
            <a:avLst/>
          </a:prstGeom>
        </p:spPr>
      </p:pic>
      <p:pic>
        <p:nvPicPr>
          <p:cNvPr id="17" name="Picture 16" descr="A crane next to a bridge&#10;&#10;Description automatically generated">
            <a:extLst>
              <a:ext uri="{FF2B5EF4-FFF2-40B4-BE49-F238E27FC236}">
                <a16:creationId xmlns:a16="http://schemas.microsoft.com/office/drawing/2014/main" id="{F7A613DA-D00E-48D0-BA12-1F729640C7C3}"/>
              </a:ext>
            </a:extLst>
          </p:cNvPr>
          <p:cNvPicPr>
            <a:picLocks noChangeAspect="1"/>
          </p:cNvPicPr>
          <p:nvPr userDrawn="1"/>
        </p:nvPicPr>
        <p:blipFill rotWithShape="1">
          <a:blip r:embed="rId6"/>
          <a:srcRect l="26223" t="1391" r="9550" b="905"/>
          <a:stretch/>
        </p:blipFill>
        <p:spPr>
          <a:xfrm>
            <a:off x="7291755" y="1431235"/>
            <a:ext cx="4900244" cy="4969564"/>
          </a:xfrm>
          <a:prstGeom prst="rect">
            <a:avLst/>
          </a:prstGeom>
        </p:spPr>
      </p:pic>
    </p:spTree>
    <p:extLst>
      <p:ext uri="{BB962C8B-B14F-4D97-AF65-F5344CB8AC3E}">
        <p14:creationId xmlns:p14="http://schemas.microsoft.com/office/powerpoint/2010/main" val="4225292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4644D7-C13F-4AF4-84A7-9338201EBA8D}"/>
              </a:ext>
            </a:extLst>
          </p:cNvPr>
          <p:cNvSpPr/>
          <p:nvPr userDrawn="1"/>
        </p:nvSpPr>
        <p:spPr>
          <a:xfrm>
            <a:off x="0" y="6577019"/>
            <a:ext cx="580571" cy="219290"/>
          </a:xfrm>
          <a:prstGeom prst="rect">
            <a:avLst/>
          </a:prstGeom>
          <a:solidFill>
            <a:srgbClr val="A41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0" y="0"/>
            <a:ext cx="12192000" cy="219291"/>
          </a:xfrm>
          <a:prstGeom prst="rect">
            <a:avLst/>
          </a:prstGeom>
          <a:solidFill>
            <a:srgbClr val="A41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p:cNvSpPr txBox="1"/>
          <p:nvPr userDrawn="1"/>
        </p:nvSpPr>
        <p:spPr>
          <a:xfrm>
            <a:off x="272957" y="6577019"/>
            <a:ext cx="2367279" cy="219291"/>
          </a:xfrm>
          <a:prstGeom prst="rect">
            <a:avLst/>
          </a:prstGeom>
          <a:noFill/>
        </p:spPr>
        <p:txBody>
          <a:bodyPr wrap="square" rtlCol="0">
            <a:spAutoFit/>
          </a:bodyPr>
          <a:lstStyle/>
          <a:p>
            <a:pPr algn="l"/>
            <a:fld id="{FB5A163B-22A1-4AAE-A44C-611CD478E151}" type="slidenum">
              <a:rPr lang="en-US" sz="825" smtClean="0">
                <a:solidFill>
                  <a:schemeClr val="bg1"/>
                </a:solidFill>
                <a:latin typeface="Helvetica Neue" charset="0"/>
                <a:ea typeface="Helvetica Neue" charset="0"/>
                <a:cs typeface="Helvetica Neue" charset="0"/>
              </a:rPr>
              <a:pPr algn="l"/>
              <a:t>‹#›</a:t>
            </a:fld>
            <a:endParaRPr lang="en-US" sz="825" i="0" cap="all" dirty="0">
              <a:solidFill>
                <a:schemeClr val="bg1"/>
              </a:solidFill>
              <a:latin typeface="Helvetica Neue" charset="0"/>
              <a:ea typeface="Helvetica Neue" charset="0"/>
              <a:cs typeface="Helvetica Neue" charset="0"/>
            </a:endParaRPr>
          </a:p>
        </p:txBody>
      </p:sp>
      <p:pic>
        <p:nvPicPr>
          <p:cNvPr id="10" name="Picture 9">
            <a:extLst>
              <a:ext uri="{FF2B5EF4-FFF2-40B4-BE49-F238E27FC236}">
                <a16:creationId xmlns:a16="http://schemas.microsoft.com/office/drawing/2014/main" id="{3CCBA954-C293-46F5-BF5E-772BC5A56DA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338472" y="6160741"/>
            <a:ext cx="580571" cy="569905"/>
          </a:xfrm>
          <a:prstGeom prst="rect">
            <a:avLst/>
          </a:prstGeom>
        </p:spPr>
      </p:pic>
    </p:spTree>
    <p:extLst>
      <p:ext uri="{BB962C8B-B14F-4D97-AF65-F5344CB8AC3E}">
        <p14:creationId xmlns:p14="http://schemas.microsoft.com/office/powerpoint/2010/main" val="570818360"/>
      </p:ext>
    </p:extLst>
  </p:cSld>
  <p:clrMap bg1="lt1" tx1="dk1" bg2="lt2" tx2="dk2" accent1="accent1" accent2="accent2" accent3="accent3" accent4="accent4" accent5="accent5" accent6="accent6" hlink="hlink" folHlink="folHlink"/>
  <p:sldLayoutIdLst>
    <p:sldLayoutId id="2147483699" r:id="rId1"/>
    <p:sldLayoutId id="2147483711" r:id="rId2"/>
    <p:sldLayoutId id="2147483701" r:id="rId3"/>
    <p:sldLayoutId id="2147483707" r:id="rId4"/>
    <p:sldLayoutId id="2147483708" r:id="rId5"/>
    <p:sldLayoutId id="2147483704" r:id="rId6"/>
    <p:sldLayoutId id="2147483712" r:id="rId7"/>
    <p:sldLayoutId id="2147483713" r:id="rId8"/>
    <p:sldLayoutId id="2147483714"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procurementproposals@porthouston.com" TargetMode="External"/><Relationship Id="rId2" Type="http://schemas.openxmlformats.org/officeDocument/2006/relationships/hyperlink" Target="mailto:procurement@porthouston.com"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E0EC8-AC6B-491E-A5A5-9698FC8ABFC7}"/>
              </a:ext>
            </a:extLst>
          </p:cNvPr>
          <p:cNvPicPr>
            <a:picLocks noChangeAspect="1"/>
          </p:cNvPicPr>
          <p:nvPr/>
        </p:nvPicPr>
        <p:blipFill rotWithShape="1">
          <a:blip r:embed="rId3">
            <a:grayscl/>
          </a:blip>
          <a:srcRect t="15227"/>
          <a:stretch/>
        </p:blipFill>
        <p:spPr>
          <a:xfrm>
            <a:off x="0" y="0"/>
            <a:ext cx="12192000"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9445" y="229372"/>
            <a:ext cx="1273579" cy="1250181"/>
          </a:xfrm>
          <a:prstGeom prst="rect">
            <a:avLst/>
          </a:prstGeom>
        </p:spPr>
      </p:pic>
      <p:sp>
        <p:nvSpPr>
          <p:cNvPr id="3" name="TextBox 2">
            <a:extLst>
              <a:ext uri="{FF2B5EF4-FFF2-40B4-BE49-F238E27FC236}">
                <a16:creationId xmlns:a16="http://schemas.microsoft.com/office/drawing/2014/main" id="{FB2D7C41-9CB2-4B50-946D-4C32AE16B25F}"/>
              </a:ext>
            </a:extLst>
          </p:cNvPr>
          <p:cNvSpPr txBox="1"/>
          <p:nvPr/>
        </p:nvSpPr>
        <p:spPr>
          <a:xfrm>
            <a:off x="781049" y="854462"/>
            <a:ext cx="10099387" cy="5016758"/>
          </a:xfrm>
          <a:prstGeom prst="rect">
            <a:avLst/>
          </a:prstGeom>
          <a:noFill/>
        </p:spPr>
        <p:txBody>
          <a:bodyPr wrap="square" rtlCol="0">
            <a:spAutoFit/>
          </a:bodyPr>
          <a:lstStyle/>
          <a:p>
            <a:r>
              <a:rPr lang="en-US" sz="5400" dirty="0">
                <a:solidFill>
                  <a:schemeClr val="bg1">
                    <a:lumMod val="85000"/>
                  </a:schemeClr>
                </a:solidFill>
                <a:latin typeface="Arial" panose="020B0604020202020204" pitchFamily="34" charset="0"/>
                <a:cs typeface="Arial" panose="020B0604020202020204" pitchFamily="34" charset="0"/>
              </a:rPr>
              <a:t>Port Houston</a:t>
            </a:r>
          </a:p>
          <a:p>
            <a:r>
              <a:rPr lang="en-US" sz="4400" dirty="0">
                <a:solidFill>
                  <a:schemeClr val="accent2">
                    <a:lumMod val="75000"/>
                  </a:schemeClr>
                </a:solidFill>
                <a:latin typeface="Arial" panose="020B0604020202020204" pitchFamily="34" charset="0"/>
                <a:cs typeface="Arial" panose="020B0604020202020204" pitchFamily="34" charset="0"/>
              </a:rPr>
              <a:t>RFP-1930 Website Redesign Services</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a:p>
            <a:br>
              <a:rPr lang="en-US" sz="3200" dirty="0">
                <a:solidFill>
                  <a:schemeClr val="bg1"/>
                </a:solidFill>
                <a:latin typeface="Arial" panose="020B0604020202020204" pitchFamily="34" charset="0"/>
                <a:cs typeface="Arial" panose="020B0604020202020204" pitchFamily="34" charset="0"/>
              </a:rPr>
            </a:br>
            <a:endParaRPr lang="en-US" sz="3200" dirty="0">
              <a:solidFill>
                <a:schemeClr val="bg1"/>
              </a:solidFill>
              <a:latin typeface="Arial" panose="020B0604020202020204" pitchFamily="34" charset="0"/>
              <a:cs typeface="Arial" panose="020B0604020202020204" pitchFamily="34" charset="0"/>
            </a:endParaRPr>
          </a:p>
          <a:p>
            <a:endParaRPr lang="en-US" sz="3200" dirty="0">
              <a:solidFill>
                <a:schemeClr val="bg1"/>
              </a:solidFill>
              <a:latin typeface="Arial" panose="020B0604020202020204" pitchFamily="34" charset="0"/>
              <a:cs typeface="Arial" panose="020B0604020202020204" pitchFamily="34" charset="0"/>
            </a:endParaRPr>
          </a:p>
          <a:p>
            <a:r>
              <a:rPr lang="en-US" sz="3200" dirty="0">
                <a:solidFill>
                  <a:schemeClr val="accent2">
                    <a:lumMod val="75000"/>
                  </a:schemeClr>
                </a:solidFill>
                <a:latin typeface="Arial" panose="020B0604020202020204" pitchFamily="34" charset="0"/>
                <a:cs typeface="Arial" panose="020B0604020202020204" pitchFamily="34" charset="0"/>
              </a:rPr>
              <a:t>Christopher Virk-Brown</a:t>
            </a:r>
          </a:p>
          <a:p>
            <a:r>
              <a:rPr lang="en-US" sz="3200" dirty="0">
                <a:solidFill>
                  <a:schemeClr val="accent2">
                    <a:lumMod val="75000"/>
                  </a:schemeClr>
                </a:solidFill>
                <a:latin typeface="Arial" panose="020B0604020202020204" pitchFamily="34" charset="0"/>
                <a:cs typeface="Arial" panose="020B0604020202020204" pitchFamily="34" charset="0"/>
              </a:rPr>
              <a:t>Project Manager, Marketing</a:t>
            </a:r>
          </a:p>
          <a:p>
            <a:r>
              <a:rPr lang="en-US" sz="3200" dirty="0">
                <a:solidFill>
                  <a:schemeClr val="accent2">
                    <a:lumMod val="75000"/>
                  </a:schemeClr>
                </a:solidFill>
                <a:latin typeface="Arial" panose="020B0604020202020204" pitchFamily="34" charset="0"/>
                <a:cs typeface="Arial" panose="020B0604020202020204" pitchFamily="34" charset="0"/>
              </a:rPr>
              <a:t>July 12, 2021- Time:11:00 a.m.</a:t>
            </a:r>
          </a:p>
          <a:p>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137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Procurement (</a:t>
            </a:r>
            <a:r>
              <a:rPr lang="en-US" sz="4400" dirty="0" err="1"/>
              <a:t>Cont.d</a:t>
            </a:r>
            <a:r>
              <a:rPr lang="en-US" sz="4400" dirty="0"/>
              <a:t>)</a:t>
            </a:r>
          </a:p>
        </p:txBody>
      </p:sp>
      <p:sp>
        <p:nvSpPr>
          <p:cNvPr id="3" name="Content Placeholder 2">
            <a:extLst>
              <a:ext uri="{FF2B5EF4-FFF2-40B4-BE49-F238E27FC236}">
                <a16:creationId xmlns:a16="http://schemas.microsoft.com/office/drawing/2014/main" id="{A51B0D5F-1641-4D05-9D70-B21DC7EFC4F3}"/>
              </a:ext>
            </a:extLst>
          </p:cNvPr>
          <p:cNvSpPr>
            <a:spLocks noGrp="1"/>
          </p:cNvSpPr>
          <p:nvPr>
            <p:ph idx="1"/>
          </p:nvPr>
        </p:nvSpPr>
        <p:spPr>
          <a:xfrm>
            <a:off x="838200" y="1263316"/>
            <a:ext cx="10515600" cy="4913647"/>
          </a:xfrm>
        </p:spPr>
        <p:txBody>
          <a:bodyPr/>
          <a:lstStyle/>
          <a:p>
            <a:pPr marL="0" lvl="0" indent="0">
              <a:buNone/>
            </a:pPr>
            <a:r>
              <a:rPr lang="en-US" sz="3200" u="sng" dirty="0">
                <a:solidFill>
                  <a:prstClr val="black"/>
                </a:solidFill>
              </a:rPr>
              <a:t>Evaluation Criteria</a:t>
            </a:r>
          </a:p>
          <a:p>
            <a:pPr marL="0" lvl="0" indent="0">
              <a:buNone/>
            </a:pPr>
            <a:r>
              <a:rPr lang="en-US" dirty="0">
                <a:solidFill>
                  <a:prstClr val="black"/>
                </a:solidFill>
              </a:rPr>
              <a:t>The Port Commission will award the contract to the </a:t>
            </a:r>
            <a:r>
              <a:rPr lang="en-US" u="sng" dirty="0">
                <a:solidFill>
                  <a:prstClr val="black"/>
                </a:solidFill>
              </a:rPr>
              <a:t>Respondent </a:t>
            </a:r>
            <a:r>
              <a:rPr lang="en-US" dirty="0">
                <a:solidFill>
                  <a:prstClr val="black"/>
                </a:solidFill>
              </a:rPr>
              <a:t>whose Response provides the </a:t>
            </a:r>
            <a:r>
              <a:rPr lang="en-US" u="sng" dirty="0">
                <a:solidFill>
                  <a:prstClr val="black"/>
                </a:solidFill>
              </a:rPr>
              <a:t>best value</a:t>
            </a:r>
            <a:r>
              <a:rPr lang="en-US" dirty="0">
                <a:solidFill>
                  <a:prstClr val="black"/>
                </a:solidFill>
              </a:rPr>
              <a:t> in consideration of the evaluation factors set forth below.</a:t>
            </a:r>
          </a:p>
          <a:p>
            <a:pPr marL="0" indent="0">
              <a:buNone/>
            </a:pPr>
            <a:endParaRPr lang="en-US" dirty="0"/>
          </a:p>
        </p:txBody>
      </p:sp>
      <p:graphicFrame>
        <p:nvGraphicFramePr>
          <p:cNvPr id="4" name="Table 3">
            <a:extLst>
              <a:ext uri="{FF2B5EF4-FFF2-40B4-BE49-F238E27FC236}">
                <a16:creationId xmlns:a16="http://schemas.microsoft.com/office/drawing/2014/main" id="{692E3067-5A9A-4801-8F22-9F9596F2C245}"/>
              </a:ext>
            </a:extLst>
          </p:cNvPr>
          <p:cNvGraphicFramePr>
            <a:graphicFrameLocks noGrp="1"/>
          </p:cNvGraphicFramePr>
          <p:nvPr>
            <p:extLst>
              <p:ext uri="{D42A27DB-BD31-4B8C-83A1-F6EECF244321}">
                <p14:modId xmlns:p14="http://schemas.microsoft.com/office/powerpoint/2010/main" val="2976148212"/>
              </p:ext>
            </p:extLst>
          </p:nvPr>
        </p:nvGraphicFramePr>
        <p:xfrm>
          <a:off x="2833512" y="3132468"/>
          <a:ext cx="5960532" cy="3268330"/>
        </p:xfrm>
        <a:graphic>
          <a:graphicData uri="http://schemas.openxmlformats.org/drawingml/2006/table">
            <a:tbl>
              <a:tblPr firstRow="1" firstCol="1" bandRow="1">
                <a:tableStyleId>{5C22544A-7EE6-4342-B048-85BDC9FD1C3A}</a:tableStyleId>
              </a:tblPr>
              <a:tblGrid>
                <a:gridCol w="4138589">
                  <a:extLst>
                    <a:ext uri="{9D8B030D-6E8A-4147-A177-3AD203B41FA5}">
                      <a16:colId xmlns:a16="http://schemas.microsoft.com/office/drawing/2014/main" val="1871759864"/>
                    </a:ext>
                  </a:extLst>
                </a:gridCol>
                <a:gridCol w="1821943">
                  <a:extLst>
                    <a:ext uri="{9D8B030D-6E8A-4147-A177-3AD203B41FA5}">
                      <a16:colId xmlns:a16="http://schemas.microsoft.com/office/drawing/2014/main" val="3240819168"/>
                    </a:ext>
                  </a:extLst>
                </a:gridCol>
              </a:tblGrid>
              <a:tr h="598480">
                <a:tc>
                  <a:txBody>
                    <a:bodyPr/>
                    <a:lstStyle/>
                    <a:p>
                      <a:pPr marL="0" marR="0">
                        <a:lnSpc>
                          <a:spcPct val="107000"/>
                        </a:lnSpc>
                        <a:spcBef>
                          <a:spcPts val="0"/>
                        </a:spcBef>
                        <a:spcAft>
                          <a:spcPts val="0"/>
                        </a:spcAft>
                      </a:pPr>
                      <a:r>
                        <a:rPr lang="en-US" sz="1600" dirty="0">
                          <a:effectLst/>
                        </a:rPr>
                        <a:t>EVALUATION CRITERIA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RELATIVE WEIGHT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249558"/>
                  </a:ext>
                </a:extLst>
              </a:tr>
              <a:tr h="291470">
                <a:tc>
                  <a:txBody>
                    <a:bodyPr/>
                    <a:lstStyle/>
                    <a:p>
                      <a:pPr marL="0" marR="0">
                        <a:lnSpc>
                          <a:spcPct val="107000"/>
                        </a:lnSpc>
                        <a:spcBef>
                          <a:spcPts val="0"/>
                        </a:spcBef>
                        <a:spcAft>
                          <a:spcPts val="0"/>
                        </a:spcAft>
                      </a:pPr>
                      <a:r>
                        <a:rPr lang="en-US" sz="1600" dirty="0">
                          <a:effectLst/>
                        </a:rPr>
                        <a:t>Price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8309026"/>
                  </a:ext>
                </a:extLst>
              </a:tr>
              <a:tr h="291470">
                <a:tc>
                  <a:txBody>
                    <a:bodyPr/>
                    <a:lstStyle/>
                    <a:p>
                      <a:pPr marL="0" marR="0">
                        <a:lnSpc>
                          <a:spcPct val="107000"/>
                        </a:lnSpc>
                        <a:spcBef>
                          <a:spcPts val="0"/>
                        </a:spcBef>
                        <a:spcAft>
                          <a:spcPts val="0"/>
                        </a:spcAft>
                      </a:pPr>
                      <a:r>
                        <a:rPr lang="en-US" sz="1600">
                          <a:effectLst/>
                        </a:rPr>
                        <a:t>Respondent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4613266"/>
                  </a:ext>
                </a:extLst>
              </a:tr>
              <a:tr h="291470">
                <a:tc>
                  <a:txBody>
                    <a:bodyPr/>
                    <a:lstStyle/>
                    <a:p>
                      <a:pPr marL="0" marR="0">
                        <a:lnSpc>
                          <a:spcPct val="107000"/>
                        </a:lnSpc>
                        <a:spcBef>
                          <a:spcPts val="0"/>
                        </a:spcBef>
                        <a:spcAft>
                          <a:spcPts val="0"/>
                        </a:spcAft>
                      </a:pPr>
                      <a:r>
                        <a:rPr lang="en-US" sz="1600">
                          <a:effectLst/>
                        </a:rPr>
                        <a:t>Benefit to PHA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7244508"/>
                  </a:ext>
                </a:extLst>
              </a:tr>
              <a:tr h="598480">
                <a:tc>
                  <a:txBody>
                    <a:bodyPr/>
                    <a:lstStyle/>
                    <a:p>
                      <a:pPr marL="0" marR="0">
                        <a:lnSpc>
                          <a:spcPct val="107000"/>
                        </a:lnSpc>
                        <a:spcBef>
                          <a:spcPts val="0"/>
                        </a:spcBef>
                        <a:spcAft>
                          <a:spcPts val="0"/>
                        </a:spcAft>
                      </a:pPr>
                      <a:r>
                        <a:rPr lang="en-US" sz="1600" dirty="0">
                          <a:effectLst/>
                        </a:rPr>
                        <a:t>Overall Compliance w/PHA Policies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8131883"/>
                  </a:ext>
                </a:extLst>
              </a:tr>
              <a:tr h="598480">
                <a:tc>
                  <a:txBody>
                    <a:bodyPr/>
                    <a:lstStyle/>
                    <a:p>
                      <a:pPr marL="0" marR="0">
                        <a:lnSpc>
                          <a:spcPct val="107000"/>
                        </a:lnSpc>
                        <a:spcBef>
                          <a:spcPts val="0"/>
                        </a:spcBef>
                        <a:spcAft>
                          <a:spcPts val="0"/>
                        </a:spcAft>
                      </a:pPr>
                      <a:r>
                        <a:rPr lang="en-US" sz="1600" b="1" kern="1200" dirty="0">
                          <a:solidFill>
                            <a:schemeClr val="lt1"/>
                          </a:solidFill>
                          <a:effectLst/>
                          <a:latin typeface="+mn-lt"/>
                          <a:ea typeface="+mn-ea"/>
                          <a:cs typeface="+mn-cs"/>
                        </a:rPr>
                        <a:t>Small Business Participation</a:t>
                      </a:r>
                    </a:p>
                  </a:txBody>
                  <a:tcPr marL="68580" marR="68580" marT="0" marB="0"/>
                </a:tc>
                <a:tc>
                  <a:txBody>
                    <a:bodyPr/>
                    <a:lstStyle/>
                    <a:p>
                      <a:pPr marL="0" marR="0" algn="ctr">
                        <a:lnSpc>
                          <a:spcPct val="107000"/>
                        </a:lnSpc>
                        <a:spcBef>
                          <a:spcPts val="0"/>
                        </a:spcBef>
                        <a:spcAft>
                          <a:spcPts val="0"/>
                        </a:spcAft>
                      </a:pPr>
                      <a:r>
                        <a:rPr lang="en-US" sz="1600" dirty="0">
                          <a:effectLst/>
                        </a:rPr>
                        <a:t>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3466224"/>
                  </a:ext>
                </a:extLst>
              </a:tr>
              <a:tr h="598480">
                <a:tc>
                  <a:txBody>
                    <a:bodyPr/>
                    <a:lstStyle/>
                    <a:p>
                      <a:pPr marL="0" marR="0">
                        <a:lnSpc>
                          <a:spcPct val="107000"/>
                        </a:lnSpc>
                        <a:spcBef>
                          <a:spcPts val="0"/>
                        </a:spcBef>
                        <a:spcAft>
                          <a:spcPts val="0"/>
                        </a:spcAft>
                      </a:pPr>
                      <a:r>
                        <a:rPr lang="en-US" sz="1600" dirty="0">
                          <a:effectLst/>
                        </a:rPr>
                        <a:t>                                                          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7673923"/>
                  </a:ext>
                </a:extLst>
              </a:tr>
            </a:tbl>
          </a:graphicData>
        </a:graphic>
      </p:graphicFrame>
    </p:spTree>
    <p:extLst>
      <p:ext uri="{BB962C8B-B14F-4D97-AF65-F5344CB8AC3E}">
        <p14:creationId xmlns:p14="http://schemas.microsoft.com/office/powerpoint/2010/main" val="3760734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8487B1-04BA-4B50-8F42-8A3A3A068160}"/>
              </a:ext>
            </a:extLst>
          </p:cNvPr>
          <p:cNvPicPr>
            <a:picLocks noChangeAspect="1"/>
          </p:cNvPicPr>
          <p:nvPr/>
        </p:nvPicPr>
        <p:blipFill>
          <a:blip r:embed="rId2"/>
          <a:stretch>
            <a:fillRect/>
          </a:stretch>
        </p:blipFill>
        <p:spPr>
          <a:xfrm>
            <a:off x="6520290" y="571610"/>
            <a:ext cx="4833510" cy="5991225"/>
          </a:xfrm>
          <a:prstGeom prst="rect">
            <a:avLst/>
          </a:prstGeom>
        </p:spPr>
      </p:pic>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Procurement (</a:t>
            </a:r>
            <a:r>
              <a:rPr lang="en-US" sz="4400" dirty="0" err="1"/>
              <a:t>Cont.d</a:t>
            </a:r>
            <a:r>
              <a:rPr lang="en-US" sz="4400" dirty="0"/>
              <a:t>)</a:t>
            </a:r>
          </a:p>
        </p:txBody>
      </p:sp>
      <p:sp>
        <p:nvSpPr>
          <p:cNvPr id="3" name="Content Placeholder 2">
            <a:extLst>
              <a:ext uri="{FF2B5EF4-FFF2-40B4-BE49-F238E27FC236}">
                <a16:creationId xmlns:a16="http://schemas.microsoft.com/office/drawing/2014/main" id="{A51B0D5F-1641-4D05-9D70-B21DC7EFC4F3}"/>
              </a:ext>
            </a:extLst>
          </p:cNvPr>
          <p:cNvSpPr>
            <a:spLocks noGrp="1"/>
          </p:cNvSpPr>
          <p:nvPr>
            <p:ph idx="1"/>
          </p:nvPr>
        </p:nvSpPr>
        <p:spPr>
          <a:xfrm>
            <a:off x="838200" y="1263316"/>
            <a:ext cx="10515600" cy="4913647"/>
          </a:xfrm>
        </p:spPr>
        <p:txBody>
          <a:bodyPr/>
          <a:lstStyle/>
          <a:p>
            <a:pPr marL="0" indent="0">
              <a:buNone/>
            </a:pPr>
            <a:endParaRPr lang="en-US" dirty="0"/>
          </a:p>
          <a:p>
            <a:pPr marL="0" indent="0">
              <a:buNone/>
            </a:pPr>
            <a:r>
              <a:rPr lang="en-US" dirty="0"/>
              <a:t>Proposal Response form:</a:t>
            </a:r>
          </a:p>
          <a:p>
            <a:pPr marL="0" indent="0">
              <a:buNone/>
            </a:pPr>
            <a:r>
              <a:rPr lang="en-US" dirty="0"/>
              <a:t>(Page 20 of solicitation)</a:t>
            </a:r>
          </a:p>
          <a:p>
            <a:pPr marL="0" indent="0">
              <a:buNone/>
            </a:pPr>
            <a:endParaRPr lang="en-US" dirty="0"/>
          </a:p>
          <a:p>
            <a:pPr marL="0" indent="0">
              <a:buNone/>
            </a:pPr>
            <a:r>
              <a:rPr lang="en-US" dirty="0"/>
              <a:t>Page 2 of the Proposal Response </a:t>
            </a:r>
          </a:p>
          <a:p>
            <a:pPr marL="0" indent="0">
              <a:buNone/>
            </a:pPr>
            <a:r>
              <a:rPr lang="en-US" dirty="0"/>
              <a:t>Form– Required Attachments</a:t>
            </a:r>
          </a:p>
          <a:p>
            <a:pPr marL="0" indent="0">
              <a:buNone/>
            </a:pPr>
            <a:endParaRPr lang="en-US" dirty="0"/>
          </a:p>
        </p:txBody>
      </p:sp>
      <p:sp>
        <p:nvSpPr>
          <p:cNvPr id="6" name="Right Arrow 5">
            <a:extLst>
              <a:ext uri="{FF2B5EF4-FFF2-40B4-BE49-F238E27FC236}">
                <a16:creationId xmlns:a16="http://schemas.microsoft.com/office/drawing/2014/main" id="{28D53619-E69B-4754-BEE4-7A056F92A0E2}"/>
              </a:ext>
            </a:extLst>
          </p:cNvPr>
          <p:cNvSpPr>
            <a:spLocks noChangeArrowheads="1"/>
          </p:cNvSpPr>
          <p:nvPr/>
        </p:nvSpPr>
        <p:spPr bwMode="auto">
          <a:xfrm>
            <a:off x="3665102" y="4354124"/>
            <a:ext cx="1776459" cy="241783"/>
          </a:xfrm>
          <a:prstGeom prst="rightArrow">
            <a:avLst>
              <a:gd name="adj1" fmla="val 50000"/>
              <a:gd name="adj2" fmla="val 50024"/>
            </a:avLst>
          </a:prstGeom>
          <a:solidFill>
            <a:srgbClr val="FF0000"/>
          </a:solidFill>
          <a:ln w="9525" algn="ctr">
            <a:solidFill>
              <a:schemeClr val="tx1"/>
            </a:solidFill>
            <a:round/>
            <a:headEnd/>
            <a:tailEnd/>
          </a:ln>
        </p:spPr>
        <p:txBody>
          <a:bodyPr/>
          <a:lstStyle/>
          <a:p>
            <a:endParaRPr lang="en-US" dirty="0">
              <a:solidFill>
                <a:srgbClr val="FF0000"/>
              </a:solidFill>
            </a:endParaRPr>
          </a:p>
        </p:txBody>
      </p:sp>
      <p:sp>
        <p:nvSpPr>
          <p:cNvPr id="4" name="Flowchart: Connector 3">
            <a:extLst>
              <a:ext uri="{FF2B5EF4-FFF2-40B4-BE49-F238E27FC236}">
                <a16:creationId xmlns:a16="http://schemas.microsoft.com/office/drawing/2014/main" id="{BE43BB59-A285-4806-9CD6-2521CC72502A}"/>
              </a:ext>
            </a:extLst>
          </p:cNvPr>
          <p:cNvSpPr/>
          <p:nvPr/>
        </p:nvSpPr>
        <p:spPr>
          <a:xfrm>
            <a:off x="6411432" y="3349256"/>
            <a:ext cx="1180215" cy="2827707"/>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81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Project Goals</a:t>
            </a:r>
          </a:p>
        </p:txBody>
      </p:sp>
      <p:sp>
        <p:nvSpPr>
          <p:cNvPr id="5" name="Rectangle 2">
            <a:extLst>
              <a:ext uri="{FF2B5EF4-FFF2-40B4-BE49-F238E27FC236}">
                <a16:creationId xmlns:a16="http://schemas.microsoft.com/office/drawing/2014/main" id="{4BA50679-8386-4247-9683-E86588C3F5E7}"/>
              </a:ext>
            </a:extLst>
          </p:cNvPr>
          <p:cNvSpPr>
            <a:spLocks noGrp="1" noChangeArrowheads="1"/>
          </p:cNvSpPr>
          <p:nvPr>
            <p:ph idx="1"/>
          </p:nvPr>
        </p:nvSpPr>
        <p:spPr bwMode="auto">
          <a:xfrm>
            <a:off x="274320" y="3022614"/>
            <a:ext cx="1107948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spcBef>
                <a:spcPts val="0"/>
              </a:spcBef>
              <a:spcAft>
                <a:spcPts val="0"/>
              </a:spcAft>
              <a:buClrTx/>
            </a:pPr>
            <a:endParaRPr lang="en-US" altLang="en-US" sz="1200" dirty="0">
              <a:ea typeface="Calibri" panose="020F0502020204030204" pitchFamily="34" charset="0"/>
              <a:cs typeface="Arial" panose="020B0604020202020204" pitchFamily="34" charset="0"/>
            </a:endParaRPr>
          </a:p>
          <a:p>
            <a:pPr>
              <a:lnSpc>
                <a:spcPct val="100000"/>
              </a:lnSpc>
              <a:spcBef>
                <a:spcPts val="0"/>
              </a:spcBef>
              <a:spcAft>
                <a:spcPts val="0"/>
              </a:spcAft>
              <a:buClrTx/>
            </a:pPr>
            <a:endParaRPr lang="en-US" altLang="en-US" sz="1200" dirty="0">
              <a:ea typeface="Calibri" panose="020F0502020204030204" pitchFamily="34" charset="0"/>
              <a:cs typeface="Arial" panose="020B0604020202020204" pitchFamily="34" charset="0"/>
            </a:endParaRPr>
          </a:p>
          <a:p>
            <a:pPr marL="0" marR="0" lvl="0" indent="0" algn="just" defTabSz="914400" rtl="0" eaLnBrk="0" fontAlgn="base" latinLnBrk="0" hangingPunct="0">
              <a:lnSpc>
                <a:spcPct val="100000"/>
              </a:lnSpc>
              <a:spcBef>
                <a:spcPts val="0"/>
              </a:spcBef>
              <a:spcAft>
                <a:spcPts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p:txBody>
      </p:sp>
      <p:sp>
        <p:nvSpPr>
          <p:cNvPr id="3" name="TextBox 2">
            <a:extLst>
              <a:ext uri="{FF2B5EF4-FFF2-40B4-BE49-F238E27FC236}">
                <a16:creationId xmlns:a16="http://schemas.microsoft.com/office/drawing/2014/main" id="{4290CA50-8735-44D6-B6B2-2CAF061C8837}"/>
              </a:ext>
            </a:extLst>
          </p:cNvPr>
          <p:cNvSpPr txBox="1"/>
          <p:nvPr/>
        </p:nvSpPr>
        <p:spPr>
          <a:xfrm>
            <a:off x="637309" y="1299325"/>
            <a:ext cx="10196946" cy="584775"/>
          </a:xfrm>
          <a:prstGeom prst="rect">
            <a:avLst/>
          </a:prstGeom>
          <a:noFill/>
        </p:spPr>
        <p:txBody>
          <a:bodyPr wrap="square" rtlCol="0">
            <a:spAutoFit/>
          </a:bodyPr>
          <a:lstStyle/>
          <a:p>
            <a:endParaRPr lang="en-US" sz="1600" dirty="0"/>
          </a:p>
          <a:p>
            <a:endParaRPr lang="en-US" sz="1600" dirty="0"/>
          </a:p>
        </p:txBody>
      </p:sp>
      <p:sp>
        <p:nvSpPr>
          <p:cNvPr id="6" name="TextBox 5">
            <a:extLst>
              <a:ext uri="{FF2B5EF4-FFF2-40B4-BE49-F238E27FC236}">
                <a16:creationId xmlns:a16="http://schemas.microsoft.com/office/drawing/2014/main" id="{F98D9BE6-8721-451A-AE56-20569A193ED1}"/>
              </a:ext>
            </a:extLst>
          </p:cNvPr>
          <p:cNvSpPr txBox="1"/>
          <p:nvPr/>
        </p:nvSpPr>
        <p:spPr>
          <a:xfrm>
            <a:off x="789709" y="1451725"/>
            <a:ext cx="10196946" cy="3908762"/>
          </a:xfrm>
          <a:prstGeom prst="rect">
            <a:avLst/>
          </a:prstGeom>
          <a:noFill/>
        </p:spPr>
        <p:txBody>
          <a:bodyPr wrap="square" rtlCol="0">
            <a:spAutoFit/>
          </a:bodyPr>
          <a:lstStyle/>
          <a:p>
            <a:endParaRPr lang="en-US" sz="1600" dirty="0"/>
          </a:p>
          <a:p>
            <a:pPr marL="457200" indent="-457200">
              <a:buFont typeface="Arial" panose="020B0604020202020204" pitchFamily="34" charset="0"/>
              <a:buChar char="•"/>
            </a:pPr>
            <a:r>
              <a:rPr lang="en-US" sz="2800" dirty="0"/>
              <a:t>Improve communications between Port Houston and its constituents</a:t>
            </a:r>
          </a:p>
          <a:p>
            <a:pPr marL="285750" indent="-285750">
              <a:buFont typeface="Arial" panose="020B0604020202020204" pitchFamily="34" charset="0"/>
              <a:buChar char="•"/>
            </a:pPr>
            <a:endParaRPr lang="en-US" sz="1600" dirty="0"/>
          </a:p>
          <a:p>
            <a:pPr marL="457200" indent="-457200">
              <a:buFont typeface="Arial" panose="020B0604020202020204" pitchFamily="34" charset="0"/>
              <a:buChar char="•"/>
            </a:pPr>
            <a:r>
              <a:rPr lang="en-US" sz="2800" dirty="0"/>
              <a:t>Enhance Port Houston’s online brand image and identity</a:t>
            </a:r>
          </a:p>
          <a:p>
            <a:pPr marL="285750" indent="-285750">
              <a:buFont typeface="Arial" panose="020B0604020202020204" pitchFamily="34" charset="0"/>
              <a:buChar char="•"/>
            </a:pPr>
            <a:endParaRPr lang="en-US" sz="1600" dirty="0"/>
          </a:p>
          <a:p>
            <a:pPr marL="457200" indent="-457200">
              <a:buFont typeface="Arial" panose="020B0604020202020204" pitchFamily="34" charset="0"/>
              <a:buChar char="•"/>
            </a:pPr>
            <a:r>
              <a:rPr lang="en-US" sz="2800" dirty="0"/>
              <a:t>Make it easy for constituents to find documents, forms and information about Port Houston</a:t>
            </a:r>
          </a:p>
          <a:p>
            <a:pPr marL="285750" indent="-285750">
              <a:buFont typeface="Arial" panose="020B0604020202020204" pitchFamily="34" charset="0"/>
              <a:buChar char="•"/>
            </a:pPr>
            <a:endParaRPr lang="en-US" sz="1600" dirty="0"/>
          </a:p>
          <a:p>
            <a:pPr marL="457200" indent="-457200">
              <a:buFont typeface="Arial" panose="020B0604020202020204" pitchFamily="34" charset="0"/>
              <a:buChar char="•"/>
            </a:pPr>
            <a:r>
              <a:rPr lang="en-US" sz="2800" dirty="0"/>
              <a:t>Develop a more-friendly interface and tool for all users</a:t>
            </a:r>
          </a:p>
          <a:p>
            <a:endParaRPr lang="en-US" sz="1600" dirty="0"/>
          </a:p>
        </p:txBody>
      </p:sp>
    </p:spTree>
    <p:extLst>
      <p:ext uri="{BB962C8B-B14F-4D97-AF65-F5344CB8AC3E}">
        <p14:creationId xmlns:p14="http://schemas.microsoft.com/office/powerpoint/2010/main" val="1664676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Scope Details</a:t>
            </a:r>
          </a:p>
        </p:txBody>
      </p:sp>
      <p:sp>
        <p:nvSpPr>
          <p:cNvPr id="5" name="Rectangle 2">
            <a:extLst>
              <a:ext uri="{FF2B5EF4-FFF2-40B4-BE49-F238E27FC236}">
                <a16:creationId xmlns:a16="http://schemas.microsoft.com/office/drawing/2014/main" id="{4BA50679-8386-4247-9683-E86588C3F5E7}"/>
              </a:ext>
            </a:extLst>
          </p:cNvPr>
          <p:cNvSpPr>
            <a:spLocks noGrp="1" noChangeArrowheads="1"/>
          </p:cNvSpPr>
          <p:nvPr>
            <p:ph idx="1"/>
          </p:nvPr>
        </p:nvSpPr>
        <p:spPr bwMode="auto">
          <a:xfrm>
            <a:off x="274320" y="3022614"/>
            <a:ext cx="1107948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spcBef>
                <a:spcPts val="0"/>
              </a:spcBef>
              <a:spcAft>
                <a:spcPts val="0"/>
              </a:spcAft>
              <a:buClrTx/>
            </a:pPr>
            <a:endParaRPr lang="en-US" altLang="en-US" sz="1200" dirty="0">
              <a:ea typeface="Calibri" panose="020F0502020204030204" pitchFamily="34" charset="0"/>
              <a:cs typeface="Arial" panose="020B0604020202020204" pitchFamily="34" charset="0"/>
            </a:endParaRPr>
          </a:p>
          <a:p>
            <a:pPr>
              <a:lnSpc>
                <a:spcPct val="100000"/>
              </a:lnSpc>
              <a:spcBef>
                <a:spcPts val="0"/>
              </a:spcBef>
              <a:spcAft>
                <a:spcPts val="0"/>
              </a:spcAft>
              <a:buClrTx/>
            </a:pPr>
            <a:endParaRPr lang="en-US" altLang="en-US" sz="1200" dirty="0">
              <a:ea typeface="Calibri" panose="020F0502020204030204" pitchFamily="34" charset="0"/>
              <a:cs typeface="Arial" panose="020B0604020202020204" pitchFamily="34" charset="0"/>
            </a:endParaRPr>
          </a:p>
          <a:p>
            <a:pPr marL="0" marR="0" lvl="0" indent="0" algn="just" defTabSz="914400" rtl="0" eaLnBrk="0" fontAlgn="base" latinLnBrk="0" hangingPunct="0">
              <a:lnSpc>
                <a:spcPct val="100000"/>
              </a:lnSpc>
              <a:spcBef>
                <a:spcPts val="0"/>
              </a:spcBef>
              <a:spcAft>
                <a:spcPts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p:txBody>
      </p:sp>
      <p:sp>
        <p:nvSpPr>
          <p:cNvPr id="3" name="TextBox 2">
            <a:extLst>
              <a:ext uri="{FF2B5EF4-FFF2-40B4-BE49-F238E27FC236}">
                <a16:creationId xmlns:a16="http://schemas.microsoft.com/office/drawing/2014/main" id="{4290CA50-8735-44D6-B6B2-2CAF061C8837}"/>
              </a:ext>
            </a:extLst>
          </p:cNvPr>
          <p:cNvSpPr txBox="1"/>
          <p:nvPr/>
        </p:nvSpPr>
        <p:spPr>
          <a:xfrm>
            <a:off x="637309" y="1299325"/>
            <a:ext cx="10196946" cy="4832092"/>
          </a:xfrm>
          <a:prstGeom prst="rect">
            <a:avLst/>
          </a:prstGeom>
          <a:noFill/>
        </p:spPr>
        <p:txBody>
          <a:bodyPr wrap="square" rtlCol="0">
            <a:spAutoFit/>
          </a:bodyPr>
          <a:lstStyle/>
          <a:p>
            <a:pPr marL="457200" marR="0" lvl="0" indent="-457200">
              <a:lnSpc>
                <a:spcPct val="150000"/>
              </a:lnSpc>
              <a:spcBef>
                <a:spcPts val="0"/>
              </a:spcBef>
              <a:spcAft>
                <a:spcPts val="0"/>
              </a:spcAft>
              <a:buFont typeface="Arial" panose="020B0604020202020204" pitchFamily="34" charset="0"/>
              <a:buChar char="•"/>
            </a:pPr>
            <a:r>
              <a:rPr lang="en-US" sz="2800" dirty="0">
                <a:effectLst/>
                <a:ea typeface="Times New Roman" panose="02020603050405020304" pitchFamily="18" charset="0"/>
              </a:rPr>
              <a:t>Completely redesign website up to 300 pages</a:t>
            </a:r>
          </a:p>
          <a:p>
            <a:pPr marL="457200" marR="0" lvl="0" indent="-457200">
              <a:lnSpc>
                <a:spcPct val="150000"/>
              </a:lnSpc>
              <a:spcBef>
                <a:spcPts val="0"/>
              </a:spcBef>
              <a:spcAft>
                <a:spcPts val="0"/>
              </a:spcAft>
              <a:buFont typeface="Arial" panose="020B0604020202020204" pitchFamily="34" charset="0"/>
              <a:buChar char="•"/>
            </a:pPr>
            <a:r>
              <a:rPr lang="en-US" sz="2800" dirty="0">
                <a:effectLst/>
                <a:ea typeface="Times New Roman" panose="02020603050405020304" pitchFamily="18" charset="0"/>
              </a:rPr>
              <a:t>Meet with stakeholders to go over needs/wants</a:t>
            </a:r>
            <a:endParaRPr lang="en-US" sz="2800" dirty="0">
              <a:effectLst/>
              <a:ea typeface="Calibri" panose="020F0502020204030204" pitchFamily="34" charset="0"/>
            </a:endParaRPr>
          </a:p>
          <a:p>
            <a:pPr marL="457200" marR="0" lvl="0" indent="-457200">
              <a:lnSpc>
                <a:spcPct val="150000"/>
              </a:lnSpc>
              <a:spcBef>
                <a:spcPts val="0"/>
              </a:spcBef>
              <a:spcAft>
                <a:spcPts val="0"/>
              </a:spcAft>
              <a:buFont typeface="Arial" panose="020B0604020202020204" pitchFamily="34" charset="0"/>
              <a:buChar char="•"/>
            </a:pPr>
            <a:r>
              <a:rPr lang="en-US" sz="2800" dirty="0">
                <a:effectLst/>
                <a:ea typeface="Times New Roman" panose="02020603050405020304" pitchFamily="18" charset="0"/>
              </a:rPr>
              <a:t>Must meet cybersecurity and ADA standards</a:t>
            </a:r>
            <a:endParaRPr lang="en-US" sz="2800" dirty="0">
              <a:effectLst/>
              <a:ea typeface="Calibri" panose="020F0502020204030204" pitchFamily="34" charset="0"/>
            </a:endParaRPr>
          </a:p>
          <a:p>
            <a:pPr marL="457200" marR="0" lvl="0" indent="-457200">
              <a:lnSpc>
                <a:spcPct val="150000"/>
              </a:lnSpc>
              <a:spcBef>
                <a:spcPts val="0"/>
              </a:spcBef>
              <a:spcAft>
                <a:spcPts val="0"/>
              </a:spcAft>
              <a:buFont typeface="Arial" panose="020B0604020202020204" pitchFamily="34" charset="0"/>
              <a:buChar char="•"/>
            </a:pPr>
            <a:r>
              <a:rPr lang="en-US" sz="2800" dirty="0">
                <a:effectLst/>
                <a:ea typeface="Times New Roman" panose="02020603050405020304" pitchFamily="18" charset="0"/>
              </a:rPr>
              <a:t>Integrate third-party apps and websites</a:t>
            </a:r>
            <a:endParaRPr lang="en-US" sz="2800" dirty="0">
              <a:effectLst/>
              <a:ea typeface="Calibri" panose="020F0502020204030204" pitchFamily="34" charset="0"/>
            </a:endParaRPr>
          </a:p>
          <a:p>
            <a:pPr marL="457200" marR="0" lvl="0" indent="-457200">
              <a:lnSpc>
                <a:spcPct val="150000"/>
              </a:lnSpc>
              <a:spcBef>
                <a:spcPts val="0"/>
              </a:spcBef>
              <a:spcAft>
                <a:spcPts val="0"/>
              </a:spcAft>
              <a:buFont typeface="Arial" panose="020B0604020202020204" pitchFamily="34" charset="0"/>
              <a:buChar char="•"/>
            </a:pPr>
            <a:r>
              <a:rPr lang="en-US" sz="2800" dirty="0">
                <a:effectLst/>
                <a:ea typeface="Times New Roman" panose="02020603050405020304" pitchFamily="18" charset="0"/>
              </a:rPr>
              <a:t>Provide a new web hosting solution</a:t>
            </a:r>
            <a:endParaRPr lang="en-US" sz="2800" dirty="0">
              <a:effectLst/>
              <a:ea typeface="Calibri" panose="020F0502020204030204" pitchFamily="34" charset="0"/>
            </a:endParaRPr>
          </a:p>
          <a:p>
            <a:pPr marL="457200" marR="0" lvl="0" indent="-457200">
              <a:lnSpc>
                <a:spcPct val="150000"/>
              </a:lnSpc>
              <a:spcBef>
                <a:spcPts val="0"/>
              </a:spcBef>
              <a:spcAft>
                <a:spcPts val="0"/>
              </a:spcAft>
              <a:buFont typeface="Arial" panose="020B0604020202020204" pitchFamily="34" charset="0"/>
              <a:buChar char="•"/>
            </a:pPr>
            <a:r>
              <a:rPr lang="en-US" sz="2800" dirty="0">
                <a:effectLst/>
                <a:ea typeface="Times New Roman" panose="02020603050405020304" pitchFamily="18" charset="0"/>
              </a:rPr>
              <a:t>Migrate the Port Houston blog</a:t>
            </a:r>
            <a:endParaRPr lang="en-US" sz="2800" dirty="0">
              <a:effectLst/>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2800" dirty="0">
                <a:effectLst/>
                <a:ea typeface="Times New Roman" panose="02020603050405020304" pitchFamily="18" charset="0"/>
              </a:rPr>
              <a:t>Provide web maintenance, training and support after website launch at least up to 1 year</a:t>
            </a:r>
            <a:endParaRPr lang="en-US" sz="2800" dirty="0">
              <a:effectLst/>
              <a:ea typeface="Calibri" panose="020F0502020204030204" pitchFamily="34" charset="0"/>
            </a:endParaRPr>
          </a:p>
        </p:txBody>
      </p:sp>
    </p:spTree>
    <p:extLst>
      <p:ext uri="{BB962C8B-B14F-4D97-AF65-F5344CB8AC3E}">
        <p14:creationId xmlns:p14="http://schemas.microsoft.com/office/powerpoint/2010/main" val="2724732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Questions</a:t>
            </a:r>
          </a:p>
        </p:txBody>
      </p:sp>
      <p:sp>
        <p:nvSpPr>
          <p:cNvPr id="5" name="Rectangle 2">
            <a:extLst>
              <a:ext uri="{FF2B5EF4-FFF2-40B4-BE49-F238E27FC236}">
                <a16:creationId xmlns:a16="http://schemas.microsoft.com/office/drawing/2014/main" id="{4BA50679-8386-4247-9683-E86588C3F5E7}"/>
              </a:ext>
            </a:extLst>
          </p:cNvPr>
          <p:cNvSpPr>
            <a:spLocks noGrp="1" noChangeArrowheads="1"/>
          </p:cNvSpPr>
          <p:nvPr>
            <p:ph idx="1"/>
          </p:nvPr>
        </p:nvSpPr>
        <p:spPr bwMode="auto">
          <a:xfrm>
            <a:off x="274320" y="3022614"/>
            <a:ext cx="1107948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spcBef>
                <a:spcPts val="0"/>
              </a:spcBef>
              <a:spcAft>
                <a:spcPts val="0"/>
              </a:spcAft>
              <a:buClrTx/>
            </a:pPr>
            <a:endParaRPr lang="en-US" altLang="en-US" sz="1200" dirty="0">
              <a:ea typeface="Calibri" panose="020F0502020204030204" pitchFamily="34" charset="0"/>
              <a:cs typeface="Arial" panose="020B0604020202020204" pitchFamily="34" charset="0"/>
            </a:endParaRPr>
          </a:p>
          <a:p>
            <a:pPr>
              <a:lnSpc>
                <a:spcPct val="100000"/>
              </a:lnSpc>
              <a:spcBef>
                <a:spcPts val="0"/>
              </a:spcBef>
              <a:spcAft>
                <a:spcPts val="0"/>
              </a:spcAft>
              <a:buClrTx/>
            </a:pPr>
            <a:endParaRPr lang="en-US" altLang="en-US" sz="1200" dirty="0">
              <a:ea typeface="Calibri" panose="020F0502020204030204" pitchFamily="34" charset="0"/>
              <a:cs typeface="Arial" panose="020B0604020202020204" pitchFamily="34" charset="0"/>
            </a:endParaRPr>
          </a:p>
          <a:p>
            <a:pPr marL="0" marR="0" lvl="0" indent="0" algn="just" defTabSz="914400" rtl="0" eaLnBrk="0" fontAlgn="base" latinLnBrk="0" hangingPunct="0">
              <a:lnSpc>
                <a:spcPct val="100000"/>
              </a:lnSpc>
              <a:spcBef>
                <a:spcPts val="0"/>
              </a:spcBef>
              <a:spcAft>
                <a:spcPts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p:txBody>
      </p:sp>
      <p:sp>
        <p:nvSpPr>
          <p:cNvPr id="3" name="TextBox 2">
            <a:extLst>
              <a:ext uri="{FF2B5EF4-FFF2-40B4-BE49-F238E27FC236}">
                <a16:creationId xmlns:a16="http://schemas.microsoft.com/office/drawing/2014/main" id="{4290CA50-8735-44D6-B6B2-2CAF061C8837}"/>
              </a:ext>
            </a:extLst>
          </p:cNvPr>
          <p:cNvSpPr txBox="1"/>
          <p:nvPr/>
        </p:nvSpPr>
        <p:spPr>
          <a:xfrm>
            <a:off x="637309" y="1299325"/>
            <a:ext cx="10196946" cy="584775"/>
          </a:xfrm>
          <a:prstGeom prst="rect">
            <a:avLst/>
          </a:prstGeom>
          <a:noFill/>
        </p:spPr>
        <p:txBody>
          <a:bodyPr wrap="square" rtlCol="0">
            <a:spAutoFit/>
          </a:bodyPr>
          <a:lstStyle/>
          <a:p>
            <a:endParaRPr lang="en-US" sz="1600" dirty="0"/>
          </a:p>
          <a:p>
            <a:endParaRPr lang="en-US" sz="1600" dirty="0"/>
          </a:p>
        </p:txBody>
      </p:sp>
    </p:spTree>
    <p:extLst>
      <p:ext uri="{BB962C8B-B14F-4D97-AF65-F5344CB8AC3E}">
        <p14:creationId xmlns:p14="http://schemas.microsoft.com/office/powerpoint/2010/main" val="2197010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88064C-C91A-4F7D-B90E-C10BF2437C96}"/>
              </a:ext>
            </a:extLst>
          </p:cNvPr>
          <p:cNvPicPr>
            <a:picLocks noChangeAspect="1"/>
          </p:cNvPicPr>
          <p:nvPr/>
        </p:nvPicPr>
        <p:blipFill>
          <a:blip r:embed="rId2">
            <a:grayscl/>
          </a:blip>
          <a:stretch>
            <a:fillRect/>
          </a:stretch>
        </p:blipFill>
        <p:spPr>
          <a:xfrm>
            <a:off x="0" y="1"/>
            <a:ext cx="13093354" cy="6858000"/>
          </a:xfrm>
          <a:prstGeom prst="rect">
            <a:avLst/>
          </a:prstGeom>
        </p:spPr>
      </p:pic>
      <p:sp>
        <p:nvSpPr>
          <p:cNvPr id="5" name="Content Placeholder 2"/>
          <p:cNvSpPr txBox="1">
            <a:spLocks/>
          </p:cNvSpPr>
          <p:nvPr/>
        </p:nvSpPr>
        <p:spPr>
          <a:xfrm flipV="1">
            <a:off x="4421842" y="2333409"/>
            <a:ext cx="3146612" cy="39239"/>
          </a:xfrm>
          <a:prstGeom prst="rect">
            <a:avLst/>
          </a:prstGeom>
          <a:no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6" name="TextBox 5">
            <a:extLst>
              <a:ext uri="{FF2B5EF4-FFF2-40B4-BE49-F238E27FC236}">
                <a16:creationId xmlns:a16="http://schemas.microsoft.com/office/drawing/2014/main" id="{46861FF9-8E8A-4E88-8A66-5FBBBA9FE818}"/>
              </a:ext>
            </a:extLst>
          </p:cNvPr>
          <p:cNvSpPr txBox="1"/>
          <p:nvPr/>
        </p:nvSpPr>
        <p:spPr>
          <a:xfrm>
            <a:off x="8096250" y="428208"/>
            <a:ext cx="3887696" cy="6186309"/>
          </a:xfrm>
          <a:prstGeom prst="rect">
            <a:avLst/>
          </a:prstGeom>
          <a:solidFill>
            <a:srgbClr val="A41D36"/>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BA60513B-C56D-4F8B-8705-B30424A22CDC}"/>
              </a:ext>
            </a:extLst>
          </p:cNvPr>
          <p:cNvSpPr txBox="1"/>
          <p:nvPr/>
        </p:nvSpPr>
        <p:spPr>
          <a:xfrm>
            <a:off x="8240061" y="694908"/>
            <a:ext cx="3632948" cy="5632311"/>
          </a:xfrm>
          <a:prstGeom prst="rect">
            <a:avLst/>
          </a:prstGeom>
          <a:solidFill>
            <a:srgbClr val="A41D36"/>
          </a:solidFill>
        </p:spPr>
        <p:txBody>
          <a:bodyPr wrap="square" rtlCol="0">
            <a:spAutoFit/>
          </a:bodyPr>
          <a:lstStyle/>
          <a:p>
            <a:r>
              <a:rPr lang="en-US" sz="2400" dirty="0">
                <a:solidFill>
                  <a:schemeClr val="bg1"/>
                </a:solidFill>
              </a:rPr>
              <a:t>Port Houston</a:t>
            </a:r>
          </a:p>
          <a:p>
            <a:r>
              <a:rPr lang="en-US" dirty="0">
                <a:solidFill>
                  <a:schemeClr val="bg1"/>
                </a:solidFill>
              </a:rPr>
              <a:t>Christopher Virk-Brown</a:t>
            </a:r>
          </a:p>
          <a:p>
            <a:r>
              <a:rPr lang="en-US" dirty="0">
                <a:solidFill>
                  <a:schemeClr val="bg1"/>
                </a:solidFill>
              </a:rPr>
              <a:t>Project Manager</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www.porthouston.com</a:t>
            </a:r>
          </a:p>
        </p:txBody>
      </p:sp>
      <p:pic>
        <p:nvPicPr>
          <p:cNvPr id="8" name="Picture 7">
            <a:extLst>
              <a:ext uri="{FF2B5EF4-FFF2-40B4-BE49-F238E27FC236}">
                <a16:creationId xmlns:a16="http://schemas.microsoft.com/office/drawing/2014/main" id="{1862503A-5A16-4D4A-B0F6-094C3C39B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76" y="428208"/>
            <a:ext cx="1273579" cy="1250181"/>
          </a:xfrm>
          <a:prstGeom prst="rect">
            <a:avLst/>
          </a:prstGeom>
        </p:spPr>
      </p:pic>
    </p:spTree>
    <p:extLst>
      <p:ext uri="{BB962C8B-B14F-4D97-AF65-F5344CB8AC3E}">
        <p14:creationId xmlns:p14="http://schemas.microsoft.com/office/powerpoint/2010/main" val="896542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CBD25E4-31F8-4F71-BBDF-BEA8712EFCBF}"/>
              </a:ext>
            </a:extLst>
          </p:cNvPr>
          <p:cNvSpPr txBox="1">
            <a:spLocks/>
          </p:cNvSpPr>
          <p:nvPr/>
        </p:nvSpPr>
        <p:spPr>
          <a:xfrm>
            <a:off x="457200" y="457200"/>
            <a:ext cx="11078029" cy="1325563"/>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Agenda</a:t>
            </a:r>
          </a:p>
        </p:txBody>
      </p:sp>
      <p:sp>
        <p:nvSpPr>
          <p:cNvPr id="5" name="Content Placeholder 4">
            <a:extLst>
              <a:ext uri="{FF2B5EF4-FFF2-40B4-BE49-F238E27FC236}">
                <a16:creationId xmlns:a16="http://schemas.microsoft.com/office/drawing/2014/main" id="{FC8B102C-07A0-4E92-9BE3-30CAF9C3C276}"/>
              </a:ext>
            </a:extLst>
          </p:cNvPr>
          <p:cNvSpPr>
            <a:spLocks noGrp="1"/>
          </p:cNvSpPr>
          <p:nvPr>
            <p:ph idx="1"/>
          </p:nvPr>
        </p:nvSpPr>
        <p:spPr/>
        <p:txBody>
          <a:bodyPr/>
          <a:lstStyle/>
          <a:p>
            <a:pPr marL="514350" indent="-514350">
              <a:buFont typeface="+mj-lt"/>
              <a:buAutoNum type="arabicPeriod"/>
            </a:pPr>
            <a:r>
              <a:rPr lang="en-US" sz="3600" dirty="0"/>
              <a:t>Pre-Proposal Conference House Rules</a:t>
            </a:r>
          </a:p>
          <a:p>
            <a:pPr marL="514350" indent="-514350">
              <a:buFont typeface="+mj-lt"/>
              <a:buAutoNum type="arabicPeriod"/>
            </a:pPr>
            <a:r>
              <a:rPr lang="en-US" sz="3600" dirty="0"/>
              <a:t>Port Commission</a:t>
            </a:r>
          </a:p>
          <a:p>
            <a:pPr marL="514350" indent="-514350">
              <a:buFont typeface="+mj-lt"/>
              <a:buAutoNum type="arabicPeriod"/>
            </a:pPr>
            <a:r>
              <a:rPr lang="en-US" sz="3600" dirty="0"/>
              <a:t>Business Equity</a:t>
            </a:r>
          </a:p>
          <a:p>
            <a:pPr marL="514350" indent="-514350">
              <a:buFont typeface="+mj-lt"/>
              <a:buAutoNum type="arabicPeriod"/>
            </a:pPr>
            <a:r>
              <a:rPr lang="en-US" sz="3600" dirty="0"/>
              <a:t>Procurement Services</a:t>
            </a:r>
          </a:p>
          <a:p>
            <a:pPr marL="514350" indent="-514350">
              <a:buFont typeface="+mj-lt"/>
              <a:buAutoNum type="arabicPeriod"/>
            </a:pPr>
            <a:r>
              <a:rPr lang="en-US" sz="3600" dirty="0"/>
              <a:t>Project Goals &amp; Scope</a:t>
            </a:r>
          </a:p>
          <a:p>
            <a:pPr marL="514350" indent="-514350">
              <a:buFont typeface="+mj-lt"/>
              <a:buAutoNum type="arabicPeriod"/>
            </a:pPr>
            <a:r>
              <a:rPr lang="en-US" sz="3600" dirty="0"/>
              <a:t>Q/A</a:t>
            </a:r>
          </a:p>
          <a:p>
            <a:endParaRPr lang="en-US" dirty="0"/>
          </a:p>
        </p:txBody>
      </p:sp>
    </p:spTree>
    <p:extLst>
      <p:ext uri="{BB962C8B-B14F-4D97-AF65-F5344CB8AC3E}">
        <p14:creationId xmlns:p14="http://schemas.microsoft.com/office/powerpoint/2010/main" val="3274727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CBD25E4-31F8-4F71-BBDF-BEA8712EFCBF}"/>
              </a:ext>
            </a:extLst>
          </p:cNvPr>
          <p:cNvSpPr txBox="1">
            <a:spLocks/>
          </p:cNvSpPr>
          <p:nvPr/>
        </p:nvSpPr>
        <p:spPr>
          <a:xfrm>
            <a:off x="457200" y="457200"/>
            <a:ext cx="11078029" cy="1325563"/>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Pre-Proposal Conference House Rules</a:t>
            </a:r>
          </a:p>
        </p:txBody>
      </p:sp>
      <p:sp>
        <p:nvSpPr>
          <p:cNvPr id="5" name="Content Placeholder 4">
            <a:extLst>
              <a:ext uri="{FF2B5EF4-FFF2-40B4-BE49-F238E27FC236}">
                <a16:creationId xmlns:a16="http://schemas.microsoft.com/office/drawing/2014/main" id="{FC8B102C-07A0-4E92-9BE3-30CAF9C3C276}"/>
              </a:ext>
            </a:extLst>
          </p:cNvPr>
          <p:cNvSpPr>
            <a:spLocks noGrp="1"/>
          </p:cNvSpPr>
          <p:nvPr>
            <p:ph idx="1"/>
          </p:nvPr>
        </p:nvSpPr>
        <p:spPr>
          <a:xfrm>
            <a:off x="838200" y="1377244"/>
            <a:ext cx="10515600" cy="4799719"/>
          </a:xfrm>
        </p:spPr>
        <p:txBody>
          <a:bodyPr/>
          <a:lstStyle/>
          <a:p>
            <a:pPr marL="514350" indent="-514350">
              <a:buFont typeface="+mj-lt"/>
              <a:buAutoNum type="arabicPeriod"/>
            </a:pPr>
            <a:r>
              <a:rPr lang="en-US" sz="3200" dirty="0"/>
              <a:t>Attendees will begin the meeting in listen-only mode.</a:t>
            </a:r>
          </a:p>
          <a:p>
            <a:pPr marL="514350" indent="-514350">
              <a:buFont typeface="+mj-lt"/>
              <a:buAutoNum type="arabicPeriod"/>
            </a:pPr>
            <a:r>
              <a:rPr lang="en-US" sz="3200" dirty="0"/>
              <a:t>There will be a Q&amp;A session at the end of today’s presentation.</a:t>
            </a:r>
          </a:p>
          <a:p>
            <a:pPr marL="514350" indent="-514350">
              <a:buFont typeface="+mj-lt"/>
              <a:buAutoNum type="arabicPeriod"/>
            </a:pPr>
            <a:r>
              <a:rPr lang="en-US" sz="3200" dirty="0"/>
              <a:t>If you have any questions during the presentation, you may submit your Questions through the WebEx chat feature and they will be addressed at the end of the presentation.</a:t>
            </a:r>
          </a:p>
          <a:p>
            <a:pPr marL="514350" indent="-514350">
              <a:buFont typeface="+mj-lt"/>
              <a:buAutoNum type="arabicPeriod"/>
            </a:pPr>
            <a:r>
              <a:rPr lang="en-US" sz="3200" dirty="0"/>
              <a:t>The session is being recorded and will be posted on the BuySpeed homepage under “Pre-Bid/Proposal Conference Information.”</a:t>
            </a:r>
          </a:p>
          <a:p>
            <a:endParaRPr lang="en-US" dirty="0"/>
          </a:p>
        </p:txBody>
      </p:sp>
    </p:spTree>
    <p:extLst>
      <p:ext uri="{BB962C8B-B14F-4D97-AF65-F5344CB8AC3E}">
        <p14:creationId xmlns:p14="http://schemas.microsoft.com/office/powerpoint/2010/main" val="3267901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p:cNvSpPr txBox="1"/>
          <p:nvPr/>
        </p:nvSpPr>
        <p:spPr>
          <a:xfrm>
            <a:off x="8648701" y="6566929"/>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WELCOME MESSAGE  |  2</a:t>
            </a:r>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92286" y="270000"/>
            <a:ext cx="831874" cy="816591"/>
          </a:xfrm>
          <a:prstGeom prst="rect">
            <a:avLst/>
          </a:prstGeom>
        </p:spPr>
      </p:pic>
      <p:grpSp>
        <p:nvGrpSpPr>
          <p:cNvPr id="10" name="Group 9"/>
          <p:cNvGrpSpPr/>
          <p:nvPr/>
        </p:nvGrpSpPr>
        <p:grpSpPr>
          <a:xfrm>
            <a:off x="5061730" y="1394780"/>
            <a:ext cx="1703931" cy="2102259"/>
            <a:chOff x="4683362" y="793161"/>
            <a:chExt cx="2098211" cy="2588712"/>
          </a:xfrm>
        </p:grpSpPr>
        <p:pic>
          <p:nvPicPr>
            <p:cNvPr id="11" name="Picture 10" descr="Corgey_Dea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8474" y="793161"/>
              <a:ext cx="1620125" cy="2251975"/>
            </a:xfrm>
            <a:prstGeom prst="rect">
              <a:avLst/>
            </a:prstGeom>
          </p:spPr>
        </p:pic>
        <p:sp>
          <p:nvSpPr>
            <p:cNvPr id="12" name="TextBox 11"/>
            <p:cNvSpPr txBox="1"/>
            <p:nvPr/>
          </p:nvSpPr>
          <p:spPr>
            <a:xfrm>
              <a:off x="4683362" y="3116576"/>
              <a:ext cx="2098211" cy="26529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Dean E. Corgey</a:t>
              </a:r>
            </a:p>
          </p:txBody>
        </p:sp>
      </p:grpSp>
      <p:grpSp>
        <p:nvGrpSpPr>
          <p:cNvPr id="13" name="Group 12"/>
          <p:cNvGrpSpPr/>
          <p:nvPr/>
        </p:nvGrpSpPr>
        <p:grpSpPr>
          <a:xfrm>
            <a:off x="5116792" y="3695785"/>
            <a:ext cx="1888796" cy="2077513"/>
            <a:chOff x="6426258" y="793158"/>
            <a:chExt cx="2277387" cy="2504935"/>
          </a:xfrm>
        </p:grpSpPr>
        <p:pic>
          <p:nvPicPr>
            <p:cNvPr id="14" name="Picture 13" descr="DonCarlos_Stephen.jpg"/>
            <p:cNvPicPr>
              <a:picLocks noChangeAspect="1"/>
            </p:cNvPicPr>
            <p:nvPr/>
          </p:nvPicPr>
          <p:blipFill rotWithShape="1">
            <a:blip r:embed="rId4" cstate="hqprint">
              <a:extLst>
                <a:ext uri="{28A0092B-C50C-407E-A947-70E740481C1C}">
                  <a14:useLocalDpi xmlns:a14="http://schemas.microsoft.com/office/drawing/2010/main"/>
                </a:ext>
              </a:extLst>
            </a:blip>
            <a:srcRect b="-1176"/>
            <a:stretch/>
          </p:blipFill>
          <p:spPr>
            <a:xfrm>
              <a:off x="6661089" y="793158"/>
              <a:ext cx="1588298" cy="2205086"/>
            </a:xfrm>
            <a:prstGeom prst="rect">
              <a:avLst/>
            </a:prstGeom>
          </p:spPr>
        </p:pic>
        <p:sp>
          <p:nvSpPr>
            <p:cNvPr id="15" name="TextBox 14"/>
            <p:cNvSpPr txBox="1"/>
            <p:nvPr/>
          </p:nvSpPr>
          <p:spPr>
            <a:xfrm>
              <a:off x="6426258" y="3038324"/>
              <a:ext cx="2277387" cy="259769"/>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Stephen H. DonCarlos</a:t>
              </a:r>
            </a:p>
          </p:txBody>
        </p:sp>
      </p:grpSp>
      <p:grpSp>
        <p:nvGrpSpPr>
          <p:cNvPr id="16" name="Group 15"/>
          <p:cNvGrpSpPr/>
          <p:nvPr/>
        </p:nvGrpSpPr>
        <p:grpSpPr>
          <a:xfrm>
            <a:off x="7063625" y="1394779"/>
            <a:ext cx="1595120" cy="2094892"/>
            <a:chOff x="1420093" y="3485699"/>
            <a:chExt cx="1920985" cy="2522857"/>
          </a:xfrm>
        </p:grpSpPr>
        <p:pic>
          <p:nvPicPr>
            <p:cNvPr id="17" name="Picture 16" descr="Fitzgerald_Clyde.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35743" y="3485699"/>
              <a:ext cx="1586393" cy="2205086"/>
            </a:xfrm>
            <a:prstGeom prst="rect">
              <a:avLst/>
            </a:prstGeom>
          </p:spPr>
        </p:pic>
        <p:sp>
          <p:nvSpPr>
            <p:cNvPr id="18" name="TextBox 17"/>
            <p:cNvSpPr txBox="1"/>
            <p:nvPr/>
          </p:nvSpPr>
          <p:spPr>
            <a:xfrm>
              <a:off x="1420093" y="5749099"/>
              <a:ext cx="1920985" cy="25945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Clyde Fitzgerald</a:t>
              </a:r>
            </a:p>
          </p:txBody>
        </p:sp>
      </p:grpSp>
      <p:grpSp>
        <p:nvGrpSpPr>
          <p:cNvPr id="22" name="Group 21"/>
          <p:cNvGrpSpPr/>
          <p:nvPr/>
        </p:nvGrpSpPr>
        <p:grpSpPr>
          <a:xfrm>
            <a:off x="7159657" y="3674473"/>
            <a:ext cx="1313216" cy="2080242"/>
            <a:chOff x="4957125" y="3485392"/>
            <a:chExt cx="1586393" cy="2512979"/>
          </a:xfrm>
        </p:grpSpPr>
        <p:pic>
          <p:nvPicPr>
            <p:cNvPr id="23" name="Picture 22" descr="Mease_Roy.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57125" y="3485392"/>
              <a:ext cx="1583111" cy="2200526"/>
            </a:xfrm>
            <a:prstGeom prst="rect">
              <a:avLst/>
            </a:prstGeom>
          </p:spPr>
        </p:pic>
        <p:sp>
          <p:nvSpPr>
            <p:cNvPr id="24" name="TextBox 23"/>
            <p:cNvSpPr txBox="1"/>
            <p:nvPr/>
          </p:nvSpPr>
          <p:spPr>
            <a:xfrm>
              <a:off x="4957125" y="5738110"/>
              <a:ext cx="1586393" cy="260261"/>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Roy D. Mease</a:t>
              </a:r>
            </a:p>
          </p:txBody>
        </p:sp>
      </p:grpSp>
      <p:sp>
        <p:nvSpPr>
          <p:cNvPr id="26" name="TextBox 25"/>
          <p:cNvSpPr txBox="1"/>
          <p:nvPr/>
        </p:nvSpPr>
        <p:spPr>
          <a:xfrm>
            <a:off x="2338574" y="4596392"/>
            <a:ext cx="2435658" cy="43088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Rick Campos</a:t>
            </a:r>
          </a:p>
          <a:p>
            <a:pPr algn="ctr"/>
            <a:r>
              <a:rPr lang="en-US" sz="1400" b="1" i="1" dirty="0">
                <a:latin typeface="Arial" panose="020B0604020202020204" pitchFamily="34" charset="0"/>
                <a:cs typeface="Arial" panose="020B0604020202020204" pitchFamily="34" charset="0"/>
              </a:rPr>
              <a:t>Chairman</a:t>
            </a:r>
          </a:p>
        </p:txBody>
      </p:sp>
      <p:sp>
        <p:nvSpPr>
          <p:cNvPr id="3" name="TextBox 2"/>
          <p:cNvSpPr txBox="1"/>
          <p:nvPr/>
        </p:nvSpPr>
        <p:spPr>
          <a:xfrm>
            <a:off x="1760978" y="432339"/>
            <a:ext cx="6189009" cy="646331"/>
          </a:xfrm>
          <a:prstGeom prst="rect">
            <a:avLst/>
          </a:prstGeom>
          <a:noFill/>
        </p:spPr>
        <p:txBody>
          <a:bodyPr wrap="square" rtlCol="0">
            <a:spAutoFit/>
          </a:bodyPr>
          <a:lstStyle/>
          <a:p>
            <a:r>
              <a:rPr lang="en-US" sz="3600" b="1" dirty="0"/>
              <a:t>Port Commission</a:t>
            </a:r>
          </a:p>
        </p:txBody>
      </p:sp>
      <p:pic>
        <p:nvPicPr>
          <p:cNvPr id="28" name="Picture 2">
            <a:extLst>
              <a:ext uri="{FF2B5EF4-FFF2-40B4-BE49-F238E27FC236}">
                <a16:creationId xmlns:a16="http://schemas.microsoft.com/office/drawing/2014/main" id="{BBFF40B4-957E-4A2A-AE94-67204F06689A}"/>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tretch>
            <a:fillRect/>
          </a:stretch>
        </p:blipFill>
        <p:spPr bwMode="auto">
          <a:xfrm>
            <a:off x="2263214" y="1388823"/>
            <a:ext cx="2435657" cy="304436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148AFFB-4D8F-4AC4-A64C-153CB79C5F1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921663" y="3712757"/>
            <a:ext cx="1317286" cy="1826514"/>
          </a:xfrm>
          <a:prstGeom prst="rect">
            <a:avLst/>
          </a:prstGeom>
        </p:spPr>
      </p:pic>
      <p:sp>
        <p:nvSpPr>
          <p:cNvPr id="2" name="Rectangle 1">
            <a:extLst>
              <a:ext uri="{FF2B5EF4-FFF2-40B4-BE49-F238E27FC236}">
                <a16:creationId xmlns:a16="http://schemas.microsoft.com/office/drawing/2014/main" id="{4CF9E6E9-3A48-482D-A6B2-6ADE613B4D49}"/>
              </a:ext>
            </a:extLst>
          </p:cNvPr>
          <p:cNvSpPr/>
          <p:nvPr/>
        </p:nvSpPr>
        <p:spPr>
          <a:xfrm>
            <a:off x="8849925" y="5646993"/>
            <a:ext cx="2316596" cy="523220"/>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Wendy Montoya </a:t>
            </a:r>
          </a:p>
          <a:p>
            <a:r>
              <a:rPr lang="en-US" sz="1400" b="1" dirty="0" err="1">
                <a:latin typeface="Arial" panose="020B0604020202020204" pitchFamily="34" charset="0"/>
                <a:cs typeface="Arial" panose="020B0604020202020204" pitchFamily="34" charset="0"/>
              </a:rPr>
              <a:t>Cloonan</a:t>
            </a:r>
            <a:endParaRPr lang="en-US" sz="1400" b="1"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03CB3E59-CA5A-4864-AE00-6D0EA6154DE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21663" y="1394780"/>
            <a:ext cx="1317287" cy="18265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9382287-26C1-4E38-A172-4F439228B434}"/>
              </a:ext>
            </a:extLst>
          </p:cNvPr>
          <p:cNvSpPr txBox="1"/>
          <p:nvPr/>
        </p:nvSpPr>
        <p:spPr>
          <a:xfrm>
            <a:off x="8738869" y="3293097"/>
            <a:ext cx="1595120" cy="215444"/>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Cheryl D. </a:t>
            </a:r>
            <a:r>
              <a:rPr lang="en-US" sz="1400" b="1" dirty="0" err="1">
                <a:latin typeface="Arial" panose="020B0604020202020204" pitchFamily="34" charset="0"/>
                <a:cs typeface="Arial" panose="020B0604020202020204" pitchFamily="34" charset="0"/>
              </a:rPr>
              <a:t>Creuzot</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748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B5EFFB-203D-4238-B58E-787D91C0D8C3}"/>
              </a:ext>
            </a:extLst>
          </p:cNvPr>
          <p:cNvSpPr>
            <a:spLocks noGrp="1"/>
          </p:cNvSpPr>
          <p:nvPr>
            <p:ph type="sldNum" sz="quarter" idx="4"/>
          </p:nvPr>
        </p:nvSpPr>
        <p:spPr/>
        <p:txBody>
          <a:bodyPr vert="horz" lIns="91440" tIns="45720" rIns="91440" bIns="45720" rtlCol="0" anchor="ctr">
            <a:normAutofit/>
          </a:bodyPr>
          <a:lstStyle/>
          <a:p>
            <a:pPr algn="r">
              <a:spcAft>
                <a:spcPts val="600"/>
              </a:spcAft>
            </a:pPr>
            <a:fld id="{00444626-245E-0646-B25F-0739C8FEA999}" type="slidenum">
              <a:rPr lang="en-US">
                <a:latin typeface="+mn-lt"/>
                <a:cs typeface="+mn-cs"/>
              </a:rPr>
              <a:pPr algn="r">
                <a:spcAft>
                  <a:spcPts val="600"/>
                </a:spcAft>
              </a:pPr>
              <a:t>5</a:t>
            </a:fld>
            <a:endParaRPr lang="en-US" dirty="0">
              <a:latin typeface="+mn-lt"/>
              <a:cs typeface="+mn-cs"/>
            </a:endParaRPr>
          </a:p>
        </p:txBody>
      </p:sp>
      <p:sp>
        <p:nvSpPr>
          <p:cNvPr id="5" name="Title 4">
            <a:extLst>
              <a:ext uri="{FF2B5EF4-FFF2-40B4-BE49-F238E27FC236}">
                <a16:creationId xmlns:a16="http://schemas.microsoft.com/office/drawing/2014/main" id="{0C001353-17B2-49D6-9E93-3D5AFAF42F0A}"/>
              </a:ext>
            </a:extLst>
          </p:cNvPr>
          <p:cNvSpPr>
            <a:spLocks noGrp="1"/>
          </p:cNvSpPr>
          <p:nvPr>
            <p:ph type="title"/>
          </p:nvPr>
        </p:nvSpPr>
        <p:spPr>
          <a:xfrm>
            <a:off x="655771" y="1048329"/>
            <a:ext cx="9497290" cy="392890"/>
          </a:xfrm>
        </p:spPr>
        <p:txBody>
          <a:bodyPr vert="horz" lIns="91440" tIns="45720" rIns="91440" bIns="45720" rtlCol="0" anchor="ctr">
            <a:noAutofit/>
          </a:bodyPr>
          <a:lstStyle/>
          <a:p>
            <a:r>
              <a:rPr lang="en-US" sz="2200" cap="all" dirty="0"/>
              <a:t>Small, Minority- and women-owned DEFINITIONS</a:t>
            </a:r>
            <a:endParaRPr lang="en-US" sz="2200" kern="1200" cap="all" dirty="0"/>
          </a:p>
        </p:txBody>
      </p:sp>
      <p:sp>
        <p:nvSpPr>
          <p:cNvPr id="3" name="TextBox 2">
            <a:extLst>
              <a:ext uri="{FF2B5EF4-FFF2-40B4-BE49-F238E27FC236}">
                <a16:creationId xmlns:a16="http://schemas.microsoft.com/office/drawing/2014/main" id="{B792AFFB-AE70-4F37-BDE9-914287DAFAC7}"/>
              </a:ext>
            </a:extLst>
          </p:cNvPr>
          <p:cNvSpPr txBox="1"/>
          <p:nvPr/>
        </p:nvSpPr>
        <p:spPr>
          <a:xfrm>
            <a:off x="926301" y="1619702"/>
            <a:ext cx="10427499" cy="1077218"/>
          </a:xfrm>
          <a:prstGeom prst="rect">
            <a:avLst/>
          </a:prstGeom>
          <a:noFill/>
        </p:spPr>
        <p:txBody>
          <a:bodyPr wrap="square" rtlCol="0">
            <a:spAutoFit/>
          </a:bodyPr>
          <a:lstStyle/>
          <a:p>
            <a:pPr marL="1257300" lvl="2" indent="-342900">
              <a:buFont typeface="Arial" panose="020B0604020202020204" pitchFamily="34" charset="0"/>
              <a:buChar char="•"/>
            </a:pPr>
            <a:endParaRPr lang="en-US" sz="2800" dirty="0">
              <a:latin typeface="Helvetica" panose="020B0604020202020204" pitchFamily="34" charset="0"/>
              <a:cs typeface="Helvetica" panose="020B0604020202020204" pitchFamily="34" charset="0"/>
            </a:endParaRPr>
          </a:p>
          <a:p>
            <a:pPr lvl="1"/>
            <a:endParaRPr lang="en-US" dirty="0"/>
          </a:p>
          <a:p>
            <a:pPr marL="800100" lvl="1" indent="-34290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8E77A576-FD76-44F4-89AA-14A31B09F6EC}"/>
              </a:ext>
            </a:extLst>
          </p:cNvPr>
          <p:cNvSpPr txBox="1"/>
          <p:nvPr/>
        </p:nvSpPr>
        <p:spPr>
          <a:xfrm>
            <a:off x="762000" y="3547957"/>
            <a:ext cx="5031399" cy="2092881"/>
          </a:xfrm>
          <a:prstGeom prst="rect">
            <a:avLst/>
          </a:prstGeom>
          <a:noFill/>
        </p:spPr>
        <p:txBody>
          <a:bodyPr wrap="square" rtlCol="0">
            <a:spAutoFit/>
          </a:bodyPr>
          <a:lstStyle/>
          <a:p>
            <a:pPr algn="ctr"/>
            <a:r>
              <a:rPr lang="en-US" b="1" i="1" dirty="0">
                <a:solidFill>
                  <a:srgbClr val="212529"/>
                </a:solidFill>
                <a:latin typeface="Helvetica" panose="020B0604020202020204" pitchFamily="34" charset="0"/>
                <a:cs typeface="Helvetica" panose="020B0604020202020204" pitchFamily="34" charset="0"/>
              </a:rPr>
              <a:t> </a:t>
            </a:r>
            <a:r>
              <a:rPr lang="en-US" b="1" i="1" dirty="0">
                <a:solidFill>
                  <a:srgbClr val="212529"/>
                </a:solidFill>
                <a:effectLst/>
                <a:latin typeface="Helvetica" panose="020B0604020202020204" pitchFamily="34" charset="0"/>
                <a:cs typeface="Helvetica" panose="020B0604020202020204" pitchFamily="34" charset="0"/>
              </a:rPr>
              <a:t> </a:t>
            </a:r>
            <a:r>
              <a:rPr lang="en-US" sz="1600" b="1" u="sng" dirty="0">
                <a:solidFill>
                  <a:srgbClr val="0D2145"/>
                </a:solidFill>
                <a:effectLst/>
                <a:latin typeface="Helvetica" panose="020B0604020202020204" pitchFamily="34" charset="0"/>
                <a:cs typeface="Helvetica" panose="020B0604020202020204" pitchFamily="34" charset="0"/>
              </a:rPr>
              <a:t>Minority Business Enterprise </a:t>
            </a:r>
            <a:r>
              <a:rPr lang="en-US" sz="1600" b="1" u="sng" dirty="0">
                <a:solidFill>
                  <a:srgbClr val="0D2145"/>
                </a:solidFill>
                <a:latin typeface="Helvetica" panose="020B0604020202020204" pitchFamily="34" charset="0"/>
                <a:cs typeface="Helvetica" panose="020B0604020202020204" pitchFamily="34" charset="0"/>
              </a:rPr>
              <a:t>(MBE)</a:t>
            </a:r>
          </a:p>
          <a:p>
            <a:pPr algn="just"/>
            <a:r>
              <a:rPr lang="en-US" sz="1600" i="0" dirty="0">
                <a:solidFill>
                  <a:srgbClr val="0D2145"/>
                </a:solidFill>
                <a:effectLst/>
                <a:latin typeface="Helvetica" panose="020B0604020202020204" pitchFamily="34" charset="0"/>
                <a:cs typeface="Helvetica" panose="020B0604020202020204" pitchFamily="34" charset="0"/>
              </a:rPr>
              <a:t>Minority-Owned Business Enterprise “MBE” means a Business that is at least 51% Owned by one or more Minority Persons, or for which at least 51% of the equity is Owned by one or more Minority Persons, and both the management and daily business operations are carried out and controlled by one or more of the Minority Persons who own it.</a:t>
            </a:r>
            <a:endParaRPr lang="en-US" sz="1600" dirty="0">
              <a:solidFill>
                <a:srgbClr val="0D2145"/>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7" name="TextBox 6">
            <a:extLst>
              <a:ext uri="{FF2B5EF4-FFF2-40B4-BE49-F238E27FC236}">
                <a16:creationId xmlns:a16="http://schemas.microsoft.com/office/drawing/2014/main" id="{D4AD3D01-EC89-4310-A782-29D0496D3071}"/>
              </a:ext>
            </a:extLst>
          </p:cNvPr>
          <p:cNvSpPr txBox="1"/>
          <p:nvPr/>
        </p:nvSpPr>
        <p:spPr>
          <a:xfrm>
            <a:off x="762000" y="1691554"/>
            <a:ext cx="10714852" cy="1569660"/>
          </a:xfrm>
          <a:prstGeom prst="rect">
            <a:avLst/>
          </a:prstGeom>
          <a:noFill/>
        </p:spPr>
        <p:txBody>
          <a:bodyPr wrap="square" rtlCol="0">
            <a:spAutoFit/>
          </a:bodyPr>
          <a:lstStyle/>
          <a:p>
            <a:pPr algn="ctr"/>
            <a:r>
              <a:rPr lang="en-US" sz="1600" b="1" u="sng" dirty="0">
                <a:solidFill>
                  <a:srgbClr val="0D2145"/>
                </a:solidFill>
                <a:effectLst/>
                <a:latin typeface="Helvetica" panose="020B0604020202020204" pitchFamily="34" charset="0"/>
                <a:cs typeface="Helvetica" panose="020B0604020202020204" pitchFamily="34" charset="0"/>
              </a:rPr>
              <a:t>Small Business Enterprise </a:t>
            </a:r>
            <a:r>
              <a:rPr lang="en-US" sz="1600" b="1" u="sng" dirty="0">
                <a:solidFill>
                  <a:srgbClr val="0D2145"/>
                </a:solidFill>
                <a:latin typeface="Helvetica" panose="020B0604020202020204" pitchFamily="34" charset="0"/>
                <a:cs typeface="Helvetica" panose="020B0604020202020204" pitchFamily="34" charset="0"/>
              </a:rPr>
              <a:t>(SBE)</a:t>
            </a:r>
          </a:p>
          <a:p>
            <a:pPr marL="0" lvl="1" algn="just"/>
            <a:r>
              <a:rPr lang="en-US" sz="1600" b="0" dirty="0">
                <a:solidFill>
                  <a:srgbClr val="0D2145"/>
                </a:solidFill>
                <a:effectLst/>
                <a:latin typeface="Helvetica" panose="020B0604020202020204" pitchFamily="34" charset="0"/>
              </a:rPr>
              <a:t>Small </a:t>
            </a:r>
            <a:r>
              <a:rPr lang="en-US" sz="1600" dirty="0">
                <a:solidFill>
                  <a:srgbClr val="0D2145"/>
                </a:solidFill>
                <a:latin typeface="Helvetica" panose="020B0604020202020204" pitchFamily="34" charset="0"/>
              </a:rPr>
              <a:t>B</a:t>
            </a:r>
            <a:r>
              <a:rPr lang="en-US" sz="1600" b="0" dirty="0">
                <a:solidFill>
                  <a:srgbClr val="0D2145"/>
                </a:solidFill>
                <a:effectLst/>
                <a:latin typeface="Helvetica" panose="020B0604020202020204" pitchFamily="34" charset="0"/>
              </a:rPr>
              <a:t>usiness Enterprise “SBE” means a firm whose gross revenues or number of employees, averaged over the past three years, inclusive of any affiliates as defined by 13 CFR </a:t>
            </a:r>
            <a:r>
              <a:rPr lang="en-US" sz="1600" dirty="0">
                <a:solidFill>
                  <a:srgbClr val="0D2145"/>
                </a:solidFill>
                <a:effectLst/>
                <a:latin typeface="Helvetica" panose="020B0604020202020204" pitchFamily="34" charset="0"/>
                <a:cs typeface="Helvetica" panose="020B0604020202020204" pitchFamily="34" charset="0"/>
              </a:rPr>
              <a:t>§ 121.103, does not exceed the size standards defined in Section 3 of the Federal Small Business Act and applicable Small Business Administration regulations related to the size standards found in 12 CFR §121</a:t>
            </a:r>
            <a:r>
              <a:rPr lang="en-US" sz="1600" dirty="0">
                <a:solidFill>
                  <a:srgbClr val="0D2145"/>
                </a:solidFill>
                <a:latin typeface="Helvetica" panose="020B0604020202020204" pitchFamily="34" charset="0"/>
              </a:rPr>
              <a:t>. The net worth of the owner must be less than $1.32 million, excluding the owner’s primary residence and assets of the business. </a:t>
            </a:r>
            <a:r>
              <a:rPr lang="en-US" sz="1600" b="1" dirty="0">
                <a:solidFill>
                  <a:srgbClr val="0D2145"/>
                </a:solidFill>
                <a:latin typeface="Helvetica" panose="020B0604020202020204" pitchFamily="34" charset="0"/>
              </a:rPr>
              <a:t>SBE has an aspirational goal of 35%.</a:t>
            </a:r>
          </a:p>
        </p:txBody>
      </p:sp>
      <p:sp>
        <p:nvSpPr>
          <p:cNvPr id="9" name="TextBox 8">
            <a:extLst>
              <a:ext uri="{FF2B5EF4-FFF2-40B4-BE49-F238E27FC236}">
                <a16:creationId xmlns:a16="http://schemas.microsoft.com/office/drawing/2014/main" id="{852B1223-BE72-45AD-9434-D3B7817CD677}"/>
              </a:ext>
            </a:extLst>
          </p:cNvPr>
          <p:cNvSpPr txBox="1"/>
          <p:nvPr/>
        </p:nvSpPr>
        <p:spPr>
          <a:xfrm>
            <a:off x="6445453" y="3547957"/>
            <a:ext cx="5080502" cy="2062103"/>
          </a:xfrm>
          <a:prstGeom prst="rect">
            <a:avLst/>
          </a:prstGeom>
          <a:noFill/>
        </p:spPr>
        <p:txBody>
          <a:bodyPr wrap="square" rtlCol="0">
            <a:spAutoFit/>
          </a:bodyPr>
          <a:lstStyle/>
          <a:p>
            <a:pPr algn="ctr"/>
            <a:r>
              <a:rPr lang="en-US" sz="1600" b="1" u="sng" dirty="0">
                <a:solidFill>
                  <a:srgbClr val="0D2145"/>
                </a:solidFill>
                <a:effectLst/>
                <a:latin typeface="Helvetica" panose="020B0604020202020204" pitchFamily="34" charset="0"/>
                <a:cs typeface="Helvetica" panose="020B0604020202020204" pitchFamily="34" charset="0"/>
              </a:rPr>
              <a:t>Woman Business Enterprise </a:t>
            </a:r>
            <a:r>
              <a:rPr lang="en-US" sz="1600" b="1" u="sng" dirty="0">
                <a:solidFill>
                  <a:srgbClr val="0D2145"/>
                </a:solidFill>
                <a:latin typeface="Helvetica" panose="020B0604020202020204" pitchFamily="34" charset="0"/>
                <a:cs typeface="Helvetica" panose="020B0604020202020204" pitchFamily="34" charset="0"/>
              </a:rPr>
              <a:t>(WBE)</a:t>
            </a:r>
          </a:p>
          <a:p>
            <a:pPr algn="just"/>
            <a:r>
              <a:rPr lang="en-US" sz="1600" i="0" dirty="0">
                <a:solidFill>
                  <a:srgbClr val="0D2145"/>
                </a:solidFill>
                <a:effectLst/>
                <a:latin typeface="Helvetica" panose="020B0604020202020204" pitchFamily="34" charset="0"/>
                <a:cs typeface="Helvetica" panose="020B0604020202020204" pitchFamily="34" charset="0"/>
              </a:rPr>
              <a:t>Woman-Owned Business Enterprise “WBE” means a Business that is at least 51% Owned by one or more female American citizens, or for which at least 51% of the equity is Owned by one or more female American citizens, and both the management and daily business operations are carried out and controlled by one or more of the female American citizens who own it.</a:t>
            </a:r>
            <a:endParaRPr lang="en-US" sz="1600" dirty="0">
              <a:solidFill>
                <a:srgbClr val="0D2145"/>
              </a:solidFill>
              <a:effectLst/>
              <a:latin typeface="Helvetica" panose="020B0604020202020204" pitchFamily="34" charset="0"/>
              <a:ea typeface="Times New Roman" panose="02020603050405020304" pitchFamily="18" charset="0"/>
              <a:cs typeface="Helvetica" panose="020B0604020202020204" pitchFamily="34" charset="0"/>
            </a:endParaRPr>
          </a:p>
        </p:txBody>
      </p:sp>
      <p:cxnSp>
        <p:nvCxnSpPr>
          <p:cNvPr id="10" name="Straight Connector 9">
            <a:extLst>
              <a:ext uri="{FF2B5EF4-FFF2-40B4-BE49-F238E27FC236}">
                <a16:creationId xmlns:a16="http://schemas.microsoft.com/office/drawing/2014/main" id="{E211F8EB-2752-4B4A-8BFF-4199DF67BDDB}"/>
              </a:ext>
            </a:extLst>
          </p:cNvPr>
          <p:cNvCxnSpPr>
            <a:cxnSpLocks/>
          </p:cNvCxnSpPr>
          <p:nvPr/>
        </p:nvCxnSpPr>
        <p:spPr>
          <a:xfrm flipV="1">
            <a:off x="6139024" y="3948650"/>
            <a:ext cx="0" cy="1368420"/>
          </a:xfrm>
          <a:prstGeom prst="line">
            <a:avLst/>
          </a:prstGeom>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189606AE-5972-48F4-AC61-D9FEEF9AE81E}"/>
              </a:ext>
            </a:extLst>
          </p:cNvPr>
          <p:cNvSpPr txBox="1"/>
          <p:nvPr/>
        </p:nvSpPr>
        <p:spPr>
          <a:xfrm>
            <a:off x="762000" y="5870535"/>
            <a:ext cx="10821904" cy="338554"/>
          </a:xfrm>
          <a:prstGeom prst="rect">
            <a:avLst/>
          </a:prstGeom>
          <a:noFill/>
        </p:spPr>
        <p:txBody>
          <a:bodyPr wrap="square">
            <a:spAutoFit/>
          </a:bodyPr>
          <a:lstStyle/>
          <a:p>
            <a:pPr algn="ctr"/>
            <a:r>
              <a:rPr lang="en-US" sz="1600" b="1" dirty="0">
                <a:solidFill>
                  <a:srgbClr val="0D2145"/>
                </a:solidFill>
                <a:latin typeface="Helvetica" panose="020B0604020202020204" pitchFamily="34" charset="0"/>
                <a:cs typeface="Helvetica" panose="020B0604020202020204" pitchFamily="34" charset="0"/>
              </a:rPr>
              <a:t>“MWBEs” means MBEs and WBEs, with an aspirational goal of 30%</a:t>
            </a:r>
            <a:endParaRPr lang="en-US" sz="1600" b="1" dirty="0"/>
          </a:p>
        </p:txBody>
      </p:sp>
    </p:spTree>
    <p:extLst>
      <p:ext uri="{BB962C8B-B14F-4D97-AF65-F5344CB8AC3E}">
        <p14:creationId xmlns:p14="http://schemas.microsoft.com/office/powerpoint/2010/main" val="1620120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8349C8-A502-41F2-AE56-B544FEE4714C}"/>
              </a:ext>
            </a:extLst>
          </p:cNvPr>
          <p:cNvSpPr>
            <a:spLocks noGrp="1"/>
          </p:cNvSpPr>
          <p:nvPr>
            <p:ph type="title"/>
          </p:nvPr>
        </p:nvSpPr>
        <p:spPr>
          <a:xfrm>
            <a:off x="838200" y="934278"/>
            <a:ext cx="9423400" cy="496956"/>
          </a:xfrm>
        </p:spPr>
        <p:txBody>
          <a:bodyPr>
            <a:normAutofit/>
          </a:bodyPr>
          <a:lstStyle/>
          <a:p>
            <a:r>
              <a:rPr lang="en-US" sz="2200" cap="all" dirty="0"/>
              <a:t>Certifying Agencies</a:t>
            </a:r>
          </a:p>
        </p:txBody>
      </p:sp>
      <p:sp>
        <p:nvSpPr>
          <p:cNvPr id="5" name="TextBox 4">
            <a:extLst>
              <a:ext uri="{FF2B5EF4-FFF2-40B4-BE49-F238E27FC236}">
                <a16:creationId xmlns:a16="http://schemas.microsoft.com/office/drawing/2014/main" id="{FD4CECA8-4C65-40A2-AE25-BC2386A79785}"/>
              </a:ext>
            </a:extLst>
          </p:cNvPr>
          <p:cNvSpPr txBox="1"/>
          <p:nvPr/>
        </p:nvSpPr>
        <p:spPr>
          <a:xfrm>
            <a:off x="535353" y="2050664"/>
            <a:ext cx="11121294" cy="3139834"/>
          </a:xfrm>
          <a:prstGeom prst="rect">
            <a:avLst/>
          </a:prstGeom>
          <a:noFill/>
        </p:spPr>
        <p:txBody>
          <a:bodyPr wrap="square" rtlCol="0">
            <a:spAutoFit/>
          </a:bodyPr>
          <a:lstStyle/>
          <a:p>
            <a:pPr lvl="0" defTabSz="457200">
              <a:defRPr/>
            </a:pPr>
            <a:endParaRPr lang="en-US" sz="800" b="1" dirty="0">
              <a:solidFill>
                <a:prstClr val="black"/>
              </a:solidFill>
              <a:latin typeface="Calibri"/>
            </a:endParaRPr>
          </a:p>
          <a:p>
            <a:pPr marL="231775" lvl="0" defTabSz="457200">
              <a:buSzPct val="100000"/>
              <a:defRPr/>
            </a:pPr>
            <a:r>
              <a:rPr lang="en-US" sz="1600" dirty="0">
                <a:solidFill>
                  <a:srgbClr val="0D2145"/>
                </a:solidFill>
                <a:latin typeface="Helvetica" panose="020B0604020202020204" pitchFamily="34" charset="0"/>
                <a:cs typeface="Helvetica" panose="020B0604020202020204" pitchFamily="34" charset="0"/>
              </a:rPr>
              <a:t>Small and MWBEs must meet certain criteria and be certified with one of the following partner Agencies:</a:t>
            </a:r>
          </a:p>
          <a:p>
            <a:pPr marL="231775" lvl="0" defTabSz="457200">
              <a:buSzPct val="100000"/>
              <a:defRPr/>
            </a:pPr>
            <a:endParaRPr lang="en-US" sz="1600" dirty="0">
              <a:solidFill>
                <a:srgbClr val="0D2145"/>
              </a:solidFill>
              <a:latin typeface="Helvetica" panose="020B0604020202020204" pitchFamily="34" charset="0"/>
              <a:cs typeface="Helvetica" panose="020B0604020202020204" pitchFamily="34" charset="0"/>
            </a:endParaRPr>
          </a:p>
          <a:p>
            <a:pPr marL="808038" lvl="1" indent="-228600" defTabSz="457200">
              <a:lnSpc>
                <a:spcPct val="125000"/>
              </a:lnSpc>
              <a:buSzPct val="100000"/>
              <a:buFont typeface="Courier New" panose="02070309020205020404" pitchFamily="49" charset="0"/>
              <a:buChar char="o"/>
              <a:defRPr/>
            </a:pPr>
            <a:r>
              <a:rPr lang="en-US" sz="1600" dirty="0">
                <a:solidFill>
                  <a:srgbClr val="0D2145"/>
                </a:solidFill>
                <a:latin typeface="Helvetica" panose="020B0604020202020204" pitchFamily="34" charset="0"/>
                <a:cs typeface="Helvetica" panose="020B0604020202020204" pitchFamily="34" charset="0"/>
              </a:rPr>
              <a:t>City of Houston						</a:t>
            </a:r>
          </a:p>
          <a:p>
            <a:pPr marL="808038" lvl="1" indent="-228600" defTabSz="457200">
              <a:lnSpc>
                <a:spcPct val="125000"/>
              </a:lnSpc>
              <a:buSzPct val="100000"/>
              <a:buFont typeface="Courier New" panose="02070309020205020404" pitchFamily="49" charset="0"/>
              <a:buChar char="o"/>
              <a:defRPr/>
            </a:pPr>
            <a:r>
              <a:rPr lang="en-US" sz="1600" dirty="0">
                <a:solidFill>
                  <a:srgbClr val="0D2145"/>
                </a:solidFill>
                <a:latin typeface="Helvetica" panose="020B0604020202020204" pitchFamily="34" charset="0"/>
                <a:cs typeface="Helvetica" panose="020B0604020202020204" pitchFamily="34" charset="0"/>
              </a:rPr>
              <a:t>Houston Minority Supplier Development Council</a:t>
            </a:r>
          </a:p>
          <a:p>
            <a:pPr marL="808038" lvl="1" indent="-228600" defTabSz="457200">
              <a:lnSpc>
                <a:spcPct val="125000"/>
              </a:lnSpc>
              <a:buSzPct val="100000"/>
              <a:buFont typeface="Courier New" panose="02070309020205020404" pitchFamily="49" charset="0"/>
              <a:buChar char="o"/>
              <a:defRPr/>
            </a:pPr>
            <a:r>
              <a:rPr lang="en-US" sz="1600" dirty="0">
                <a:solidFill>
                  <a:srgbClr val="0D2145"/>
                </a:solidFill>
                <a:latin typeface="Helvetica" panose="020B0604020202020204" pitchFamily="34" charset="0"/>
                <a:cs typeface="Helvetica" panose="020B0604020202020204" pitchFamily="34" charset="0"/>
              </a:rPr>
              <a:t>METRO							</a:t>
            </a:r>
          </a:p>
          <a:p>
            <a:pPr marL="808038" lvl="1" indent="-228600" defTabSz="457200">
              <a:lnSpc>
                <a:spcPct val="125000"/>
              </a:lnSpc>
              <a:buSzPct val="100000"/>
              <a:buFont typeface="Courier New" panose="02070309020205020404" pitchFamily="49" charset="0"/>
              <a:buChar char="o"/>
              <a:defRPr/>
            </a:pPr>
            <a:r>
              <a:rPr lang="en-US" sz="1600" dirty="0">
                <a:solidFill>
                  <a:srgbClr val="0D2145"/>
                </a:solidFill>
                <a:latin typeface="Helvetica" panose="020B0604020202020204" pitchFamily="34" charset="0"/>
                <a:cs typeface="Helvetica" panose="020B0604020202020204" pitchFamily="34" charset="0"/>
              </a:rPr>
              <a:t>SBA 8(a)</a:t>
            </a:r>
          </a:p>
          <a:p>
            <a:pPr marL="808038" lvl="1" indent="-228600" defTabSz="457200">
              <a:lnSpc>
                <a:spcPct val="125000"/>
              </a:lnSpc>
              <a:buSzPct val="100000"/>
              <a:buFont typeface="Courier New" panose="02070309020205020404" pitchFamily="49" charset="0"/>
              <a:buChar char="o"/>
              <a:defRPr/>
            </a:pPr>
            <a:r>
              <a:rPr lang="en-US" sz="1600" dirty="0">
                <a:solidFill>
                  <a:srgbClr val="0D2145"/>
                </a:solidFill>
                <a:latin typeface="Helvetica" panose="020B0604020202020204" pitchFamily="34" charset="0"/>
                <a:cs typeface="Helvetica" panose="020B0604020202020204" pitchFamily="34" charset="0"/>
              </a:rPr>
              <a:t>State of Texas HUB Certification</a:t>
            </a:r>
          </a:p>
          <a:p>
            <a:pPr marL="808038" lvl="1" indent="-228600" defTabSz="457200">
              <a:lnSpc>
                <a:spcPct val="125000"/>
              </a:lnSpc>
              <a:buSzPct val="100000"/>
              <a:buFont typeface="Courier New" panose="02070309020205020404" pitchFamily="49" charset="0"/>
              <a:buChar char="o"/>
              <a:defRPr/>
            </a:pPr>
            <a:r>
              <a:rPr lang="en-US" sz="1600" dirty="0">
                <a:solidFill>
                  <a:srgbClr val="0D2145"/>
                </a:solidFill>
                <a:latin typeface="Helvetica" panose="020B0604020202020204" pitchFamily="34" charset="0"/>
                <a:cs typeface="Helvetica" panose="020B0604020202020204" pitchFamily="34" charset="0"/>
              </a:rPr>
              <a:t>South Texas Central Regional Certification Agency							</a:t>
            </a:r>
          </a:p>
          <a:p>
            <a:pPr marL="808038" lvl="1" indent="-228600" defTabSz="457200">
              <a:lnSpc>
                <a:spcPct val="125000"/>
              </a:lnSpc>
              <a:buSzPct val="100000"/>
              <a:buFont typeface="Courier New" panose="02070309020205020404" pitchFamily="49" charset="0"/>
              <a:buChar char="o"/>
              <a:defRPr/>
            </a:pPr>
            <a:r>
              <a:rPr lang="en-US" sz="1600" dirty="0">
                <a:solidFill>
                  <a:srgbClr val="0D2145"/>
                </a:solidFill>
                <a:latin typeface="Helvetica" panose="020B0604020202020204" pitchFamily="34" charset="0"/>
                <a:cs typeface="Helvetica" panose="020B0604020202020204" pitchFamily="34" charset="0"/>
              </a:rPr>
              <a:t>Texas Department of Transportation</a:t>
            </a:r>
          </a:p>
          <a:p>
            <a:pPr marL="808038" lvl="1" indent="-228600" defTabSz="457200">
              <a:lnSpc>
                <a:spcPct val="125000"/>
              </a:lnSpc>
              <a:buSzPct val="100000"/>
              <a:buFont typeface="Courier New" panose="02070309020205020404" pitchFamily="49" charset="0"/>
              <a:buChar char="o"/>
              <a:defRPr/>
            </a:pPr>
            <a:r>
              <a:rPr lang="en-US" sz="1600" dirty="0">
                <a:solidFill>
                  <a:srgbClr val="0D2145"/>
                </a:solidFill>
                <a:latin typeface="Helvetica" panose="020B0604020202020204" pitchFamily="34" charset="0"/>
                <a:cs typeface="Helvetica" panose="020B0604020202020204" pitchFamily="34" charset="0"/>
              </a:rPr>
              <a:t>Women’s Business Enterprise Alliance</a:t>
            </a:r>
          </a:p>
        </p:txBody>
      </p:sp>
      <p:sp>
        <p:nvSpPr>
          <p:cNvPr id="2" name="Slide Number Placeholder 1">
            <a:extLst>
              <a:ext uri="{FF2B5EF4-FFF2-40B4-BE49-F238E27FC236}">
                <a16:creationId xmlns:a16="http://schemas.microsoft.com/office/drawing/2014/main" id="{B85A39D0-C1E6-4018-84DD-33628514CC87}"/>
              </a:ext>
            </a:extLst>
          </p:cNvPr>
          <p:cNvSpPr>
            <a:spLocks noGrp="1"/>
          </p:cNvSpPr>
          <p:nvPr>
            <p:ph type="sldNum" sz="quarter" idx="4"/>
          </p:nvPr>
        </p:nvSpPr>
        <p:spPr/>
        <p:txBody>
          <a:bodyPr/>
          <a:lstStyle/>
          <a:p>
            <a:fld id="{00444626-245E-0646-B25F-0739C8FEA999}" type="slidenum">
              <a:rPr lang="en-US" smtClean="0"/>
              <a:pPr/>
              <a:t>6</a:t>
            </a:fld>
            <a:endParaRPr lang="en-US" dirty="0"/>
          </a:p>
        </p:txBody>
      </p:sp>
      <p:pic>
        <p:nvPicPr>
          <p:cNvPr id="3" name="Picture 2">
            <a:extLst>
              <a:ext uri="{FF2B5EF4-FFF2-40B4-BE49-F238E27FC236}">
                <a16:creationId xmlns:a16="http://schemas.microsoft.com/office/drawing/2014/main" id="{39DC8AED-A574-48CC-8A3B-5913552BDF2A}"/>
              </a:ext>
            </a:extLst>
          </p:cNvPr>
          <p:cNvPicPr>
            <a:picLocks noChangeAspect="1"/>
          </p:cNvPicPr>
          <p:nvPr/>
        </p:nvPicPr>
        <p:blipFill>
          <a:blip r:embed="rId3"/>
          <a:stretch>
            <a:fillRect/>
          </a:stretch>
        </p:blipFill>
        <p:spPr>
          <a:xfrm>
            <a:off x="6557826" y="2687573"/>
            <a:ext cx="4795974" cy="3189749"/>
          </a:xfrm>
          <a:prstGeom prst="rect">
            <a:avLst/>
          </a:prstGeom>
        </p:spPr>
      </p:pic>
    </p:spTree>
    <p:extLst>
      <p:ext uri="{BB962C8B-B14F-4D97-AF65-F5344CB8AC3E}">
        <p14:creationId xmlns:p14="http://schemas.microsoft.com/office/powerpoint/2010/main" val="4283424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5B2F1-CEB1-427C-886E-C7B2CA6D715A}"/>
              </a:ext>
            </a:extLst>
          </p:cNvPr>
          <p:cNvSpPr>
            <a:spLocks noGrp="1"/>
          </p:cNvSpPr>
          <p:nvPr>
            <p:ph type="sldNum" sz="quarter" idx="4"/>
          </p:nvPr>
        </p:nvSpPr>
        <p:spPr/>
        <p:txBody>
          <a:bodyPr/>
          <a:lstStyle/>
          <a:p>
            <a:fld id="{00444626-245E-0646-B25F-0739C8FEA999}" type="slidenum">
              <a:rPr lang="en-US" smtClean="0"/>
              <a:pPr/>
              <a:t>7</a:t>
            </a:fld>
            <a:endParaRPr lang="en-US" dirty="0"/>
          </a:p>
        </p:txBody>
      </p:sp>
      <p:sp>
        <p:nvSpPr>
          <p:cNvPr id="3" name="Title 2">
            <a:extLst>
              <a:ext uri="{FF2B5EF4-FFF2-40B4-BE49-F238E27FC236}">
                <a16:creationId xmlns:a16="http://schemas.microsoft.com/office/drawing/2014/main" id="{6308ED35-29FE-4A37-9A2E-07A5553F4619}"/>
              </a:ext>
            </a:extLst>
          </p:cNvPr>
          <p:cNvSpPr>
            <a:spLocks noGrp="1"/>
          </p:cNvSpPr>
          <p:nvPr>
            <p:ph type="title"/>
          </p:nvPr>
        </p:nvSpPr>
        <p:spPr>
          <a:xfrm>
            <a:off x="671945" y="1034553"/>
            <a:ext cx="10196945" cy="496956"/>
          </a:xfrm>
        </p:spPr>
        <p:txBody>
          <a:bodyPr>
            <a:normAutofit fontScale="90000"/>
          </a:bodyPr>
          <a:lstStyle/>
          <a:p>
            <a:r>
              <a:rPr lang="en-US" sz="2200" cap="all" dirty="0"/>
              <a:t>Small and Minority- and Women-owned Business Enterprise Policies </a:t>
            </a:r>
          </a:p>
        </p:txBody>
      </p:sp>
      <p:sp>
        <p:nvSpPr>
          <p:cNvPr id="9" name="TextBox 8">
            <a:extLst>
              <a:ext uri="{FF2B5EF4-FFF2-40B4-BE49-F238E27FC236}">
                <a16:creationId xmlns:a16="http://schemas.microsoft.com/office/drawing/2014/main" id="{D1B66F62-8348-4AE8-980C-AB5AC6E6B562}"/>
              </a:ext>
            </a:extLst>
          </p:cNvPr>
          <p:cNvSpPr txBox="1"/>
          <p:nvPr/>
        </p:nvSpPr>
        <p:spPr>
          <a:xfrm>
            <a:off x="1326572" y="2752681"/>
            <a:ext cx="4658591" cy="2135841"/>
          </a:xfrm>
          <a:prstGeom prst="rect">
            <a:avLst/>
          </a:prstGeom>
          <a:noFill/>
        </p:spPr>
        <p:txBody>
          <a:bodyPr wrap="square">
            <a:spAutoFit/>
          </a:bodyPr>
          <a:lstStyle/>
          <a:p>
            <a:pPr>
              <a:lnSpc>
                <a:spcPct val="125000"/>
              </a:lnSpc>
            </a:pPr>
            <a:r>
              <a:rPr lang="en-US" dirty="0">
                <a:solidFill>
                  <a:srgbClr val="0D2145"/>
                </a:solidFill>
                <a:effectLst/>
                <a:latin typeface="Helvetica" panose="020B0604020202020204" pitchFamily="34" charset="0"/>
                <a:ea typeface="Times New Roman" panose="02020603050405020304" pitchFamily="18" charset="0"/>
                <a:cs typeface="Helvetica" panose="020B0604020202020204" pitchFamily="34" charset="0"/>
              </a:rPr>
              <a:t>The Port Commission, at its April 27, 2021 meeting, approved the </a:t>
            </a:r>
            <a:r>
              <a:rPr lang="en-US" dirty="0">
                <a:solidFill>
                  <a:srgbClr val="0D2145"/>
                </a:solidFill>
                <a:latin typeface="Helvetica" panose="020B0604020202020204" pitchFamily="34" charset="0"/>
                <a:ea typeface="Times New Roman" panose="02020603050405020304" pitchFamily="18" charset="0"/>
                <a:cs typeface="Helvetica" panose="020B0604020202020204" pitchFamily="34" charset="0"/>
              </a:rPr>
              <a:t>NEW</a:t>
            </a:r>
            <a:r>
              <a:rPr lang="en-US" dirty="0">
                <a:solidFill>
                  <a:srgbClr val="0D2145"/>
                </a:solidFill>
                <a:effectLst/>
                <a:latin typeface="Helvetica" panose="020B0604020202020204" pitchFamily="34" charset="0"/>
                <a:ea typeface="Times New Roman" panose="02020603050405020304" pitchFamily="18" charset="0"/>
                <a:cs typeface="Helvetica" panose="020B0604020202020204" pitchFamily="34" charset="0"/>
              </a:rPr>
              <a:t> Minority- and Woman-Owned Business Enterprise Development Policy and the Amended and Restated Small Business Development Policy. </a:t>
            </a:r>
            <a:endParaRPr lang="en-US" dirty="0">
              <a:solidFill>
                <a:srgbClr val="0D2145"/>
              </a:solidFill>
              <a:latin typeface="Helvetica" panose="020B0604020202020204" pitchFamily="34" charset="0"/>
              <a:cs typeface="Helvetica" panose="020B0604020202020204" pitchFamily="34" charset="0"/>
            </a:endParaRPr>
          </a:p>
        </p:txBody>
      </p:sp>
      <p:cxnSp>
        <p:nvCxnSpPr>
          <p:cNvPr id="10" name="Straight Connector 9">
            <a:extLst>
              <a:ext uri="{FF2B5EF4-FFF2-40B4-BE49-F238E27FC236}">
                <a16:creationId xmlns:a16="http://schemas.microsoft.com/office/drawing/2014/main" id="{2D7E095D-1A9D-4B28-8B9D-1BA21E53082E}"/>
              </a:ext>
            </a:extLst>
          </p:cNvPr>
          <p:cNvCxnSpPr>
            <a:cxnSpLocks/>
          </p:cNvCxnSpPr>
          <p:nvPr/>
        </p:nvCxnSpPr>
        <p:spPr>
          <a:xfrm rot="16200000" flipV="1">
            <a:off x="3515870" y="1210095"/>
            <a:ext cx="0" cy="237744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B0D4012A-2ED3-40AB-AD90-8974F2763B55}"/>
              </a:ext>
            </a:extLst>
          </p:cNvPr>
          <p:cNvCxnSpPr>
            <a:cxnSpLocks/>
          </p:cNvCxnSpPr>
          <p:nvPr/>
        </p:nvCxnSpPr>
        <p:spPr>
          <a:xfrm rot="16200000" flipV="1">
            <a:off x="3429277" y="4386249"/>
            <a:ext cx="0" cy="237744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13836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5DA77-1F61-4ECA-B28B-04A784D73E05}"/>
              </a:ext>
            </a:extLst>
          </p:cNvPr>
          <p:cNvSpPr>
            <a:spLocks noGrp="1"/>
          </p:cNvSpPr>
          <p:nvPr>
            <p:ph type="title"/>
          </p:nvPr>
        </p:nvSpPr>
        <p:spPr>
          <a:xfrm>
            <a:off x="838200" y="365127"/>
            <a:ext cx="10515600" cy="1159911"/>
          </a:xfrm>
        </p:spPr>
        <p:txBody>
          <a:bodyPr lIns="91440" tIns="45720" rIns="91440" bIns="45720" anchor="t"/>
          <a:lstStyle/>
          <a:p>
            <a:r>
              <a:rPr lang="en-US">
                <a:ea typeface="+mj-lt"/>
                <a:cs typeface="+mj-lt"/>
              </a:rPr>
              <a:t>Small Business Criteria</a:t>
            </a:r>
            <a:endParaRPr lang="en-US"/>
          </a:p>
        </p:txBody>
      </p:sp>
      <p:sp>
        <p:nvSpPr>
          <p:cNvPr id="3" name="Content Placeholder 2">
            <a:extLst>
              <a:ext uri="{FF2B5EF4-FFF2-40B4-BE49-F238E27FC236}">
                <a16:creationId xmlns:a16="http://schemas.microsoft.com/office/drawing/2014/main" id="{EE13474B-464F-4458-9A43-7929667A69E4}"/>
              </a:ext>
            </a:extLst>
          </p:cNvPr>
          <p:cNvSpPr>
            <a:spLocks noGrp="1"/>
          </p:cNvSpPr>
          <p:nvPr>
            <p:ph idx="1"/>
          </p:nvPr>
        </p:nvSpPr>
        <p:spPr/>
        <p:txBody>
          <a:bodyPr lIns="91440" tIns="45720" rIns="91440" bIns="45720" anchor="t"/>
          <a:lstStyle/>
          <a:p>
            <a:pPr marL="0" indent="0">
              <a:buNone/>
            </a:pPr>
            <a:r>
              <a:rPr lang="en-US" u="sng" dirty="0">
                <a:ea typeface="+mn-lt"/>
                <a:cs typeface="+mn-lt"/>
              </a:rPr>
              <a:t>Small Business Requirement:</a:t>
            </a:r>
            <a:endParaRPr lang="en-US" dirty="0">
              <a:cs typeface="Arial"/>
            </a:endParaRPr>
          </a:p>
          <a:p>
            <a:pPr marL="0" indent="0">
              <a:buNone/>
            </a:pPr>
            <a:r>
              <a:rPr lang="en-US" dirty="0">
                <a:ea typeface="+mn-lt"/>
                <a:cs typeface="+mn-lt"/>
              </a:rPr>
              <a:t>10 Percent (%)  “SB-Prime” Basis</a:t>
            </a:r>
            <a:endParaRPr lang="en-US" dirty="0"/>
          </a:p>
          <a:p>
            <a:pPr marL="0" indent="0">
              <a:buNone/>
            </a:pPr>
            <a:endParaRPr lang="en-US" dirty="0"/>
          </a:p>
          <a:p>
            <a:endParaRPr lang="en-US" dirty="0">
              <a:cs typeface="Arial"/>
            </a:endParaRPr>
          </a:p>
        </p:txBody>
      </p:sp>
    </p:spTree>
    <p:extLst>
      <p:ext uri="{BB962C8B-B14F-4D97-AF65-F5344CB8AC3E}">
        <p14:creationId xmlns:p14="http://schemas.microsoft.com/office/powerpoint/2010/main" val="206929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4F5C9A-A2D7-4CD1-B3C6-BF1EA1F5BA0D}"/>
              </a:ext>
            </a:extLst>
          </p:cNvPr>
          <p:cNvSpPr txBox="1">
            <a:spLocks/>
          </p:cNvSpPr>
          <p:nvPr/>
        </p:nvSpPr>
        <p:spPr>
          <a:xfrm>
            <a:off x="457200" y="457200"/>
            <a:ext cx="11078029" cy="1280160"/>
          </a:xfrm>
          <a:prstGeom prst="rect">
            <a:avLst/>
          </a:prstGeom>
        </p:spPr>
        <p:txBody>
          <a:bodyPr/>
          <a:lstStyle>
            <a:lvl1pPr algn="l" defTabSz="914400" rtl="0" eaLnBrk="1" latinLnBrk="0" hangingPunct="1">
              <a:lnSpc>
                <a:spcPct val="90000"/>
              </a:lnSpc>
              <a:spcBef>
                <a:spcPct val="0"/>
              </a:spcBef>
              <a:buNone/>
              <a:defRPr sz="3200" b="0" kern="1200">
                <a:solidFill>
                  <a:srgbClr val="A51C36"/>
                </a:solidFill>
                <a:latin typeface="+mj-lt"/>
                <a:ea typeface="+mj-ea"/>
                <a:cs typeface="+mj-cs"/>
              </a:defRPr>
            </a:lvl1pPr>
          </a:lstStyle>
          <a:p>
            <a:r>
              <a:rPr lang="en-US" sz="4400" dirty="0"/>
              <a:t>Procurement</a:t>
            </a:r>
          </a:p>
        </p:txBody>
      </p:sp>
      <p:sp>
        <p:nvSpPr>
          <p:cNvPr id="3" name="Content Placeholder 2">
            <a:extLst>
              <a:ext uri="{FF2B5EF4-FFF2-40B4-BE49-F238E27FC236}">
                <a16:creationId xmlns:a16="http://schemas.microsoft.com/office/drawing/2014/main" id="{A51B0D5F-1641-4D05-9D70-B21DC7EFC4F3}"/>
              </a:ext>
            </a:extLst>
          </p:cNvPr>
          <p:cNvSpPr>
            <a:spLocks noGrp="1"/>
          </p:cNvSpPr>
          <p:nvPr>
            <p:ph idx="1"/>
          </p:nvPr>
        </p:nvSpPr>
        <p:spPr>
          <a:xfrm>
            <a:off x="838200" y="1414130"/>
            <a:ext cx="10515600" cy="4762833"/>
          </a:xfrm>
        </p:spPr>
        <p:txBody>
          <a:bodyPr/>
          <a:lstStyle/>
          <a:p>
            <a:r>
              <a:rPr lang="en-US" dirty="0"/>
              <a:t>No Contact Period-No communication between interested vendors and PHA staff during the active period</a:t>
            </a:r>
          </a:p>
          <a:p>
            <a:pPr lvl="1"/>
            <a:r>
              <a:rPr lang="en-US" dirty="0"/>
              <a:t>Technical questions should be submitted via BuySpeed</a:t>
            </a:r>
          </a:p>
          <a:p>
            <a:pPr lvl="1"/>
            <a:r>
              <a:rPr lang="en-US" dirty="0"/>
              <a:t>Proposal submittal questions should be submitted to: </a:t>
            </a:r>
            <a:r>
              <a:rPr lang="en-US" dirty="0">
                <a:hlinkClick r:id="rId2"/>
              </a:rPr>
              <a:t>procurement@porthouston.com</a:t>
            </a:r>
            <a:r>
              <a:rPr lang="en-US" dirty="0"/>
              <a:t> </a:t>
            </a:r>
          </a:p>
          <a:p>
            <a:r>
              <a:rPr lang="en-US" dirty="0"/>
              <a:t>Responses are due no later than 11 a.m. on 8/18/2021</a:t>
            </a:r>
          </a:p>
          <a:p>
            <a:r>
              <a:rPr lang="en-US" dirty="0"/>
              <a:t>Proposals must be submitted electronically via email to: </a:t>
            </a:r>
          </a:p>
          <a:p>
            <a:pPr marL="0" indent="0">
              <a:buNone/>
            </a:pPr>
            <a:r>
              <a:rPr lang="en-US" dirty="0"/>
              <a:t>   </a:t>
            </a:r>
            <a:r>
              <a:rPr lang="en-US" dirty="0">
                <a:hlinkClick r:id="rId3"/>
              </a:rPr>
              <a:t>procurementproposals@porthouston.com</a:t>
            </a:r>
            <a:r>
              <a:rPr lang="en-US" dirty="0"/>
              <a:t> </a:t>
            </a:r>
          </a:p>
          <a:p>
            <a:r>
              <a:rPr lang="en-US" dirty="0"/>
              <a:t>Anticipated award date: 9/29/2021</a:t>
            </a:r>
          </a:p>
          <a:p>
            <a:pPr marL="0" indent="0">
              <a:buNone/>
            </a:pPr>
            <a:endParaRPr lang="en-US" dirty="0"/>
          </a:p>
        </p:txBody>
      </p:sp>
    </p:spTree>
    <p:extLst>
      <p:ext uri="{BB962C8B-B14F-4D97-AF65-F5344CB8AC3E}">
        <p14:creationId xmlns:p14="http://schemas.microsoft.com/office/powerpoint/2010/main" val="3694503437"/>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D2600DC8E39E49834E996B26DB0B05" ma:contentTypeVersion="1" ma:contentTypeDescription="Create a new document." ma:contentTypeScope="" ma:versionID="a6ff0ea229bef7d6e40a6a23932bf046">
  <xsd:schema xmlns:xsd="http://www.w3.org/2001/XMLSchema" xmlns:xs="http://www.w3.org/2001/XMLSchema" xmlns:p="http://schemas.microsoft.com/office/2006/metadata/properties" xmlns:ns2="16e0964c-f077-4f36-9738-5e1ff42b0d80" xmlns:ns3="http://schemas.microsoft.com/sharepoint/v4" targetNamespace="http://schemas.microsoft.com/office/2006/metadata/properties" ma:root="true" ma:fieldsID="77abdf26927e4a36c0c1c9bb21c17cf1" ns2:_="" ns3:_="">
    <xsd:import namespace="16e0964c-f077-4f36-9738-5e1ff42b0d80"/>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e0964c-f077-4f36-9738-5e1ff42b0d8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16e0964c-f077-4f36-9738-5e1ff42b0d80">DC7Z77VHF4CC-1720208374-14</_dlc_DocId>
    <_dlc_DocIdUrl xmlns="16e0964c-f077-4f36-9738-5e1ff42b0d80">
      <Url>http://shareport.poha.net/sites/sp/depts/projs/nextgenerp/_layouts/15/DocIdRedir.aspx?ID=DC7Z77VHF4CC-1720208374-14</Url>
      <Description>DC7Z77VHF4CC-1720208374-14</Description>
    </_dlc_DocIdUrl>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0D330B3-AB74-4782-A350-E3F6DF2EC6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e0964c-f077-4f36-9738-5e1ff42b0d80"/>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801630-D81E-4D69-AB45-9FD64CE83873}">
  <ds:schemaRefs>
    <ds:schemaRef ds:uri="http://purl.org/dc/terms/"/>
    <ds:schemaRef ds:uri="http://schemas.openxmlformats.org/package/2006/metadata/core-properties"/>
    <ds:schemaRef ds:uri="http://purl.org/dc/dcmitype/"/>
    <ds:schemaRef ds:uri="16e0964c-f077-4f36-9738-5e1ff42b0d80"/>
    <ds:schemaRef ds:uri="http://schemas.microsoft.com/office/2006/documentManagement/types"/>
    <ds:schemaRef ds:uri="http://purl.org/dc/elements/1.1/"/>
    <ds:schemaRef ds:uri="http://schemas.microsoft.com/office/2006/metadata/properties"/>
    <ds:schemaRef ds:uri="http://schemas.microsoft.com/sharepoint/v4"/>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390D8330-8415-4ABC-B39D-58B32144F7F2}">
  <ds:schemaRefs>
    <ds:schemaRef ds:uri="http://schemas.microsoft.com/sharepoint/v3/contenttype/forms"/>
  </ds:schemaRefs>
</ds:datastoreItem>
</file>

<file path=customXml/itemProps4.xml><?xml version="1.0" encoding="utf-8"?>
<ds:datastoreItem xmlns:ds="http://schemas.openxmlformats.org/officeDocument/2006/customXml" ds:itemID="{607CC7BE-7038-4E07-A166-20F19BDDD1D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1330</TotalTime>
  <Words>910</Words>
  <Application>Microsoft Office PowerPoint</Application>
  <PresentationFormat>Widescreen</PresentationFormat>
  <Paragraphs>160</Paragraphs>
  <Slides>15</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Courier New</vt:lpstr>
      <vt:lpstr>Helvetica</vt:lpstr>
      <vt:lpstr>Helvetica Neue</vt:lpstr>
      <vt:lpstr>2_Office Theme</vt:lpstr>
      <vt:lpstr>PowerPoint Presentation</vt:lpstr>
      <vt:lpstr>PowerPoint Presentation</vt:lpstr>
      <vt:lpstr>PowerPoint Presentation</vt:lpstr>
      <vt:lpstr>PowerPoint Presentation</vt:lpstr>
      <vt:lpstr>Small, Minority- and women-owned DEFINITIONS</vt:lpstr>
      <vt:lpstr>Certifying Agencies</vt:lpstr>
      <vt:lpstr>Small and Minority- and Women-owned Business Enterprise Policies </vt:lpstr>
      <vt:lpstr>Small Business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Tanika Chukwumerije</dc:creator>
  <cp:lastModifiedBy>Sommer Freeman</cp:lastModifiedBy>
  <cp:revision>27</cp:revision>
  <dcterms:created xsi:type="dcterms:W3CDTF">2020-10-26T18:32:50Z</dcterms:created>
  <dcterms:modified xsi:type="dcterms:W3CDTF">2021-07-13T17:55:07Z</dcterms:modified>
</cp:coreProperties>
</file>