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1.xml" ContentType="application/vnd.openxmlformats-officedocument.presentationml.comments+xml"/>
  <Override PartName="/ppt/notesSlides/notesSlide7.xml" ContentType="application/vnd.openxmlformats-officedocument.presentationml.notesSlide+xml"/>
  <Override PartName="/ppt/comments/comment2.xml" ContentType="application/vnd.openxmlformats-officedocument.presentationml.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3.xml" ContentType="application/vnd.openxmlformats-officedocument.presentationml.comments+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7" r:id="rId4"/>
  </p:sldMasterIdLst>
  <p:notesMasterIdLst>
    <p:notesMasterId r:id="rId25"/>
  </p:notesMasterIdLst>
  <p:sldIdLst>
    <p:sldId id="782" r:id="rId5"/>
    <p:sldId id="781" r:id="rId6"/>
    <p:sldId id="780" r:id="rId7"/>
    <p:sldId id="272" r:id="rId8"/>
    <p:sldId id="787" r:id="rId9"/>
    <p:sldId id="784" r:id="rId10"/>
    <p:sldId id="785" r:id="rId11"/>
    <p:sldId id="786" r:id="rId12"/>
    <p:sldId id="413" r:id="rId13"/>
    <p:sldId id="772" r:id="rId14"/>
    <p:sldId id="778" r:id="rId15"/>
    <p:sldId id="779" r:id="rId16"/>
    <p:sldId id="792" r:id="rId17"/>
    <p:sldId id="295" r:id="rId18"/>
    <p:sldId id="268" r:id="rId19"/>
    <p:sldId id="899" r:id="rId20"/>
    <p:sldId id="920" r:id="rId21"/>
    <p:sldId id="912" r:id="rId22"/>
    <p:sldId id="883" r:id="rId23"/>
    <p:sldId id="487" r:id="rId24"/>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na Lawrence" initials="RL" lastIdx="0" clrIdx="0">
    <p:extLst>
      <p:ext uri="{19B8F6BF-5375-455C-9EA6-DF929625EA0E}">
        <p15:presenceInfo xmlns:p15="http://schemas.microsoft.com/office/powerpoint/2012/main" userId="S-1-5-21-2123450341-517284038-561332275-8295" providerId="AD"/>
      </p:ext>
    </p:extLst>
  </p:cmAuthor>
  <p:cmAuthor id="2" name="David Casebeer" initials="DC" lastIdx="3" clrIdx="1">
    <p:extLst>
      <p:ext uri="{19B8F6BF-5375-455C-9EA6-DF929625EA0E}">
        <p15:presenceInfo xmlns:p15="http://schemas.microsoft.com/office/powerpoint/2012/main" userId="S::dcasebeer@porthouston.com::edd445c3-1954-4eeb-9a7f-efbdd9a61e1b" providerId="AD"/>
      </p:ext>
    </p:extLst>
  </p:cmAuthor>
  <p:cmAuthor id="3" name="Lori Brownell" initials="LB" lastIdx="3" clrIdx="2">
    <p:extLst>
      <p:ext uri="{19B8F6BF-5375-455C-9EA6-DF929625EA0E}">
        <p15:presenceInfo xmlns:p15="http://schemas.microsoft.com/office/powerpoint/2012/main" userId="S::lbrownell@porthouston.com::fb6aece8-7e99-419f-8d0d-c86d9964f2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A51C36"/>
    <a:srgbClr val="A41D36"/>
    <a:srgbClr val="FF99FF"/>
    <a:srgbClr val="1F34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887" autoAdjust="0"/>
    <p:restoredTop sz="96357" autoAdjust="0"/>
  </p:normalViewPr>
  <p:slideViewPr>
    <p:cSldViewPr snapToGrid="0" snapToObjects="1">
      <p:cViewPr varScale="1">
        <p:scale>
          <a:sx n="96" d="100"/>
          <a:sy n="96" d="100"/>
        </p:scale>
        <p:origin x="72" y="690"/>
      </p:cViewPr>
      <p:guideLst>
        <p:guide orient="horz" pos="2160"/>
        <p:guide pos="3840"/>
      </p:guideLst>
    </p:cSldViewPr>
  </p:slideViewPr>
  <p:notesTextViewPr>
    <p:cViewPr>
      <p:scale>
        <a:sx n="1" d="1"/>
        <a:sy n="1" d="1"/>
      </p:scale>
      <p:origin x="0" y="0"/>
    </p:cViewPr>
  </p:notesTextViewPr>
  <p:sorterViewPr>
    <p:cViewPr>
      <p:scale>
        <a:sx n="100" d="100"/>
        <a:sy n="100" d="100"/>
      </p:scale>
      <p:origin x="0" y="-5500"/>
    </p:cViewPr>
  </p:sorterViewPr>
  <p:notesViewPr>
    <p:cSldViewPr snapToGrid="0" snapToObjects="1">
      <p:cViewPr varScale="1">
        <p:scale>
          <a:sx n="50" d="100"/>
          <a:sy n="50" d="100"/>
        </p:scale>
        <p:origin x="2684" y="2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1-07-11T18:34:58.769" idx="1">
    <p:pos x="2512" y="3248"/>
    <p:text>Is this the actual "award" date?  I think it would be more appropriate to say "Commission approval of contractor" date.</p:text>
    <p:extLst>
      <p:ext uri="{C676402C-5697-4E1C-873F-D02D1690AC5C}">
        <p15:threadingInfo xmlns:p15="http://schemas.microsoft.com/office/powerpoint/2012/main" timeZoneBias="3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3" dt="2021-07-11T22:07:05.964" idx="3">
    <p:pos x="2632" y="1279"/>
    <p:text>Updated to match outline</p:text>
    <p:extLst>
      <p:ext uri="{C676402C-5697-4E1C-873F-D02D1690AC5C}">
        <p15:threadingInfo xmlns:p15="http://schemas.microsoft.com/office/powerpoint/2012/main" timeZoneBias="30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2" dt="2021-07-11T18:57:15.014" idx="3">
    <p:pos x="2753" y="2229"/>
    <p:text>Did something get left out here after "may be dredged?"</p:text>
    <p:extLst>
      <p:ext uri="{C676402C-5697-4E1C-873F-D02D1690AC5C}">
        <p15:threadingInfo xmlns:p15="http://schemas.microsoft.com/office/powerpoint/2012/main" timeZoneBias="300"/>
      </p:ext>
    </p:extLst>
  </p:cm>
  <p:cm authorId="3" dt="2021-07-11T22:06:02.084" idx="2">
    <p:pos x="2753" y="2325"/>
    <p:text>Apparently. I removed the bullet. We likely originally had mechanicaly, but Kyle had wanted the term removed (so as not to dictate means and methods). It was that way in the final industry day presentation, agree, didn't make sense.</p:text>
    <p:extLst>
      <p:ext uri="{C676402C-5697-4E1C-873F-D02D1690AC5C}">
        <p15:threadingInfo xmlns:p15="http://schemas.microsoft.com/office/powerpoint/2012/main" timeZoneBias="300">
          <p15:parentCm authorId="2" idx="3"/>
        </p15:threadingInf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47974377-948D-4C0B-94B2-FF3F32B127D3}" type="datetimeFigureOut">
              <a:rPr lang="en-US" smtClean="0"/>
              <a:t>7/12/2021</a:t>
            </a:fld>
            <a:endParaRPr lang="en-US" dirty="0"/>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92B0138D-3943-4173-ABD4-EFF93AE2F9E4}" type="slidenum">
              <a:rPr lang="en-US" smtClean="0"/>
              <a:t>‹#›</a:t>
            </a:fld>
            <a:endParaRPr lang="en-US" dirty="0"/>
          </a:p>
        </p:txBody>
      </p:sp>
    </p:spTree>
    <p:extLst>
      <p:ext uri="{BB962C8B-B14F-4D97-AF65-F5344CB8AC3E}">
        <p14:creationId xmlns:p14="http://schemas.microsoft.com/office/powerpoint/2010/main" val="10406856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thank you for being here today.</a:t>
            </a:r>
          </a:p>
          <a:p>
            <a:endParaRPr lang="en-US" dirty="0"/>
          </a:p>
          <a:p>
            <a:r>
              <a:rPr lang="en-US" i="1" dirty="0"/>
              <a:t>Introduce yourself </a:t>
            </a:r>
          </a:p>
        </p:txBody>
      </p:sp>
      <p:sp>
        <p:nvSpPr>
          <p:cNvPr id="4" name="Slide Number Placeholder 3"/>
          <p:cNvSpPr>
            <a:spLocks noGrp="1"/>
          </p:cNvSpPr>
          <p:nvPr>
            <p:ph type="sldNum" sz="quarter" idx="5"/>
          </p:nvPr>
        </p:nvSpPr>
        <p:spPr/>
        <p:txBody>
          <a:bodyPr/>
          <a:lstStyle/>
          <a:p>
            <a:fld id="{9A3D0A00-6353-FF4C-A9FE-3207EF8A4370}" type="slidenum">
              <a:rPr lang="en-US" smtClean="0"/>
              <a:t>1</a:t>
            </a:fld>
            <a:endParaRPr lang="en-US"/>
          </a:p>
        </p:txBody>
      </p:sp>
    </p:spTree>
    <p:extLst>
      <p:ext uri="{BB962C8B-B14F-4D97-AF65-F5344CB8AC3E}">
        <p14:creationId xmlns:p14="http://schemas.microsoft.com/office/powerpoint/2010/main" val="10039124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0490AD-DDC8-4940-90FE-B65E9254F9CD}" type="slidenum">
              <a:rPr lang="en-US" smtClean="0"/>
              <a:t>17</a:t>
            </a:fld>
            <a:endParaRPr lang="en-US"/>
          </a:p>
        </p:txBody>
      </p:sp>
    </p:spTree>
    <p:extLst>
      <p:ext uri="{BB962C8B-B14F-4D97-AF65-F5344CB8AC3E}">
        <p14:creationId xmlns:p14="http://schemas.microsoft.com/office/powerpoint/2010/main" val="1016878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Design Package 4a portion of contract</a:t>
            </a:r>
          </a:p>
          <a:p>
            <a:pPr marL="171450" indent="-171450">
              <a:buFont typeface="Arial" panose="020B0604020202020204" pitchFamily="34" charset="0"/>
              <a:buChar char="•"/>
            </a:pPr>
            <a:r>
              <a:rPr lang="en-US" dirty="0"/>
              <a:t>4.6 miles</a:t>
            </a:r>
          </a:p>
          <a:p>
            <a:pPr marL="171450" indent="-171450">
              <a:buFont typeface="Arial" panose="020B0604020202020204" pitchFamily="34" charset="0"/>
              <a:buChar char="•"/>
            </a:pPr>
            <a:r>
              <a:rPr lang="en-US" dirty="0"/>
              <a:t>HSC Widening from 530 to 700 feet</a:t>
            </a:r>
          </a:p>
          <a:p>
            <a:pPr marL="171450" indent="-171450">
              <a:buFont typeface="Arial" panose="020B0604020202020204" pitchFamily="34" charset="0"/>
              <a:buChar char="•"/>
            </a:pPr>
            <a:r>
              <a:rPr lang="en-US" dirty="0"/>
              <a:t>1.9 MCY</a:t>
            </a:r>
          </a:p>
          <a:p>
            <a:pPr marL="628650" lvl="1" indent="-171450">
              <a:buFont typeface="Arial" panose="020B0604020202020204" pitchFamily="34" charset="0"/>
              <a:buChar char="•"/>
            </a:pPr>
            <a:r>
              <a:rPr lang="en-US" dirty="0"/>
              <a:t>Disposal in ODMDS</a:t>
            </a:r>
          </a:p>
          <a:p>
            <a:endParaRPr lang="en-US" dirty="0"/>
          </a:p>
        </p:txBody>
      </p:sp>
      <p:sp>
        <p:nvSpPr>
          <p:cNvPr id="4" name="Slide Number Placeholder 3"/>
          <p:cNvSpPr>
            <a:spLocks noGrp="1"/>
          </p:cNvSpPr>
          <p:nvPr>
            <p:ph type="sldNum" sz="quarter" idx="5"/>
          </p:nvPr>
        </p:nvSpPr>
        <p:spPr/>
        <p:txBody>
          <a:bodyPr/>
          <a:lstStyle/>
          <a:p>
            <a:fld id="{C40490AD-DDC8-4940-90FE-B65E9254F9CD}" type="slidenum">
              <a:rPr lang="en-US" smtClean="0"/>
              <a:t>18</a:t>
            </a:fld>
            <a:endParaRPr lang="en-US"/>
          </a:p>
        </p:txBody>
      </p:sp>
    </p:spTree>
    <p:extLst>
      <p:ext uri="{BB962C8B-B14F-4D97-AF65-F5344CB8AC3E}">
        <p14:creationId xmlns:p14="http://schemas.microsoft.com/office/powerpoint/2010/main" val="2001294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To give you a general idea of the dredging to be done, here is a typical cross section of the channel where the new work dredging will be done.  As you can see, all the work will be done on the slopes of the existing channel. There are some sections that have more material and some that may have little material dredging required. Notice that there is paid overdepth located within the toes of the future channel but none on the slopes.</a:t>
            </a:r>
          </a:p>
        </p:txBody>
      </p:sp>
      <p:sp>
        <p:nvSpPr>
          <p:cNvPr id="4" name="Slide Number Placeholder 3"/>
          <p:cNvSpPr>
            <a:spLocks noGrp="1"/>
          </p:cNvSpPr>
          <p:nvPr>
            <p:ph type="sldNum" sz="quarter" idx="5"/>
          </p:nvPr>
        </p:nvSpPr>
        <p:spPr/>
        <p:txBody>
          <a:bodyPr/>
          <a:lstStyle/>
          <a:p>
            <a:fld id="{C40490AD-DDC8-4940-90FE-B65E9254F9CD}" type="slidenum">
              <a:rPr lang="en-US" smtClean="0"/>
              <a:t>19</a:t>
            </a:fld>
            <a:endParaRPr lang="en-US"/>
          </a:p>
        </p:txBody>
      </p:sp>
    </p:spTree>
    <p:extLst>
      <p:ext uri="{BB962C8B-B14F-4D97-AF65-F5344CB8AC3E}">
        <p14:creationId xmlns:p14="http://schemas.microsoft.com/office/powerpoint/2010/main" val="1275724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B0138D-3943-4173-ABD4-EFF93AE2F9E4}" type="slidenum">
              <a:rPr lang="en-US" smtClean="0"/>
              <a:t>2</a:t>
            </a:fld>
            <a:endParaRPr lang="en-US"/>
          </a:p>
        </p:txBody>
      </p:sp>
    </p:spTree>
    <p:extLst>
      <p:ext uri="{BB962C8B-B14F-4D97-AF65-F5344CB8AC3E}">
        <p14:creationId xmlns:p14="http://schemas.microsoft.com/office/powerpoint/2010/main" val="3903698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B0138D-3943-4173-ABD4-EFF93AE2F9E4}" type="slidenum">
              <a:rPr lang="en-US" smtClean="0"/>
              <a:t>3</a:t>
            </a:fld>
            <a:endParaRPr lang="en-US"/>
          </a:p>
        </p:txBody>
      </p:sp>
    </p:spTree>
    <p:extLst>
      <p:ext uri="{BB962C8B-B14F-4D97-AF65-F5344CB8AC3E}">
        <p14:creationId xmlns:p14="http://schemas.microsoft.com/office/powerpoint/2010/main" val="14272930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seven-member Port  Commission that governs the Port. This procurement is considered a formal procurement, which has a dollar threshold of over $50k.  Therefore, the Port Commission is responsible for formal procurement awards.</a:t>
            </a:r>
          </a:p>
        </p:txBody>
      </p:sp>
      <p:sp>
        <p:nvSpPr>
          <p:cNvPr id="4" name="Slide Number Placeholder 3"/>
          <p:cNvSpPr>
            <a:spLocks noGrp="1"/>
          </p:cNvSpPr>
          <p:nvPr>
            <p:ph type="sldNum" sz="quarter" idx="5"/>
          </p:nvPr>
        </p:nvSpPr>
        <p:spPr/>
        <p:txBody>
          <a:bodyPr/>
          <a:lstStyle/>
          <a:p>
            <a:fld id="{92B0138D-3943-4173-ABD4-EFF93AE2F9E4}" type="slidenum">
              <a:rPr lang="en-US" smtClean="0"/>
              <a:t>4</a:t>
            </a:fld>
            <a:endParaRPr lang="en-US" dirty="0"/>
          </a:p>
        </p:txBody>
      </p:sp>
    </p:spTree>
    <p:extLst>
      <p:ext uri="{BB962C8B-B14F-4D97-AF65-F5344CB8AC3E}">
        <p14:creationId xmlns:p14="http://schemas.microsoft.com/office/powerpoint/2010/main" val="39770006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thank you for being here today.</a:t>
            </a:r>
          </a:p>
          <a:p>
            <a:endParaRPr lang="en-US" dirty="0"/>
          </a:p>
          <a:p>
            <a:r>
              <a:rPr lang="en-US" i="1" dirty="0"/>
              <a:t>Introduce yourself </a:t>
            </a:r>
          </a:p>
        </p:txBody>
      </p:sp>
      <p:sp>
        <p:nvSpPr>
          <p:cNvPr id="4" name="Slide Number Placeholder 3"/>
          <p:cNvSpPr>
            <a:spLocks noGrp="1"/>
          </p:cNvSpPr>
          <p:nvPr>
            <p:ph type="sldNum" sz="quarter" idx="5"/>
          </p:nvPr>
        </p:nvSpPr>
        <p:spPr/>
        <p:txBody>
          <a:bodyPr/>
          <a:lstStyle/>
          <a:p>
            <a:fld id="{9A3D0A00-6353-FF4C-A9FE-3207EF8A4370}" type="slidenum">
              <a:rPr lang="en-US" smtClean="0"/>
              <a:t>5</a:t>
            </a:fld>
            <a:endParaRPr lang="en-US"/>
          </a:p>
        </p:txBody>
      </p:sp>
    </p:spTree>
    <p:extLst>
      <p:ext uri="{BB962C8B-B14F-4D97-AF65-F5344CB8AC3E}">
        <p14:creationId xmlns:p14="http://schemas.microsoft.com/office/powerpoint/2010/main" val="3992344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 thank you for being here today.</a:t>
            </a:r>
          </a:p>
          <a:p>
            <a:endParaRPr lang="en-US"/>
          </a:p>
          <a:p>
            <a:r>
              <a:rPr lang="en-US" i="1"/>
              <a:t>Introduce yourself </a:t>
            </a:r>
          </a:p>
        </p:txBody>
      </p:sp>
      <p:sp>
        <p:nvSpPr>
          <p:cNvPr id="4" name="Slide Number Placeholder 3"/>
          <p:cNvSpPr>
            <a:spLocks noGrp="1"/>
          </p:cNvSpPr>
          <p:nvPr>
            <p:ph type="sldNum" sz="quarter" idx="5"/>
          </p:nvPr>
        </p:nvSpPr>
        <p:spPr/>
        <p:txBody>
          <a:bodyPr/>
          <a:lstStyle/>
          <a:p>
            <a:fld id="{9A3D0A00-6353-FF4C-A9FE-3207EF8A4370}" type="slidenum">
              <a:rPr lang="en-US" smtClean="0"/>
              <a:t>9</a:t>
            </a:fld>
            <a:endParaRPr lang="en-US"/>
          </a:p>
        </p:txBody>
      </p:sp>
    </p:spTree>
    <p:extLst>
      <p:ext uri="{BB962C8B-B14F-4D97-AF65-F5344CB8AC3E}">
        <p14:creationId xmlns:p14="http://schemas.microsoft.com/office/powerpoint/2010/main" val="40013353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dirty="0"/>
          </a:p>
          <a:p>
            <a:r>
              <a:rPr lang="en-US" i="1" dirty="0"/>
              <a:t>Introduce yourself </a:t>
            </a:r>
          </a:p>
        </p:txBody>
      </p:sp>
      <p:sp>
        <p:nvSpPr>
          <p:cNvPr id="4" name="Slide Number Placeholder 3"/>
          <p:cNvSpPr>
            <a:spLocks noGrp="1"/>
          </p:cNvSpPr>
          <p:nvPr>
            <p:ph type="sldNum" sz="quarter" idx="5"/>
          </p:nvPr>
        </p:nvSpPr>
        <p:spPr/>
        <p:txBody>
          <a:bodyPr/>
          <a:lstStyle/>
          <a:p>
            <a:fld id="{9A3D0A00-6353-FF4C-A9FE-3207EF8A4370}" type="slidenum">
              <a:rPr lang="en-US" smtClean="0"/>
              <a:t>14</a:t>
            </a:fld>
            <a:endParaRPr lang="en-US"/>
          </a:p>
        </p:txBody>
      </p:sp>
    </p:spTree>
    <p:extLst>
      <p:ext uri="{BB962C8B-B14F-4D97-AF65-F5344CB8AC3E}">
        <p14:creationId xmlns:p14="http://schemas.microsoft.com/office/powerpoint/2010/main" val="32281857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not attended one of our virtual industry days, this is an overview map of all of the segments that will be constructed through several contracts over the next few years. </a:t>
            </a:r>
          </a:p>
          <a:p>
            <a:r>
              <a:rPr lang="en-US" dirty="0"/>
              <a:t>(very quick overview of the whole P11 project)</a:t>
            </a:r>
          </a:p>
        </p:txBody>
      </p:sp>
      <p:sp>
        <p:nvSpPr>
          <p:cNvPr id="4" name="Slide Number Placeholder 3"/>
          <p:cNvSpPr>
            <a:spLocks noGrp="1"/>
          </p:cNvSpPr>
          <p:nvPr>
            <p:ph type="sldNum" sz="quarter" idx="5"/>
          </p:nvPr>
        </p:nvSpPr>
        <p:spPr/>
        <p:txBody>
          <a:bodyPr/>
          <a:lstStyle/>
          <a:p>
            <a:fld id="{C40490AD-DDC8-4940-90FE-B65E9254F9CD}" type="slidenum">
              <a:rPr lang="en-US" smtClean="0"/>
              <a:t>15</a:t>
            </a:fld>
            <a:endParaRPr lang="en-US"/>
          </a:p>
        </p:txBody>
      </p:sp>
    </p:spTree>
    <p:extLst>
      <p:ext uri="{BB962C8B-B14F-4D97-AF65-F5344CB8AC3E}">
        <p14:creationId xmlns:p14="http://schemas.microsoft.com/office/powerpoint/2010/main" val="15324899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Design Package 3 portion of contract</a:t>
            </a:r>
          </a:p>
          <a:p>
            <a:pPr marL="171450" indent="-171450">
              <a:buFont typeface="Arial" panose="020B0604020202020204" pitchFamily="34" charset="0"/>
              <a:buChar char="•"/>
            </a:pPr>
            <a:r>
              <a:rPr lang="en-US" dirty="0"/>
              <a:t>8 miles</a:t>
            </a:r>
          </a:p>
          <a:p>
            <a:pPr marL="171450" indent="-171450">
              <a:buFont typeface="Arial" panose="020B0604020202020204" pitchFamily="34" charset="0"/>
              <a:buChar char="•"/>
            </a:pPr>
            <a:r>
              <a:rPr lang="en-US" dirty="0"/>
              <a:t>HSC Widening from 530 to 700 feet</a:t>
            </a:r>
          </a:p>
          <a:p>
            <a:pPr marL="171450" indent="-171450">
              <a:buFont typeface="Arial" panose="020B0604020202020204" pitchFamily="34" charset="0"/>
              <a:buChar char="•"/>
            </a:pPr>
            <a:r>
              <a:rPr lang="en-US" dirty="0"/>
              <a:t>1.7 MCY</a:t>
            </a:r>
          </a:p>
          <a:p>
            <a:pPr marL="628650" lvl="1" indent="-171450">
              <a:buFont typeface="Courier New" panose="02070309020205020404" pitchFamily="49" charset="0"/>
              <a:buChar char="o"/>
            </a:pPr>
            <a:r>
              <a:rPr lang="en-US" dirty="0"/>
              <a:t>New Long Bird Island Construction</a:t>
            </a:r>
          </a:p>
          <a:p>
            <a:endParaRPr lang="en-US" dirty="0"/>
          </a:p>
        </p:txBody>
      </p:sp>
      <p:sp>
        <p:nvSpPr>
          <p:cNvPr id="4" name="Slide Number Placeholder 3"/>
          <p:cNvSpPr>
            <a:spLocks noGrp="1"/>
          </p:cNvSpPr>
          <p:nvPr>
            <p:ph type="sldNum" sz="quarter" idx="5"/>
          </p:nvPr>
        </p:nvSpPr>
        <p:spPr/>
        <p:txBody>
          <a:bodyPr/>
          <a:lstStyle/>
          <a:p>
            <a:fld id="{C40490AD-DDC8-4940-90FE-B65E9254F9CD}" type="slidenum">
              <a:rPr lang="en-US" smtClean="0"/>
              <a:t>16</a:t>
            </a:fld>
            <a:endParaRPr lang="en-US"/>
          </a:p>
        </p:txBody>
      </p:sp>
    </p:spTree>
    <p:extLst>
      <p:ext uri="{BB962C8B-B14F-4D97-AF65-F5344CB8AC3E}">
        <p14:creationId xmlns:p14="http://schemas.microsoft.com/office/powerpoint/2010/main" val="34814598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74320" y="365127"/>
            <a:ext cx="11078029" cy="1325563"/>
          </a:xfrm>
          <a:prstGeom prst="rect">
            <a:avLst/>
          </a:prstGeom>
        </p:spPr>
        <p:txBody>
          <a:bodyPr/>
          <a:lstStyle>
            <a:lvl1pPr algn="l">
              <a:defRPr sz="3200" b="0">
                <a:solidFill>
                  <a:srgbClr val="A51C36"/>
                </a:solidFill>
              </a:defRPr>
            </a:lvl1p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1pPr>
              <a:buClr>
                <a:srgbClr val="A51C36"/>
              </a:buClr>
              <a:defRPr>
                <a:solidFill>
                  <a:schemeClr val="tx1"/>
                </a:solidFill>
              </a:defRPr>
            </a:lvl1pPr>
            <a:lvl2pPr>
              <a:buClr>
                <a:srgbClr val="A51C36"/>
              </a:buClr>
              <a:defRPr>
                <a:solidFill>
                  <a:schemeClr val="tx1"/>
                </a:solidFill>
              </a:defRPr>
            </a:lvl2pPr>
            <a:lvl3pPr>
              <a:buClr>
                <a:srgbClr val="A51C36"/>
              </a:buClr>
              <a:defRPr>
                <a:solidFill>
                  <a:schemeClr val="tx1"/>
                </a:solidFill>
              </a:defRPr>
            </a:lvl3pPr>
            <a:lvl4pPr>
              <a:buClr>
                <a:srgbClr val="A51C36"/>
              </a:buClr>
              <a:defRPr>
                <a:solidFill>
                  <a:schemeClr val="tx1"/>
                </a:solidFill>
              </a:defRPr>
            </a:lvl4pPr>
            <a:lvl5pPr>
              <a:buClr>
                <a:srgbClr val="A51C36"/>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3"/>
            <a:endParaRPr lang="en-US" dirty="0"/>
          </a:p>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980428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lvl1pPr algn="l">
              <a:defRPr sz="3200" b="1"/>
            </a:lvl1p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1pPr>
              <a:buClr>
                <a:srgbClr val="A51C36"/>
              </a:buClr>
              <a:defRPr>
                <a:solidFill>
                  <a:schemeClr val="tx1"/>
                </a:solidFill>
              </a:defRPr>
            </a:lvl1pPr>
            <a:lvl2pPr>
              <a:buClr>
                <a:srgbClr val="A51C36"/>
              </a:buClr>
              <a:defRPr>
                <a:solidFill>
                  <a:schemeClr val="tx1"/>
                </a:solidFill>
              </a:defRPr>
            </a:lvl2pPr>
            <a:lvl3pPr>
              <a:buClr>
                <a:srgbClr val="A51C36"/>
              </a:buClr>
              <a:defRPr>
                <a:solidFill>
                  <a:schemeClr val="tx1"/>
                </a:solidFill>
              </a:defRPr>
            </a:lvl3pPr>
            <a:lvl4pPr>
              <a:buClr>
                <a:srgbClr val="A51C36"/>
              </a:buClr>
              <a:defRPr>
                <a:solidFill>
                  <a:schemeClr val="tx1"/>
                </a:solidFill>
              </a:defRPr>
            </a:lvl4pPr>
            <a:lvl5pPr>
              <a:buClr>
                <a:srgbClr val="A51C36"/>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80835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lvl1pPr algn="l">
              <a:defRPr sz="3600" b="1"/>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lvl1pPr>
              <a:buClr>
                <a:srgbClr val="A51C36"/>
              </a:buClr>
              <a:defRPr>
                <a:solidFill>
                  <a:schemeClr val="tx1"/>
                </a:solidFill>
              </a:defRPr>
            </a:lvl1pPr>
            <a:lvl2pPr>
              <a:buClr>
                <a:srgbClr val="A51C36"/>
              </a:buClr>
              <a:defRPr>
                <a:solidFill>
                  <a:schemeClr val="tx1"/>
                </a:solidFill>
              </a:defRPr>
            </a:lvl2pPr>
            <a:lvl3pPr>
              <a:buClr>
                <a:srgbClr val="A51C36"/>
              </a:buClr>
              <a:defRPr>
                <a:solidFill>
                  <a:schemeClr val="tx1"/>
                </a:solidFill>
              </a:defRPr>
            </a:lvl3pPr>
            <a:lvl4pPr>
              <a:buClr>
                <a:srgbClr val="A51C36"/>
              </a:buClr>
              <a:defRPr>
                <a:solidFill>
                  <a:schemeClr val="tx1"/>
                </a:solidFill>
              </a:defRPr>
            </a:lvl4pPr>
            <a:lvl5pPr>
              <a:buClr>
                <a:srgbClr val="A51C36"/>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lvl1pPr>
              <a:buClr>
                <a:srgbClr val="A51C36"/>
              </a:buClr>
              <a:defRPr>
                <a:solidFill>
                  <a:schemeClr val="tx1"/>
                </a:solidFill>
              </a:defRPr>
            </a:lvl1pPr>
            <a:lvl2pPr>
              <a:buClr>
                <a:srgbClr val="C00000"/>
              </a:buClr>
              <a:defRPr>
                <a:solidFill>
                  <a:schemeClr val="tx1"/>
                </a:solidFill>
              </a:defRPr>
            </a:lvl2pPr>
            <a:lvl3pPr>
              <a:buClr>
                <a:srgbClr val="C00000"/>
              </a:buClr>
              <a:defRPr>
                <a:solidFill>
                  <a:schemeClr val="tx1"/>
                </a:solidFill>
              </a:defRPr>
            </a:lvl3pPr>
            <a:lvl4pPr>
              <a:buClr>
                <a:srgbClr val="C00000"/>
              </a:buClr>
              <a:defRPr>
                <a:solidFill>
                  <a:schemeClr val="tx1"/>
                </a:solidFill>
              </a:defRPr>
            </a:lvl4pPr>
            <a:lvl5pPr>
              <a:buClr>
                <a:srgbClr val="C00000"/>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93A5D607-78AD-4000-81F6-717CB9527A3F}" type="datetime1">
              <a:rPr lang="en-US" smtClean="0"/>
              <a:t>7/12/2021</a:t>
            </a:fld>
            <a:endParaRPr lang="en-US"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r>
              <a:rPr lang="en-US" dirty="0"/>
              <a:t>No External Distribution – Sensitive Business Information </a:t>
            </a: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2983067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lvl1pPr>
              <a:defRPr sz="3600" b="1"/>
            </a:lvl1pPr>
          </a:lstStyle>
          <a:p>
            <a:r>
              <a:rPr lang="en-US" dirty="0"/>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lvl1pPr>
              <a:buClr>
                <a:srgbClr val="A51C36"/>
              </a:buClr>
              <a:defRPr>
                <a:solidFill>
                  <a:schemeClr val="tx1"/>
                </a:solidFill>
              </a:defRPr>
            </a:lvl1pPr>
            <a:lvl2pPr>
              <a:buClr>
                <a:srgbClr val="A51C36"/>
              </a:buClr>
              <a:defRPr>
                <a:solidFill>
                  <a:schemeClr val="tx1"/>
                </a:solidFill>
              </a:defRPr>
            </a:lvl2pPr>
            <a:lvl3pPr>
              <a:buClr>
                <a:srgbClr val="A51C36"/>
              </a:buClr>
              <a:defRPr>
                <a:solidFill>
                  <a:schemeClr val="tx1"/>
                </a:solidFill>
              </a:defRPr>
            </a:lvl3pPr>
            <a:lvl4pPr>
              <a:buClr>
                <a:srgbClr val="A51C36"/>
              </a:buClr>
              <a:defRPr>
                <a:solidFill>
                  <a:schemeClr val="tx1"/>
                </a:solidFill>
              </a:defRPr>
            </a:lvl4pPr>
            <a:lvl5pPr>
              <a:buClr>
                <a:srgbClr val="A51C36"/>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53ABBA08-0A54-49F4-A295-55909852225E}" type="datetime1">
              <a:rPr lang="en-US" smtClean="0"/>
              <a:t>7/12/2021</a:t>
            </a:fld>
            <a:endParaRPr lang="en-US"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r>
              <a:rPr lang="en-US" dirty="0"/>
              <a:t>No External Distribution – Sensitive Business Information </a:t>
            </a: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25427878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1790700" cy="5811838"/>
          </a:xfrm>
          <a:prstGeom prst="rect">
            <a:avLst/>
          </a:prstGeom>
        </p:spPr>
        <p:txBody>
          <a:bodyPr vert="eaVert"/>
          <a:lstStyle>
            <a:lvl1pPr>
              <a:defRPr sz="3600" b="1"/>
            </a:lvl1pPr>
          </a:lstStyle>
          <a:p>
            <a:r>
              <a:rPr lang="en-US" dirty="0"/>
              <a:t>Click to edit Master title style</a:t>
            </a:r>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lvl1pPr>
              <a:buClr>
                <a:srgbClr val="A51C36"/>
              </a:buClr>
              <a:defRPr>
                <a:solidFill>
                  <a:schemeClr val="tx1"/>
                </a:solidFill>
              </a:defRPr>
            </a:lvl1pPr>
            <a:lvl2pPr>
              <a:buClr>
                <a:srgbClr val="A51C36"/>
              </a:buClr>
              <a:defRPr/>
            </a:lvl2pPr>
            <a:lvl3pPr>
              <a:buClr>
                <a:srgbClr val="A51C36"/>
              </a:buClr>
              <a:defRPr/>
            </a:lvl3pPr>
            <a:lvl4pPr>
              <a:buClr>
                <a:srgbClr val="A51C36"/>
              </a:buClr>
              <a:defRPr/>
            </a:lvl4pPr>
            <a:lvl5pPr>
              <a:buClr>
                <a:srgbClr val="A51C36"/>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EC4D9C02-3CE2-4D05-AB9E-CF047CE26B1B}" type="datetime1">
              <a:rPr lang="en-US" smtClean="0"/>
              <a:t>7/12/2021</a:t>
            </a:fld>
            <a:endParaRPr lang="en-US"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r>
              <a:rPr lang="en-US" dirty="0"/>
              <a:t>No External Distribution – Sensitive Business Information </a:t>
            </a: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31131795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1BBF8733-8D05-436C-BC36-14EDEEC6F220}" type="datetime1">
              <a:rPr lang="en-US" smtClean="0"/>
              <a:t>7/12/2021</a:t>
            </a:fld>
            <a:endParaRPr lang="en-US" dirty="0"/>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r>
              <a:rPr lang="en-US" dirty="0"/>
              <a:t>No External Distribution – Sensitive Business Information </a:t>
            </a: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2069663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ver">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8969AC30-5D82-45AB-8D70-5644AF32436C}"/>
              </a:ext>
            </a:extLst>
          </p:cNvPr>
          <p:cNvPicPr>
            <a:picLocks noChangeAspect="1"/>
          </p:cNvPicPr>
          <p:nvPr userDrawn="1"/>
        </p:nvPicPr>
        <p:blipFill>
          <a:blip r:embed="rId2"/>
          <a:srcRect/>
          <a:stretch/>
        </p:blipFill>
        <p:spPr>
          <a:xfrm>
            <a:off x="1524" y="858"/>
            <a:ext cx="12188952" cy="6856285"/>
          </a:xfrm>
          <a:prstGeom prst="rect">
            <a:avLst/>
          </a:prstGeom>
        </p:spPr>
      </p:pic>
      <p:sp>
        <p:nvSpPr>
          <p:cNvPr id="2" name="Title 1">
            <a:extLst>
              <a:ext uri="{FF2B5EF4-FFF2-40B4-BE49-F238E27FC236}">
                <a16:creationId xmlns:a16="http://schemas.microsoft.com/office/drawing/2014/main" id="{BB63117A-89EE-48B6-8D0C-1AE453E249F3}"/>
              </a:ext>
            </a:extLst>
          </p:cNvPr>
          <p:cNvSpPr>
            <a:spLocks noGrp="1"/>
          </p:cNvSpPr>
          <p:nvPr>
            <p:ph type="ctrTitle" hasCustomPrompt="1"/>
          </p:nvPr>
        </p:nvSpPr>
        <p:spPr>
          <a:xfrm>
            <a:off x="2409099" y="1947070"/>
            <a:ext cx="9144000" cy="1953295"/>
          </a:xfrm>
        </p:spPr>
        <p:txBody>
          <a:bodyPr lIns="0" tIns="0" rIns="0" bIns="0" anchor="t"/>
          <a:lstStyle>
            <a:lvl1pPr algn="l">
              <a:lnSpc>
                <a:spcPts val="7000"/>
              </a:lnSpc>
              <a:defRPr sz="7200" b="1">
                <a:solidFill>
                  <a:schemeClr val="bg1"/>
                </a:solidFill>
                <a:latin typeface="Helvetica" panose="020B0604020202020204" pitchFamily="34" charset="0"/>
                <a:cs typeface="Helvetica" panose="020B0604020202020204" pitchFamily="34" charset="0"/>
              </a:defRPr>
            </a:lvl1pPr>
          </a:lstStyle>
          <a:p>
            <a:r>
              <a:rPr lang="en-US"/>
              <a:t>Click to edit</a:t>
            </a:r>
            <a:br>
              <a:rPr lang="en-US"/>
            </a:br>
            <a:r>
              <a:rPr lang="en-US"/>
              <a:t>Master title style</a:t>
            </a:r>
          </a:p>
        </p:txBody>
      </p:sp>
      <p:sp>
        <p:nvSpPr>
          <p:cNvPr id="4" name="Date Placeholder 3">
            <a:extLst>
              <a:ext uri="{FF2B5EF4-FFF2-40B4-BE49-F238E27FC236}">
                <a16:creationId xmlns:a16="http://schemas.microsoft.com/office/drawing/2014/main" id="{F6990714-43FF-4A15-85D7-AA7613A161B1}"/>
              </a:ext>
            </a:extLst>
          </p:cNvPr>
          <p:cNvSpPr>
            <a:spLocks noGrp="1"/>
          </p:cNvSpPr>
          <p:nvPr>
            <p:ph type="dt" sz="half" idx="10"/>
          </p:nvPr>
        </p:nvSpPr>
        <p:spPr>
          <a:xfrm>
            <a:off x="2337377" y="3700916"/>
            <a:ext cx="897950" cy="365125"/>
          </a:xfrm>
        </p:spPr>
        <p:txBody>
          <a:bodyPr/>
          <a:lstStyle>
            <a:lvl1pPr>
              <a:defRPr>
                <a:solidFill>
                  <a:schemeClr val="bg1"/>
                </a:solidFill>
                <a:latin typeface="Helvetica" panose="020B0604020202020204" pitchFamily="34" charset="0"/>
                <a:cs typeface="Helvetica" panose="020B0604020202020204" pitchFamily="34" charset="0"/>
              </a:defRPr>
            </a:lvl1pPr>
          </a:lstStyle>
          <a:p>
            <a:endParaRPr lang="en-US"/>
          </a:p>
        </p:txBody>
      </p:sp>
      <p:sp>
        <p:nvSpPr>
          <p:cNvPr id="5" name="Footer Placeholder 4">
            <a:extLst>
              <a:ext uri="{FF2B5EF4-FFF2-40B4-BE49-F238E27FC236}">
                <a16:creationId xmlns:a16="http://schemas.microsoft.com/office/drawing/2014/main" id="{933A6678-034D-4B42-A2FC-5639C0F4D6FF}"/>
              </a:ext>
            </a:extLst>
          </p:cNvPr>
          <p:cNvSpPr>
            <a:spLocks noGrp="1"/>
          </p:cNvSpPr>
          <p:nvPr>
            <p:ph type="ftr" sz="quarter" idx="11"/>
          </p:nvPr>
        </p:nvSpPr>
        <p:spPr>
          <a:xfrm>
            <a:off x="3373356" y="3700916"/>
            <a:ext cx="4114800" cy="365125"/>
          </a:xfrm>
        </p:spPr>
        <p:txBody>
          <a:bodyPr/>
          <a:lstStyle>
            <a:lvl1pPr algn="l">
              <a:defRPr>
                <a:solidFill>
                  <a:schemeClr val="bg1"/>
                </a:solidFill>
                <a:latin typeface="Helvetica" panose="020B0604020202020204" pitchFamily="34" charset="0"/>
                <a:cs typeface="Helvetica" panose="020B0604020202020204" pitchFamily="34" charset="0"/>
              </a:defRPr>
            </a:lvl1pPr>
          </a:lstStyle>
          <a:p>
            <a:r>
              <a:rPr lang="en-US"/>
              <a:t>Presenter Name</a:t>
            </a:r>
          </a:p>
        </p:txBody>
      </p:sp>
      <p:cxnSp>
        <p:nvCxnSpPr>
          <p:cNvPr id="9" name="Straight Connector 8">
            <a:extLst>
              <a:ext uri="{FF2B5EF4-FFF2-40B4-BE49-F238E27FC236}">
                <a16:creationId xmlns:a16="http://schemas.microsoft.com/office/drawing/2014/main" id="{7A6525BF-5EFA-4C03-9C7E-D691ECDB9854}"/>
              </a:ext>
            </a:extLst>
          </p:cNvPr>
          <p:cNvCxnSpPr>
            <a:cxnSpLocks/>
          </p:cNvCxnSpPr>
          <p:nvPr userDrawn="1"/>
        </p:nvCxnSpPr>
        <p:spPr>
          <a:xfrm flipH="1">
            <a:off x="2189312" y="1233894"/>
            <a:ext cx="11226" cy="2704506"/>
          </a:xfrm>
          <a:prstGeom prst="line">
            <a:avLst/>
          </a:prstGeom>
          <a:ln>
            <a:solidFill>
              <a:srgbClr val="A51E36"/>
            </a:solidFill>
          </a:ln>
        </p:spPr>
        <p:style>
          <a:lnRef idx="3">
            <a:schemeClr val="accent5"/>
          </a:lnRef>
          <a:fillRef idx="0">
            <a:schemeClr val="accent5"/>
          </a:fillRef>
          <a:effectRef idx="2">
            <a:schemeClr val="accent5"/>
          </a:effectRef>
          <a:fontRef idx="minor">
            <a:schemeClr val="tx1"/>
          </a:fontRef>
        </p:style>
      </p:cxnSp>
      <p:sp>
        <p:nvSpPr>
          <p:cNvPr id="11" name="Rectangle 10">
            <a:extLst>
              <a:ext uri="{FF2B5EF4-FFF2-40B4-BE49-F238E27FC236}">
                <a16:creationId xmlns:a16="http://schemas.microsoft.com/office/drawing/2014/main" id="{312A1371-F50B-49B0-8D18-BF939A91D397}"/>
              </a:ext>
            </a:extLst>
          </p:cNvPr>
          <p:cNvSpPr/>
          <p:nvPr userDrawn="1"/>
        </p:nvSpPr>
        <p:spPr>
          <a:xfrm>
            <a:off x="2200538" y="1560827"/>
            <a:ext cx="4145822" cy="305531"/>
          </a:xfrm>
          <a:prstGeom prst="rect">
            <a:avLst/>
          </a:prstGeom>
          <a:solidFill>
            <a:srgbClr val="A51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18">
            <a:extLst>
              <a:ext uri="{FF2B5EF4-FFF2-40B4-BE49-F238E27FC236}">
                <a16:creationId xmlns:a16="http://schemas.microsoft.com/office/drawing/2014/main" id="{71E58397-03E4-4D8B-B953-ADD87B00C04B}"/>
              </a:ext>
            </a:extLst>
          </p:cNvPr>
          <p:cNvSpPr>
            <a:spLocks noGrp="1"/>
          </p:cNvSpPr>
          <p:nvPr>
            <p:ph type="body" sz="quarter" idx="12" hasCustomPrompt="1"/>
          </p:nvPr>
        </p:nvSpPr>
        <p:spPr>
          <a:xfrm>
            <a:off x="2337377" y="1196756"/>
            <a:ext cx="2069581" cy="268148"/>
          </a:xfrm>
        </p:spPr>
        <p:txBody>
          <a:bodyPr/>
          <a:lstStyle>
            <a:lvl1pPr marL="0" indent="0">
              <a:buNone/>
              <a:defRPr sz="1400">
                <a:solidFill>
                  <a:schemeClr val="bg1"/>
                </a:solidFill>
                <a:latin typeface="Helvetica" panose="020B0604020202020204" pitchFamily="34" charset="0"/>
                <a:cs typeface="Helvetica" panose="020B0604020202020204" pitchFamily="34" charset="0"/>
              </a:defRPr>
            </a:lvl1pPr>
          </a:lstStyle>
          <a:p>
            <a:pPr lvl="0"/>
            <a:r>
              <a:rPr lang="en-US"/>
              <a:t>Event Name</a:t>
            </a:r>
          </a:p>
        </p:txBody>
      </p:sp>
      <p:cxnSp>
        <p:nvCxnSpPr>
          <p:cNvPr id="21" name="Straight Connector 20">
            <a:extLst>
              <a:ext uri="{FF2B5EF4-FFF2-40B4-BE49-F238E27FC236}">
                <a16:creationId xmlns:a16="http://schemas.microsoft.com/office/drawing/2014/main" id="{BFB1F63B-1EBB-4CA4-B5F2-10AB3C3A7CD1}"/>
              </a:ext>
            </a:extLst>
          </p:cNvPr>
          <p:cNvCxnSpPr/>
          <p:nvPr userDrawn="1"/>
        </p:nvCxnSpPr>
        <p:spPr>
          <a:xfrm>
            <a:off x="3236517" y="3769178"/>
            <a:ext cx="0" cy="228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drawing&#10;&#10;Description automatically generated">
            <a:extLst>
              <a:ext uri="{FF2B5EF4-FFF2-40B4-BE49-F238E27FC236}">
                <a16:creationId xmlns:a16="http://schemas.microsoft.com/office/drawing/2014/main" id="{512BFFCD-1B9C-4AD2-953D-B36F97116A61}"/>
              </a:ext>
            </a:extLst>
          </p:cNvPr>
          <p:cNvPicPr>
            <a:picLocks noChangeAspect="1"/>
          </p:cNvPicPr>
          <p:nvPr userDrawn="1"/>
        </p:nvPicPr>
        <p:blipFill>
          <a:blip r:embed="rId3"/>
          <a:stretch>
            <a:fillRect/>
          </a:stretch>
        </p:blipFill>
        <p:spPr>
          <a:xfrm>
            <a:off x="10469279" y="336982"/>
            <a:ext cx="1280087" cy="1114504"/>
          </a:xfrm>
          <a:prstGeom prst="rect">
            <a:avLst/>
          </a:prstGeom>
        </p:spPr>
      </p:pic>
    </p:spTree>
    <p:extLst>
      <p:ext uri="{BB962C8B-B14F-4D97-AF65-F5344CB8AC3E}">
        <p14:creationId xmlns:p14="http://schemas.microsoft.com/office/powerpoint/2010/main" val="3503221493"/>
      </p:ext>
    </p:extLst>
  </p:cSld>
  <p:clrMapOvr>
    <a:masterClrMapping/>
  </p:clrMapOvr>
  <p:extLst>
    <p:ext uri="{DCECCB84-F9BA-43D5-87BE-67443E8EF086}">
      <p15:sldGuideLst xmlns:p15="http://schemas.microsoft.com/office/powerpoint/2012/main">
        <p15:guide id="1" orient="horz" pos="2472">
          <p15:clr>
            <a:srgbClr val="FBAE40"/>
          </p15:clr>
        </p15:guide>
        <p15:guide id="2" pos="3840">
          <p15:clr>
            <a:srgbClr val="FBAE40"/>
          </p15:clr>
        </p15:guide>
        <p15:guide id="3" pos="1536">
          <p15:clr>
            <a:srgbClr val="FBAE40"/>
          </p15:clr>
        </p15:guide>
        <p15:guide id="4" orient="horz" pos="235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Basic no Footer">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A363F0EC-357F-4AC9-96B2-7C77E8364A46}"/>
              </a:ext>
            </a:extLst>
          </p:cNvPr>
          <p:cNvSpPr>
            <a:spLocks noGrp="1"/>
          </p:cNvSpPr>
          <p:nvPr>
            <p:ph type="body" sz="quarter" idx="10"/>
          </p:nvPr>
        </p:nvSpPr>
        <p:spPr>
          <a:xfrm>
            <a:off x="526704" y="646042"/>
            <a:ext cx="9889505" cy="734875"/>
          </a:xfrm>
          <a:prstGeom prst="rect">
            <a:avLst/>
          </a:prstGeom>
        </p:spPr>
        <p:txBody>
          <a:bodyPr anchor="ctr"/>
          <a:lstStyle>
            <a:lvl1pPr marL="0" indent="0">
              <a:buNone/>
              <a:defRPr>
                <a:solidFill>
                  <a:srgbClr val="C00000"/>
                </a:solidFill>
                <a:latin typeface="Flama Bold" panose="02000000000000000000" pitchFamily="50" charset="0"/>
              </a:defRPr>
            </a:lvl1pPr>
            <a:lvl2pPr marL="457200" indent="0">
              <a:buNone/>
              <a:defRPr>
                <a:solidFill>
                  <a:srgbClr val="C00000"/>
                </a:solidFill>
                <a:latin typeface="Flama Bold" panose="02000000000000000000" pitchFamily="50" charset="0"/>
              </a:defRPr>
            </a:lvl2pPr>
            <a:lvl3pPr marL="914400" indent="0">
              <a:buNone/>
              <a:defRPr>
                <a:solidFill>
                  <a:srgbClr val="C00000"/>
                </a:solidFill>
                <a:latin typeface="Flama Bold" panose="02000000000000000000" pitchFamily="50" charset="0"/>
              </a:defRPr>
            </a:lvl3pPr>
            <a:lvl4pPr marL="1371600" indent="0">
              <a:buNone/>
              <a:defRPr>
                <a:solidFill>
                  <a:srgbClr val="C00000"/>
                </a:solidFill>
                <a:latin typeface="Flama Bold" panose="02000000000000000000" pitchFamily="50" charset="0"/>
              </a:defRPr>
            </a:lvl4pPr>
            <a:lvl5pPr marL="1828800" indent="0">
              <a:buNone/>
              <a:defRPr>
                <a:solidFill>
                  <a:srgbClr val="C00000"/>
                </a:solidFill>
                <a:latin typeface="Flama Bold" panose="02000000000000000000" pitchFamily="50" charset="0"/>
              </a:defRPr>
            </a:lvl5pPr>
          </a:lstStyle>
          <a:p>
            <a:pPr lvl="0"/>
            <a:r>
              <a:rPr lang="en-US"/>
              <a:t>Click to edit Master text styles</a:t>
            </a:r>
          </a:p>
        </p:txBody>
      </p:sp>
      <p:sp>
        <p:nvSpPr>
          <p:cNvPr id="7" name="Rectangle 6">
            <a:extLst>
              <a:ext uri="{FF2B5EF4-FFF2-40B4-BE49-F238E27FC236}">
                <a16:creationId xmlns:a16="http://schemas.microsoft.com/office/drawing/2014/main" id="{E9CB6E94-C924-4893-B134-0D93E23A891D}"/>
              </a:ext>
            </a:extLst>
          </p:cNvPr>
          <p:cNvSpPr/>
          <p:nvPr userDrawn="1"/>
        </p:nvSpPr>
        <p:spPr>
          <a:xfrm>
            <a:off x="397446" y="638629"/>
            <a:ext cx="108394" cy="756421"/>
          </a:xfrm>
          <a:prstGeom prst="rect">
            <a:avLst/>
          </a:prstGeom>
          <a:solidFill>
            <a:srgbClr val="D218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D90CF74-9C30-4B94-94D3-9BF0C49C09A6}"/>
              </a:ext>
            </a:extLst>
          </p:cNvPr>
          <p:cNvSpPr/>
          <p:nvPr userDrawn="1"/>
        </p:nvSpPr>
        <p:spPr>
          <a:xfrm>
            <a:off x="397446" y="1395050"/>
            <a:ext cx="108394" cy="500404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9" name="Straight Connector 8">
            <a:extLst>
              <a:ext uri="{FF2B5EF4-FFF2-40B4-BE49-F238E27FC236}">
                <a16:creationId xmlns:a16="http://schemas.microsoft.com/office/drawing/2014/main" id="{B22FCE1C-6556-4D4E-9E05-122E2681F0E6}"/>
              </a:ext>
            </a:extLst>
          </p:cNvPr>
          <p:cNvCxnSpPr>
            <a:cxnSpLocks/>
          </p:cNvCxnSpPr>
          <p:nvPr userDrawn="1"/>
        </p:nvCxnSpPr>
        <p:spPr>
          <a:xfrm flipV="1">
            <a:off x="397446" y="1377506"/>
            <a:ext cx="3717354" cy="17545"/>
          </a:xfrm>
          <a:prstGeom prst="line">
            <a:avLst/>
          </a:prstGeom>
          <a:ln w="19050">
            <a:solidFill>
              <a:srgbClr val="D21849"/>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076D5892-293F-445E-BC5D-F48F0B7E3D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48417" y="638629"/>
            <a:ext cx="946137" cy="851229"/>
          </a:xfrm>
          <a:prstGeom prst="rect">
            <a:avLst/>
          </a:prstGeom>
        </p:spPr>
      </p:pic>
      <p:sp>
        <p:nvSpPr>
          <p:cNvPr id="11" name="Rectangle 10">
            <a:extLst>
              <a:ext uri="{FF2B5EF4-FFF2-40B4-BE49-F238E27FC236}">
                <a16:creationId xmlns:a16="http://schemas.microsoft.com/office/drawing/2014/main" id="{281758DF-1DCC-49C6-BB65-28BC6B7C5083}"/>
              </a:ext>
            </a:extLst>
          </p:cNvPr>
          <p:cNvSpPr/>
          <p:nvPr userDrawn="1"/>
        </p:nvSpPr>
        <p:spPr>
          <a:xfrm>
            <a:off x="0" y="0"/>
            <a:ext cx="12192000" cy="243191"/>
          </a:xfrm>
          <a:prstGeom prst="rect">
            <a:avLst/>
          </a:prstGeom>
          <a:solidFill>
            <a:srgbClr val="D218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711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Basic">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DAB094A4-C64C-4805-A9F6-81DB1BEB20B8}"/>
              </a:ext>
            </a:extLst>
          </p:cNvPr>
          <p:cNvSpPr>
            <a:spLocks noGrp="1"/>
          </p:cNvSpPr>
          <p:nvPr>
            <p:ph type="body" sz="quarter" idx="10"/>
          </p:nvPr>
        </p:nvSpPr>
        <p:spPr>
          <a:xfrm>
            <a:off x="526704" y="646042"/>
            <a:ext cx="9889505" cy="734875"/>
          </a:xfrm>
          <a:prstGeom prst="rect">
            <a:avLst/>
          </a:prstGeom>
        </p:spPr>
        <p:txBody>
          <a:bodyPr anchor="ctr"/>
          <a:lstStyle>
            <a:lvl1pPr marL="0" indent="0">
              <a:buNone/>
              <a:defRPr>
                <a:solidFill>
                  <a:srgbClr val="C00000"/>
                </a:solidFill>
                <a:latin typeface="Flama Bold" panose="02000000000000000000" pitchFamily="50" charset="0"/>
              </a:defRPr>
            </a:lvl1pPr>
            <a:lvl2pPr marL="457200" indent="0">
              <a:buNone/>
              <a:defRPr>
                <a:solidFill>
                  <a:srgbClr val="C00000"/>
                </a:solidFill>
                <a:latin typeface="Flama Bold" panose="02000000000000000000" pitchFamily="50" charset="0"/>
              </a:defRPr>
            </a:lvl2pPr>
            <a:lvl3pPr marL="914400" indent="0">
              <a:buNone/>
              <a:defRPr>
                <a:solidFill>
                  <a:srgbClr val="C00000"/>
                </a:solidFill>
                <a:latin typeface="Flama Bold" panose="02000000000000000000" pitchFamily="50" charset="0"/>
              </a:defRPr>
            </a:lvl3pPr>
            <a:lvl4pPr marL="1371600" indent="0">
              <a:buNone/>
              <a:defRPr>
                <a:solidFill>
                  <a:srgbClr val="C00000"/>
                </a:solidFill>
                <a:latin typeface="Flama Bold" panose="02000000000000000000" pitchFamily="50" charset="0"/>
              </a:defRPr>
            </a:lvl4pPr>
            <a:lvl5pPr marL="1828800" indent="0">
              <a:buNone/>
              <a:defRPr>
                <a:solidFill>
                  <a:srgbClr val="C00000"/>
                </a:solidFill>
                <a:latin typeface="Flama Bold" panose="02000000000000000000" pitchFamily="50" charset="0"/>
              </a:defRPr>
            </a:lvl5pPr>
          </a:lstStyle>
          <a:p>
            <a:pPr lvl="0"/>
            <a:r>
              <a:rPr lang="en-US"/>
              <a:t>Click to edit Master text styles</a:t>
            </a:r>
          </a:p>
        </p:txBody>
      </p:sp>
      <p:sp>
        <p:nvSpPr>
          <p:cNvPr id="4" name="Rectangle 3">
            <a:extLst>
              <a:ext uri="{FF2B5EF4-FFF2-40B4-BE49-F238E27FC236}">
                <a16:creationId xmlns:a16="http://schemas.microsoft.com/office/drawing/2014/main" id="{8220A31E-FCAB-4B26-ACCF-1A2739022BF7}"/>
              </a:ext>
            </a:extLst>
          </p:cNvPr>
          <p:cNvSpPr/>
          <p:nvPr userDrawn="1"/>
        </p:nvSpPr>
        <p:spPr>
          <a:xfrm>
            <a:off x="397446" y="638629"/>
            <a:ext cx="108394" cy="756421"/>
          </a:xfrm>
          <a:prstGeom prst="rect">
            <a:avLst/>
          </a:prstGeom>
          <a:solidFill>
            <a:srgbClr val="D218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398706B-0512-4BD8-9099-F473B3E4C10F}"/>
              </a:ext>
            </a:extLst>
          </p:cNvPr>
          <p:cNvSpPr/>
          <p:nvPr userDrawn="1"/>
        </p:nvSpPr>
        <p:spPr>
          <a:xfrm>
            <a:off x="397446" y="1395050"/>
            <a:ext cx="108394" cy="500404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6" name="Straight Connector 5">
            <a:extLst>
              <a:ext uri="{FF2B5EF4-FFF2-40B4-BE49-F238E27FC236}">
                <a16:creationId xmlns:a16="http://schemas.microsoft.com/office/drawing/2014/main" id="{127CDE07-427C-4F08-94E1-7A6404FAF927}"/>
              </a:ext>
            </a:extLst>
          </p:cNvPr>
          <p:cNvCxnSpPr>
            <a:cxnSpLocks/>
          </p:cNvCxnSpPr>
          <p:nvPr userDrawn="1"/>
        </p:nvCxnSpPr>
        <p:spPr>
          <a:xfrm flipV="1">
            <a:off x="397446" y="1377506"/>
            <a:ext cx="3717354" cy="17545"/>
          </a:xfrm>
          <a:prstGeom prst="line">
            <a:avLst/>
          </a:prstGeom>
          <a:ln w="19050">
            <a:solidFill>
              <a:srgbClr val="D21849"/>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ED5220DC-B908-4DE3-A90E-3D72B7EA11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48417" y="638629"/>
            <a:ext cx="946137" cy="851229"/>
          </a:xfrm>
          <a:prstGeom prst="rect">
            <a:avLst/>
          </a:prstGeom>
        </p:spPr>
      </p:pic>
      <p:sp>
        <p:nvSpPr>
          <p:cNvPr id="8" name="Rectangle 7">
            <a:extLst>
              <a:ext uri="{FF2B5EF4-FFF2-40B4-BE49-F238E27FC236}">
                <a16:creationId xmlns:a16="http://schemas.microsoft.com/office/drawing/2014/main" id="{AC218A0C-9F59-4D52-BCD9-F86FFF7EC67B}"/>
              </a:ext>
            </a:extLst>
          </p:cNvPr>
          <p:cNvSpPr/>
          <p:nvPr userDrawn="1"/>
        </p:nvSpPr>
        <p:spPr>
          <a:xfrm>
            <a:off x="0" y="0"/>
            <a:ext cx="12192000" cy="243191"/>
          </a:xfrm>
          <a:prstGeom prst="rect">
            <a:avLst/>
          </a:prstGeom>
          <a:solidFill>
            <a:srgbClr val="D218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EE11950-2618-4C39-870A-50949BD381A5}"/>
              </a:ext>
            </a:extLst>
          </p:cNvPr>
          <p:cNvSpPr/>
          <p:nvPr userDrawn="1"/>
        </p:nvSpPr>
        <p:spPr>
          <a:xfrm>
            <a:off x="8577943" y="5890273"/>
            <a:ext cx="3614057" cy="694481"/>
          </a:xfrm>
          <a:prstGeom prst="rect">
            <a:avLst/>
          </a:prstGeom>
          <a:solidFill>
            <a:srgbClr val="D218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7B665DC-ADA1-40F4-A6E5-F2BBCF0B1E89}"/>
              </a:ext>
            </a:extLst>
          </p:cNvPr>
          <p:cNvSpPr txBox="1"/>
          <p:nvPr userDrawn="1"/>
        </p:nvSpPr>
        <p:spPr>
          <a:xfrm>
            <a:off x="8577943" y="6075932"/>
            <a:ext cx="3351453" cy="323165"/>
          </a:xfrm>
          <a:prstGeom prst="rect">
            <a:avLst/>
          </a:prstGeom>
          <a:noFill/>
        </p:spPr>
        <p:txBody>
          <a:bodyPr wrap="square" rtlCol="0">
            <a:spAutoFit/>
          </a:bodyPr>
          <a:lstStyle/>
          <a:p>
            <a:pPr algn="r"/>
            <a:r>
              <a:rPr lang="en-US" sz="1500">
                <a:solidFill>
                  <a:schemeClr val="bg1"/>
                </a:solidFill>
                <a:latin typeface="Flama Basic" panose="02000000000000000000" pitchFamily="50" charset="0"/>
              </a:rPr>
              <a:t>Expandthehoustonshipchannel.com</a:t>
            </a:r>
          </a:p>
        </p:txBody>
      </p:sp>
    </p:spTree>
    <p:extLst>
      <p:ext uri="{BB962C8B-B14F-4D97-AF65-F5344CB8AC3E}">
        <p14:creationId xmlns:p14="http://schemas.microsoft.com/office/powerpoint/2010/main" val="188292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94644D7-C13F-4AF4-84A7-9338201EBA8D}"/>
              </a:ext>
            </a:extLst>
          </p:cNvPr>
          <p:cNvSpPr/>
          <p:nvPr userDrawn="1"/>
        </p:nvSpPr>
        <p:spPr>
          <a:xfrm>
            <a:off x="0" y="6577019"/>
            <a:ext cx="580571" cy="219290"/>
          </a:xfrm>
          <a:prstGeom prst="rect">
            <a:avLst/>
          </a:prstGeom>
          <a:solidFill>
            <a:srgbClr val="A41D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Rectangle 7"/>
          <p:cNvSpPr/>
          <p:nvPr userDrawn="1"/>
        </p:nvSpPr>
        <p:spPr>
          <a:xfrm>
            <a:off x="0" y="0"/>
            <a:ext cx="12192000" cy="219291"/>
          </a:xfrm>
          <a:prstGeom prst="rect">
            <a:avLst/>
          </a:prstGeom>
          <a:solidFill>
            <a:srgbClr val="A41D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TextBox 4"/>
          <p:cNvSpPr txBox="1"/>
          <p:nvPr userDrawn="1"/>
        </p:nvSpPr>
        <p:spPr>
          <a:xfrm>
            <a:off x="272957" y="6577019"/>
            <a:ext cx="2367279" cy="219291"/>
          </a:xfrm>
          <a:prstGeom prst="rect">
            <a:avLst/>
          </a:prstGeom>
          <a:noFill/>
        </p:spPr>
        <p:txBody>
          <a:bodyPr wrap="square" rtlCol="0">
            <a:spAutoFit/>
          </a:bodyPr>
          <a:lstStyle/>
          <a:p>
            <a:pPr algn="l"/>
            <a:fld id="{FB5A163B-22A1-4AAE-A44C-611CD478E151}" type="slidenum">
              <a:rPr lang="en-US" sz="825" smtClean="0">
                <a:solidFill>
                  <a:schemeClr val="bg1"/>
                </a:solidFill>
                <a:latin typeface="Helvetica Neue" charset="0"/>
                <a:ea typeface="Helvetica Neue" charset="0"/>
                <a:cs typeface="Helvetica Neue" charset="0"/>
              </a:rPr>
              <a:pPr algn="l"/>
              <a:t>‹#›</a:t>
            </a:fld>
            <a:endParaRPr lang="en-US" sz="825" i="0" cap="all" dirty="0">
              <a:solidFill>
                <a:schemeClr val="bg1"/>
              </a:solidFill>
              <a:latin typeface="Helvetica Neue" charset="0"/>
              <a:ea typeface="Helvetica Neue" charset="0"/>
              <a:cs typeface="Helvetica Neue" charset="0"/>
            </a:endParaRPr>
          </a:p>
        </p:txBody>
      </p:sp>
      <p:pic>
        <p:nvPicPr>
          <p:cNvPr id="10" name="Picture 9">
            <a:extLst>
              <a:ext uri="{FF2B5EF4-FFF2-40B4-BE49-F238E27FC236}">
                <a16:creationId xmlns:a16="http://schemas.microsoft.com/office/drawing/2014/main" id="{3CCBA954-C293-46F5-BF5E-772BC5A56DA0}"/>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1338472" y="6160741"/>
            <a:ext cx="580571" cy="569905"/>
          </a:xfrm>
          <a:prstGeom prst="rect">
            <a:avLst/>
          </a:prstGeom>
        </p:spPr>
      </p:pic>
    </p:spTree>
    <p:extLst>
      <p:ext uri="{BB962C8B-B14F-4D97-AF65-F5344CB8AC3E}">
        <p14:creationId xmlns:p14="http://schemas.microsoft.com/office/powerpoint/2010/main" val="570818360"/>
      </p:ext>
    </p:extLst>
  </p:cSld>
  <p:clrMap bg1="lt1" tx1="dk1" bg2="lt2" tx2="dk2" accent1="accent1" accent2="accent2" accent3="accent3" accent4="accent4" accent5="accent5" accent6="accent6" hlink="hlink" folHlink="folHlink"/>
  <p:sldLayoutIdLst>
    <p:sldLayoutId id="2147483699" r:id="rId1"/>
    <p:sldLayoutId id="2147483711" r:id="rId2"/>
    <p:sldLayoutId id="2147483701" r:id="rId3"/>
    <p:sldLayoutId id="2147483707" r:id="rId4"/>
    <p:sldLayoutId id="2147483708" r:id="rId5"/>
    <p:sldLayoutId id="2147483704" r:id="rId6"/>
    <p:sldLayoutId id="2147483712" r:id="rId7"/>
    <p:sldLayoutId id="2147483713" r:id="rId8"/>
    <p:sldLayoutId id="2147483714" r:id="rId9"/>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hyperlink" Target="mailto:procurementproposals@porthouston.com" TargetMode="Externa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comments" Target="../comments/commen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comments" Target="../comments/comment3.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e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www.sba.gov/size"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9B039B-05E9-4DC2-A606-FE608199FE83}"/>
              </a:ext>
            </a:extLst>
          </p:cNvPr>
          <p:cNvSpPr>
            <a:spLocks noGrp="1"/>
          </p:cNvSpPr>
          <p:nvPr>
            <p:ph type="ctrTitle"/>
          </p:nvPr>
        </p:nvSpPr>
        <p:spPr>
          <a:xfrm>
            <a:off x="2386938" y="1907486"/>
            <a:ext cx="9331449" cy="2039394"/>
          </a:xfrm>
        </p:spPr>
        <p:txBody>
          <a:bodyPr>
            <a:normAutofit fontScale="90000"/>
          </a:bodyPr>
          <a:lstStyle/>
          <a:p>
            <a:pPr>
              <a:lnSpc>
                <a:spcPct val="100000"/>
              </a:lnSpc>
              <a:tabLst>
                <a:tab pos="1484313" algn="l"/>
              </a:tabLst>
            </a:pPr>
            <a:r>
              <a:rPr lang="en-US" sz="2700" b="0" dirty="0">
                <a:latin typeface="Arial"/>
                <a:cs typeface="Arial"/>
              </a:rPr>
              <a:t>Houston Ship Channel (HSC)</a:t>
            </a:r>
            <a:br>
              <a:rPr lang="en-US" sz="2700" b="0" dirty="0">
                <a:latin typeface="Arial"/>
                <a:cs typeface="Arial"/>
              </a:rPr>
            </a:br>
            <a:r>
              <a:rPr lang="en-US" sz="2700" b="0" dirty="0">
                <a:latin typeface="Arial"/>
                <a:cs typeface="Arial"/>
              </a:rPr>
              <a:t>Expansion Channel Improvement Project (ECIP)</a:t>
            </a:r>
            <a:br>
              <a:rPr lang="en-US" sz="2700" b="0" dirty="0">
                <a:latin typeface="Arial"/>
                <a:cs typeface="Arial"/>
              </a:rPr>
            </a:br>
            <a:r>
              <a:rPr lang="en-US" sz="2700" b="0" dirty="0">
                <a:latin typeface="Arial"/>
                <a:cs typeface="Arial"/>
              </a:rPr>
              <a:t>Project 11: Bolivar Roads to Redfish </a:t>
            </a:r>
            <a:br>
              <a:rPr lang="en-US" sz="2700" b="0" dirty="0">
                <a:latin typeface="Arial"/>
                <a:cs typeface="Arial"/>
              </a:rPr>
            </a:br>
            <a:r>
              <a:rPr lang="en-US" sz="2700" b="0" dirty="0">
                <a:effectLst/>
                <a:latin typeface="Arial" panose="020B0604020202020204" pitchFamily="34" charset="0"/>
                <a:ea typeface="Calibri" panose="020F0502020204030204" pitchFamily="34" charset="0"/>
              </a:rPr>
              <a:t>HSC STA 138+369 to HSC STA 73+476</a:t>
            </a:r>
            <a:br>
              <a:rPr lang="en-US" sz="6000" dirty="0">
                <a:latin typeface="Arial" panose="020B0604020202020204" pitchFamily="34" charset="0"/>
                <a:cs typeface="Arial" panose="020B0604020202020204" pitchFamily="34" charset="0"/>
              </a:rPr>
            </a:br>
            <a:endParaRPr lang="en-US" sz="6000" dirty="0"/>
          </a:p>
        </p:txBody>
      </p:sp>
      <p:sp>
        <p:nvSpPr>
          <p:cNvPr id="4" name="Footer Placeholder 3">
            <a:extLst>
              <a:ext uri="{FF2B5EF4-FFF2-40B4-BE49-F238E27FC236}">
                <a16:creationId xmlns:a16="http://schemas.microsoft.com/office/drawing/2014/main" id="{7B0511CB-AA83-47A8-8C80-4615676CF285}"/>
              </a:ext>
            </a:extLst>
          </p:cNvPr>
          <p:cNvSpPr>
            <a:spLocks noGrp="1"/>
          </p:cNvSpPr>
          <p:nvPr>
            <p:ph type="ftr" sz="quarter" idx="11"/>
          </p:nvPr>
        </p:nvSpPr>
        <p:spPr>
          <a:xfrm>
            <a:off x="3570369" y="3674905"/>
            <a:ext cx="4339250" cy="352882"/>
          </a:xfrm>
        </p:spPr>
        <p:txBody>
          <a:bodyPr/>
          <a:lstStyle/>
          <a:p>
            <a:endParaRPr lang="en-US" sz="1800" b="1" dirty="0"/>
          </a:p>
          <a:p>
            <a:endParaRPr lang="en-US" sz="1800" b="1" dirty="0"/>
          </a:p>
          <a:p>
            <a:r>
              <a:rPr lang="en-US" sz="1600" dirty="0">
                <a:highlight>
                  <a:srgbClr val="A51E36"/>
                </a:highlight>
              </a:rPr>
              <a:t> </a:t>
            </a:r>
            <a:endParaRPr lang="en-US" sz="1600" b="1" dirty="0">
              <a:solidFill>
                <a:schemeClr val="accent1"/>
              </a:solidFill>
            </a:endParaRPr>
          </a:p>
        </p:txBody>
      </p:sp>
      <p:sp>
        <p:nvSpPr>
          <p:cNvPr id="5" name="TextBox 4">
            <a:extLst>
              <a:ext uri="{FF2B5EF4-FFF2-40B4-BE49-F238E27FC236}">
                <a16:creationId xmlns:a16="http://schemas.microsoft.com/office/drawing/2014/main" id="{7AE0F8B6-AF13-4384-A4E8-19F4FE441A71}"/>
              </a:ext>
            </a:extLst>
          </p:cNvPr>
          <p:cNvSpPr txBox="1"/>
          <p:nvPr/>
        </p:nvSpPr>
        <p:spPr>
          <a:xfrm>
            <a:off x="2386940" y="1502528"/>
            <a:ext cx="3990109" cy="369332"/>
          </a:xfrm>
          <a:prstGeom prst="rect">
            <a:avLst/>
          </a:prstGeom>
          <a:noFill/>
        </p:spPr>
        <p:txBody>
          <a:bodyPr wrap="square" rtlCol="0">
            <a:spAutoFit/>
          </a:bodyPr>
          <a:lstStyle/>
          <a:p>
            <a:r>
              <a:rPr lang="en-US" dirty="0">
                <a:solidFill>
                  <a:schemeClr val="bg1"/>
                </a:solidFill>
              </a:rPr>
              <a:t>PORT HOUSTON</a:t>
            </a:r>
          </a:p>
        </p:txBody>
      </p:sp>
      <p:sp>
        <p:nvSpPr>
          <p:cNvPr id="6" name="TextBox 5">
            <a:extLst>
              <a:ext uri="{FF2B5EF4-FFF2-40B4-BE49-F238E27FC236}">
                <a16:creationId xmlns:a16="http://schemas.microsoft.com/office/drawing/2014/main" id="{330DAC3D-BC4C-4B14-BDB5-2449E19C9AC8}"/>
              </a:ext>
            </a:extLst>
          </p:cNvPr>
          <p:cNvSpPr txBox="1"/>
          <p:nvPr/>
        </p:nvSpPr>
        <p:spPr>
          <a:xfrm>
            <a:off x="2197511" y="3697457"/>
            <a:ext cx="1092241" cy="307777"/>
          </a:xfrm>
          <a:prstGeom prst="rect">
            <a:avLst/>
          </a:prstGeom>
          <a:noFill/>
        </p:spPr>
        <p:txBody>
          <a:bodyPr wrap="square" rtlCol="0">
            <a:spAutoFit/>
          </a:bodyPr>
          <a:lstStyle/>
          <a:p>
            <a:r>
              <a:rPr lang="en-US" sz="1400" b="0" dirty="0">
                <a:solidFill>
                  <a:schemeClr val="bg1"/>
                </a:solidFill>
                <a:latin typeface="Arial"/>
                <a:cs typeface="Arial"/>
              </a:rPr>
              <a:t>RFP-1922</a:t>
            </a:r>
            <a:endParaRPr lang="en-US" sz="1400" dirty="0">
              <a:solidFill>
                <a:schemeClr val="bg1"/>
              </a:solidFill>
            </a:endParaRPr>
          </a:p>
        </p:txBody>
      </p:sp>
      <p:sp>
        <p:nvSpPr>
          <p:cNvPr id="7" name="TextBox 6">
            <a:extLst>
              <a:ext uri="{FF2B5EF4-FFF2-40B4-BE49-F238E27FC236}">
                <a16:creationId xmlns:a16="http://schemas.microsoft.com/office/drawing/2014/main" id="{847A1697-B272-49C5-A0B4-89008D907DF1}"/>
              </a:ext>
            </a:extLst>
          </p:cNvPr>
          <p:cNvSpPr txBox="1"/>
          <p:nvPr/>
        </p:nvSpPr>
        <p:spPr>
          <a:xfrm>
            <a:off x="3289752" y="3681863"/>
            <a:ext cx="2185497" cy="307777"/>
          </a:xfrm>
          <a:prstGeom prst="rect">
            <a:avLst/>
          </a:prstGeom>
          <a:noFill/>
        </p:spPr>
        <p:txBody>
          <a:bodyPr wrap="square" rtlCol="0">
            <a:spAutoFit/>
          </a:bodyPr>
          <a:lstStyle/>
          <a:p>
            <a:r>
              <a:rPr lang="en-US" sz="1400" b="0" dirty="0">
                <a:solidFill>
                  <a:schemeClr val="bg1"/>
                </a:solidFill>
                <a:latin typeface="Arial"/>
                <a:cs typeface="Arial"/>
              </a:rPr>
              <a:t>July 12, 2021 @ 10 AM</a:t>
            </a:r>
            <a:endParaRPr lang="en-US" sz="1400" dirty="0">
              <a:solidFill>
                <a:schemeClr val="bg1"/>
              </a:solidFill>
            </a:endParaRPr>
          </a:p>
        </p:txBody>
      </p:sp>
    </p:spTree>
    <p:extLst>
      <p:ext uri="{BB962C8B-B14F-4D97-AF65-F5344CB8AC3E}">
        <p14:creationId xmlns:p14="http://schemas.microsoft.com/office/powerpoint/2010/main" val="32014121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04F5C9A-A2D7-4CD1-B3C6-BF1EA1F5BA0D}"/>
              </a:ext>
            </a:extLst>
          </p:cNvPr>
          <p:cNvSpPr txBox="1">
            <a:spLocks/>
          </p:cNvSpPr>
          <p:nvPr/>
        </p:nvSpPr>
        <p:spPr>
          <a:xfrm>
            <a:off x="457200" y="457200"/>
            <a:ext cx="11078029" cy="1280160"/>
          </a:xfrm>
          <a:prstGeom prst="rect">
            <a:avLst/>
          </a:prstGeom>
        </p:spPr>
        <p:txBody>
          <a:bodyPr/>
          <a:lstStyle>
            <a:lvl1pPr algn="l" defTabSz="914400" rtl="0" eaLnBrk="1" latinLnBrk="0" hangingPunct="1">
              <a:lnSpc>
                <a:spcPct val="90000"/>
              </a:lnSpc>
              <a:spcBef>
                <a:spcPct val="0"/>
              </a:spcBef>
              <a:buNone/>
              <a:defRPr sz="3200" b="0" kern="1200">
                <a:solidFill>
                  <a:srgbClr val="A51C36"/>
                </a:solidFill>
                <a:latin typeface="+mj-lt"/>
                <a:ea typeface="+mj-ea"/>
                <a:cs typeface="+mj-cs"/>
              </a:defRPr>
            </a:lvl1pPr>
          </a:lstStyle>
          <a:p>
            <a:r>
              <a:rPr lang="en-US" sz="4400" dirty="0"/>
              <a:t>Procurement Services</a:t>
            </a:r>
          </a:p>
        </p:txBody>
      </p:sp>
      <p:sp>
        <p:nvSpPr>
          <p:cNvPr id="3" name="Content Placeholder 2">
            <a:extLst>
              <a:ext uri="{FF2B5EF4-FFF2-40B4-BE49-F238E27FC236}">
                <a16:creationId xmlns:a16="http://schemas.microsoft.com/office/drawing/2014/main" id="{A51B0D5F-1641-4D05-9D70-B21DC7EFC4F3}"/>
              </a:ext>
            </a:extLst>
          </p:cNvPr>
          <p:cNvSpPr>
            <a:spLocks noGrp="1"/>
          </p:cNvSpPr>
          <p:nvPr>
            <p:ph idx="1"/>
          </p:nvPr>
        </p:nvSpPr>
        <p:spPr>
          <a:xfrm>
            <a:off x="838200" y="1414130"/>
            <a:ext cx="10515600" cy="4762833"/>
          </a:xfrm>
        </p:spPr>
        <p:txBody>
          <a:bodyPr lIns="91440" tIns="45720" rIns="91440" bIns="45720" anchor="t"/>
          <a:lstStyle/>
          <a:p>
            <a:r>
              <a:rPr lang="en-US" dirty="0"/>
              <a:t>No Contact Period-No communication between interested vendors and PHA staff during the active period</a:t>
            </a:r>
          </a:p>
          <a:p>
            <a:pPr lvl="1"/>
            <a:r>
              <a:rPr lang="en-US" sz="2800" dirty="0"/>
              <a:t>Technical questions should be submitted via BuySpeed</a:t>
            </a:r>
          </a:p>
          <a:p>
            <a:pPr lvl="1"/>
            <a:r>
              <a:rPr lang="en-US" sz="2800" dirty="0"/>
              <a:t>Last day to submit questions-7 days before due date</a:t>
            </a:r>
          </a:p>
          <a:p>
            <a:r>
              <a:rPr lang="en-US" dirty="0"/>
              <a:t>Responses are due no later than 11 a.m. on 8/4/2021</a:t>
            </a:r>
            <a:endParaRPr lang="en-US" dirty="0">
              <a:cs typeface="Arial"/>
            </a:endParaRPr>
          </a:p>
          <a:p>
            <a:r>
              <a:rPr lang="en-US" dirty="0"/>
              <a:t>Proposals must be submitted electronically via email to: </a:t>
            </a:r>
          </a:p>
          <a:p>
            <a:pPr marL="0" indent="0">
              <a:buNone/>
            </a:pPr>
            <a:r>
              <a:rPr lang="en-US" dirty="0"/>
              <a:t>   </a:t>
            </a:r>
            <a:r>
              <a:rPr lang="en-US" dirty="0">
                <a:hlinkClick r:id="rId2"/>
              </a:rPr>
              <a:t>procurementproposals@porthouston.com</a:t>
            </a:r>
            <a:r>
              <a:rPr lang="en-US" dirty="0"/>
              <a:t> </a:t>
            </a:r>
          </a:p>
          <a:p>
            <a:r>
              <a:rPr lang="en-US" dirty="0"/>
              <a:t>Use the forms in the package</a:t>
            </a:r>
          </a:p>
          <a:p>
            <a:r>
              <a:rPr lang="en-US" dirty="0"/>
              <a:t>Anticipated award date: 9/29/2021</a:t>
            </a:r>
            <a:endParaRPr lang="en-US" dirty="0">
              <a:cs typeface="Arial"/>
            </a:endParaRPr>
          </a:p>
          <a:p>
            <a:pPr marL="0" indent="0">
              <a:buNone/>
            </a:pPr>
            <a:endParaRPr lang="en-US" dirty="0"/>
          </a:p>
        </p:txBody>
      </p:sp>
    </p:spTree>
    <p:extLst>
      <p:ext uri="{BB962C8B-B14F-4D97-AF65-F5344CB8AC3E}">
        <p14:creationId xmlns:p14="http://schemas.microsoft.com/office/powerpoint/2010/main" val="36945034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04F5C9A-A2D7-4CD1-B3C6-BF1EA1F5BA0D}"/>
              </a:ext>
            </a:extLst>
          </p:cNvPr>
          <p:cNvSpPr txBox="1">
            <a:spLocks/>
          </p:cNvSpPr>
          <p:nvPr/>
        </p:nvSpPr>
        <p:spPr>
          <a:xfrm>
            <a:off x="457200" y="457200"/>
            <a:ext cx="11078029" cy="1280160"/>
          </a:xfrm>
          <a:prstGeom prst="rect">
            <a:avLst/>
          </a:prstGeom>
        </p:spPr>
        <p:txBody>
          <a:bodyPr/>
          <a:lstStyle>
            <a:lvl1pPr algn="l" defTabSz="914400" rtl="0" eaLnBrk="1" latinLnBrk="0" hangingPunct="1">
              <a:lnSpc>
                <a:spcPct val="90000"/>
              </a:lnSpc>
              <a:spcBef>
                <a:spcPct val="0"/>
              </a:spcBef>
              <a:buNone/>
              <a:defRPr sz="3200" b="0" kern="1200">
                <a:solidFill>
                  <a:srgbClr val="A51C36"/>
                </a:solidFill>
                <a:latin typeface="+mj-lt"/>
                <a:ea typeface="+mj-ea"/>
                <a:cs typeface="+mj-cs"/>
              </a:defRPr>
            </a:lvl1pPr>
          </a:lstStyle>
          <a:p>
            <a:r>
              <a:rPr lang="en-US" sz="4400" dirty="0"/>
              <a:t>Procurement Services (continued)</a:t>
            </a:r>
          </a:p>
        </p:txBody>
      </p:sp>
      <p:sp>
        <p:nvSpPr>
          <p:cNvPr id="3" name="Content Placeholder 2">
            <a:extLst>
              <a:ext uri="{FF2B5EF4-FFF2-40B4-BE49-F238E27FC236}">
                <a16:creationId xmlns:a16="http://schemas.microsoft.com/office/drawing/2014/main" id="{A51B0D5F-1641-4D05-9D70-B21DC7EFC4F3}"/>
              </a:ext>
            </a:extLst>
          </p:cNvPr>
          <p:cNvSpPr>
            <a:spLocks noGrp="1"/>
          </p:cNvSpPr>
          <p:nvPr>
            <p:ph idx="1"/>
          </p:nvPr>
        </p:nvSpPr>
        <p:spPr>
          <a:xfrm>
            <a:off x="838200" y="1263316"/>
            <a:ext cx="10515600" cy="4913647"/>
          </a:xfrm>
        </p:spPr>
        <p:txBody>
          <a:bodyPr lIns="91440" tIns="45720" rIns="91440" bIns="45720" anchor="t"/>
          <a:lstStyle/>
          <a:p>
            <a:pPr marL="0" lvl="0" indent="0">
              <a:buNone/>
            </a:pPr>
            <a:r>
              <a:rPr lang="en-US" sz="3200" u="sng" dirty="0">
                <a:solidFill>
                  <a:prstClr val="black"/>
                </a:solidFill>
              </a:rPr>
              <a:t>Evaluation Criteria</a:t>
            </a:r>
          </a:p>
          <a:p>
            <a:pPr marL="0" lvl="0" indent="0" algn="just">
              <a:buNone/>
            </a:pPr>
            <a:r>
              <a:rPr lang="en-US" sz="2400" dirty="0">
                <a:solidFill>
                  <a:prstClr val="black"/>
                </a:solidFill>
              </a:rPr>
              <a:t>The Port Commission will award the contract to the </a:t>
            </a:r>
            <a:r>
              <a:rPr lang="en-US" sz="2400" u="sng" dirty="0">
                <a:solidFill>
                  <a:prstClr val="black"/>
                </a:solidFill>
              </a:rPr>
              <a:t>Respondent </a:t>
            </a:r>
            <a:r>
              <a:rPr lang="en-US" sz="2400" dirty="0">
                <a:solidFill>
                  <a:prstClr val="black"/>
                </a:solidFill>
              </a:rPr>
              <a:t>whose Response provides the </a:t>
            </a:r>
            <a:r>
              <a:rPr lang="en-US" sz="2400" u="sng" dirty="0">
                <a:solidFill>
                  <a:prstClr val="black"/>
                </a:solidFill>
              </a:rPr>
              <a:t>best value</a:t>
            </a:r>
            <a:r>
              <a:rPr lang="en-US" sz="2400" dirty="0">
                <a:solidFill>
                  <a:prstClr val="black"/>
                </a:solidFill>
              </a:rPr>
              <a:t> in consideration of the evaluation factors set forth below.</a:t>
            </a:r>
            <a:r>
              <a:rPr lang="en-US" sz="2400" b="1" i="0" u="none" strike="noStrike" baseline="0" dirty="0">
                <a:solidFill>
                  <a:srgbClr val="000000"/>
                </a:solidFill>
                <a:latin typeface="Arial" panose="020B0604020202020204" pitchFamily="34" charset="0"/>
              </a:rPr>
              <a:t> Relative Importance </a:t>
            </a:r>
            <a:r>
              <a:rPr lang="en-US" sz="2400" b="0" i="0" u="none" strike="noStrike" baseline="0" dirty="0">
                <a:solidFill>
                  <a:srgbClr val="000000"/>
                </a:solidFill>
                <a:latin typeface="Arial" panose="020B0604020202020204" pitchFamily="34" charset="0"/>
              </a:rPr>
              <a:t>of price and other evaluation factors: In accordance with Section 60.405 of the Texas Water Code, the Request for Proposals form lists the proposal evaluation criteria in the </a:t>
            </a:r>
            <a:r>
              <a:rPr lang="en-US" sz="2400" b="1" i="0" u="none" strike="noStrike" baseline="0" dirty="0">
                <a:solidFill>
                  <a:srgbClr val="000000"/>
                </a:solidFill>
                <a:latin typeface="Arial" panose="020B0604020202020204" pitchFamily="34" charset="0"/>
              </a:rPr>
              <a:t>order of their relative importance, with the most important listed first</a:t>
            </a:r>
            <a:r>
              <a:rPr lang="en-US" sz="2400" b="0" i="0" u="none" strike="noStrike" baseline="0" dirty="0">
                <a:solidFill>
                  <a:srgbClr val="000000"/>
                </a:solidFill>
                <a:latin typeface="Arial" panose="020B0604020202020204" pitchFamily="34" charset="0"/>
              </a:rPr>
              <a:t>.  </a:t>
            </a:r>
            <a:endParaRPr lang="en-US" sz="2400" dirty="0">
              <a:solidFill>
                <a:prstClr val="black"/>
              </a:solidFill>
            </a:endParaRPr>
          </a:p>
          <a:p>
            <a:pPr marL="514350" indent="-514350">
              <a:buAutoNum type="arabicPeriod"/>
            </a:pPr>
            <a:r>
              <a:rPr lang="en-US" dirty="0">
                <a:cs typeface="Arial"/>
              </a:rPr>
              <a:t>Price</a:t>
            </a:r>
          </a:p>
          <a:p>
            <a:pPr marL="514350" indent="-514350">
              <a:buAutoNum type="arabicPeriod"/>
            </a:pPr>
            <a:r>
              <a:rPr lang="en-US" dirty="0">
                <a:cs typeface="Arial"/>
              </a:rPr>
              <a:t>Benefit to PHA</a:t>
            </a:r>
          </a:p>
          <a:p>
            <a:pPr marL="514350" indent="-514350">
              <a:buAutoNum type="arabicPeriod"/>
            </a:pPr>
            <a:r>
              <a:rPr lang="en-US" dirty="0">
                <a:cs typeface="Arial"/>
              </a:rPr>
              <a:t>Respondent</a:t>
            </a:r>
          </a:p>
          <a:p>
            <a:pPr marL="514350" indent="-514350">
              <a:buAutoNum type="arabicPeriod"/>
            </a:pPr>
            <a:r>
              <a:rPr lang="en-US" dirty="0">
                <a:cs typeface="Arial"/>
              </a:rPr>
              <a:t>Overall Compliance with PHA Policies</a:t>
            </a:r>
          </a:p>
          <a:p>
            <a:pPr marL="0" indent="0">
              <a:buNone/>
            </a:pPr>
            <a:endParaRPr lang="en-US" dirty="0">
              <a:cs typeface="Arial"/>
            </a:endParaRPr>
          </a:p>
          <a:p>
            <a:pPr marL="0" indent="0">
              <a:buNone/>
            </a:pPr>
            <a:endParaRPr lang="en-US" dirty="0">
              <a:cs typeface="Arial"/>
            </a:endParaRPr>
          </a:p>
          <a:p>
            <a:pPr marL="0" indent="0">
              <a:buNone/>
            </a:pPr>
            <a:endParaRPr lang="en-US" dirty="0">
              <a:cs typeface="Arial"/>
            </a:endParaRPr>
          </a:p>
        </p:txBody>
      </p:sp>
      <p:sp>
        <p:nvSpPr>
          <p:cNvPr id="6" name="TextBox 5">
            <a:extLst>
              <a:ext uri="{FF2B5EF4-FFF2-40B4-BE49-F238E27FC236}">
                <a16:creationId xmlns:a16="http://schemas.microsoft.com/office/drawing/2014/main" id="{89D0769F-87DE-4C43-A3FF-D013D22C786E}"/>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Tree>
    <p:extLst>
      <p:ext uri="{BB962C8B-B14F-4D97-AF65-F5344CB8AC3E}">
        <p14:creationId xmlns:p14="http://schemas.microsoft.com/office/powerpoint/2010/main" val="37607343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04F5C9A-A2D7-4CD1-B3C6-BF1EA1F5BA0D}"/>
              </a:ext>
            </a:extLst>
          </p:cNvPr>
          <p:cNvSpPr txBox="1">
            <a:spLocks/>
          </p:cNvSpPr>
          <p:nvPr/>
        </p:nvSpPr>
        <p:spPr>
          <a:xfrm>
            <a:off x="457200" y="457200"/>
            <a:ext cx="11078029" cy="1280160"/>
          </a:xfrm>
          <a:prstGeom prst="rect">
            <a:avLst/>
          </a:prstGeom>
        </p:spPr>
        <p:txBody>
          <a:bodyPr/>
          <a:lstStyle>
            <a:lvl1pPr algn="l" defTabSz="914400" rtl="0" eaLnBrk="1" latinLnBrk="0" hangingPunct="1">
              <a:lnSpc>
                <a:spcPct val="90000"/>
              </a:lnSpc>
              <a:spcBef>
                <a:spcPct val="0"/>
              </a:spcBef>
              <a:buNone/>
              <a:defRPr sz="3200" b="0" kern="1200">
                <a:solidFill>
                  <a:srgbClr val="A51C36"/>
                </a:solidFill>
                <a:latin typeface="+mj-lt"/>
                <a:ea typeface="+mj-ea"/>
                <a:cs typeface="+mj-cs"/>
              </a:defRPr>
            </a:lvl1pPr>
          </a:lstStyle>
          <a:p>
            <a:r>
              <a:rPr lang="en-US" sz="4400" dirty="0"/>
              <a:t>Procurement Services (continued)</a:t>
            </a:r>
          </a:p>
        </p:txBody>
      </p:sp>
      <p:sp>
        <p:nvSpPr>
          <p:cNvPr id="3" name="Content Placeholder 2">
            <a:extLst>
              <a:ext uri="{FF2B5EF4-FFF2-40B4-BE49-F238E27FC236}">
                <a16:creationId xmlns:a16="http://schemas.microsoft.com/office/drawing/2014/main" id="{A51B0D5F-1641-4D05-9D70-B21DC7EFC4F3}"/>
              </a:ext>
            </a:extLst>
          </p:cNvPr>
          <p:cNvSpPr>
            <a:spLocks noGrp="1"/>
          </p:cNvSpPr>
          <p:nvPr>
            <p:ph idx="1"/>
          </p:nvPr>
        </p:nvSpPr>
        <p:spPr>
          <a:xfrm>
            <a:off x="457200" y="1263316"/>
            <a:ext cx="10501532" cy="4913647"/>
          </a:xfrm>
        </p:spPr>
        <p:txBody>
          <a:bodyPr lIns="91440" tIns="45720" rIns="91440" bIns="45720" anchor="t"/>
          <a:lstStyle/>
          <a:p>
            <a:pPr marL="0" indent="0">
              <a:buNone/>
            </a:pPr>
            <a:r>
              <a:rPr lang="en-US" dirty="0"/>
              <a:t>For ease of download, the solicitation is separated into 5 parts:</a:t>
            </a:r>
          </a:p>
          <a:p>
            <a:pPr marL="514350" indent="-514350">
              <a:buAutoNum type="arabicPeriod"/>
            </a:pPr>
            <a:r>
              <a:rPr lang="en-US" dirty="0"/>
              <a:t>RFP Document</a:t>
            </a:r>
          </a:p>
          <a:p>
            <a:pPr marL="514350" indent="-514350">
              <a:buAutoNum type="arabicPeriod"/>
            </a:pPr>
            <a:r>
              <a:rPr lang="en-US" dirty="0"/>
              <a:t>General Conditions</a:t>
            </a:r>
          </a:p>
          <a:p>
            <a:pPr marL="514350" indent="-514350">
              <a:buAutoNum type="arabicPeriod"/>
            </a:pPr>
            <a:r>
              <a:rPr lang="en-US" dirty="0"/>
              <a:t>Special Conditions</a:t>
            </a:r>
          </a:p>
          <a:p>
            <a:pPr marL="514350" indent="-514350">
              <a:buAutoNum type="arabicPeriod"/>
            </a:pPr>
            <a:r>
              <a:rPr lang="en-US" dirty="0"/>
              <a:t>Technical Specifications</a:t>
            </a:r>
          </a:p>
          <a:p>
            <a:pPr marL="514350" indent="-514350">
              <a:buAutoNum type="arabicPeriod"/>
            </a:pPr>
            <a:r>
              <a:rPr lang="en-US" dirty="0"/>
              <a:t>Plans </a:t>
            </a:r>
          </a:p>
          <a:p>
            <a:pPr marL="0" indent="0">
              <a:buNone/>
            </a:pPr>
            <a:r>
              <a:rPr lang="en-US" sz="2400" i="1" dirty="0"/>
              <a:t>Note: Pipeline Coordination Report (issued as an Adm. Addendum)</a:t>
            </a:r>
          </a:p>
        </p:txBody>
      </p:sp>
    </p:spTree>
    <p:extLst>
      <p:ext uri="{BB962C8B-B14F-4D97-AF65-F5344CB8AC3E}">
        <p14:creationId xmlns:p14="http://schemas.microsoft.com/office/powerpoint/2010/main" val="8118190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A8487B1-04BA-4B50-8F42-8A3A3A068160}"/>
              </a:ext>
            </a:extLst>
          </p:cNvPr>
          <p:cNvPicPr>
            <a:picLocks noChangeAspect="1"/>
          </p:cNvPicPr>
          <p:nvPr/>
        </p:nvPicPr>
        <p:blipFill>
          <a:blip r:embed="rId2"/>
          <a:stretch>
            <a:fillRect/>
          </a:stretch>
        </p:blipFill>
        <p:spPr>
          <a:xfrm>
            <a:off x="6520290" y="571610"/>
            <a:ext cx="4833510" cy="5991225"/>
          </a:xfrm>
          <a:prstGeom prst="rect">
            <a:avLst/>
          </a:prstGeom>
        </p:spPr>
      </p:pic>
      <p:sp>
        <p:nvSpPr>
          <p:cNvPr id="8" name="Title 1">
            <a:extLst>
              <a:ext uri="{FF2B5EF4-FFF2-40B4-BE49-F238E27FC236}">
                <a16:creationId xmlns:a16="http://schemas.microsoft.com/office/drawing/2014/main" id="{704F5C9A-A2D7-4CD1-B3C6-BF1EA1F5BA0D}"/>
              </a:ext>
            </a:extLst>
          </p:cNvPr>
          <p:cNvSpPr txBox="1">
            <a:spLocks/>
          </p:cNvSpPr>
          <p:nvPr/>
        </p:nvSpPr>
        <p:spPr>
          <a:xfrm>
            <a:off x="457200" y="457200"/>
            <a:ext cx="11078029" cy="1280160"/>
          </a:xfrm>
          <a:prstGeom prst="rect">
            <a:avLst/>
          </a:prstGeom>
        </p:spPr>
        <p:txBody>
          <a:bodyPr/>
          <a:lstStyle>
            <a:lvl1pPr algn="l" defTabSz="914400" rtl="0" eaLnBrk="1" latinLnBrk="0" hangingPunct="1">
              <a:lnSpc>
                <a:spcPct val="90000"/>
              </a:lnSpc>
              <a:spcBef>
                <a:spcPct val="0"/>
              </a:spcBef>
              <a:buNone/>
              <a:defRPr sz="3200" b="0" kern="1200">
                <a:solidFill>
                  <a:srgbClr val="A51C36"/>
                </a:solidFill>
                <a:latin typeface="+mj-lt"/>
                <a:ea typeface="+mj-ea"/>
                <a:cs typeface="+mj-cs"/>
              </a:defRPr>
            </a:lvl1pPr>
          </a:lstStyle>
          <a:p>
            <a:r>
              <a:rPr lang="en-US" sz="4400" dirty="0"/>
              <a:t>Procurement (continued)</a:t>
            </a:r>
          </a:p>
        </p:txBody>
      </p:sp>
      <p:sp>
        <p:nvSpPr>
          <p:cNvPr id="3" name="Content Placeholder 2">
            <a:extLst>
              <a:ext uri="{FF2B5EF4-FFF2-40B4-BE49-F238E27FC236}">
                <a16:creationId xmlns:a16="http://schemas.microsoft.com/office/drawing/2014/main" id="{A51B0D5F-1641-4D05-9D70-B21DC7EFC4F3}"/>
              </a:ext>
            </a:extLst>
          </p:cNvPr>
          <p:cNvSpPr>
            <a:spLocks noGrp="1"/>
          </p:cNvSpPr>
          <p:nvPr>
            <p:ph idx="1"/>
          </p:nvPr>
        </p:nvSpPr>
        <p:spPr>
          <a:xfrm>
            <a:off x="457200" y="1263316"/>
            <a:ext cx="6309360" cy="4913647"/>
          </a:xfrm>
        </p:spPr>
        <p:txBody>
          <a:bodyPr lIns="91440" tIns="45720" rIns="91440" bIns="45720" anchor="t"/>
          <a:lstStyle/>
          <a:p>
            <a:pPr marL="0" indent="0">
              <a:buNone/>
            </a:pPr>
            <a:endParaRPr lang="en-US" dirty="0"/>
          </a:p>
          <a:p>
            <a:pPr marL="0" indent="0">
              <a:buNone/>
            </a:pPr>
            <a:r>
              <a:rPr lang="en-US" dirty="0"/>
              <a:t>Proposal Response form:</a:t>
            </a:r>
          </a:p>
          <a:p>
            <a:pPr marL="0" indent="0">
              <a:buNone/>
            </a:pPr>
            <a:r>
              <a:rPr lang="en-US" dirty="0"/>
              <a:t>(Page 16 of RFP Document)</a:t>
            </a:r>
            <a:endParaRPr lang="en-US" dirty="0">
              <a:cs typeface="Arial"/>
            </a:endParaRPr>
          </a:p>
          <a:p>
            <a:pPr marL="0" indent="0">
              <a:buNone/>
            </a:pPr>
            <a:endParaRPr lang="en-US" dirty="0"/>
          </a:p>
          <a:p>
            <a:r>
              <a:rPr lang="en-US" dirty="0"/>
              <a:t>Page 2 of the Proposal Response </a:t>
            </a:r>
          </a:p>
          <a:p>
            <a:pPr marL="0" indent="0">
              <a:buNone/>
            </a:pPr>
            <a:r>
              <a:rPr lang="en-US" dirty="0"/>
              <a:t>  Form – Required Attachments</a:t>
            </a:r>
          </a:p>
          <a:p>
            <a:pPr marL="0" indent="0">
              <a:buNone/>
            </a:pPr>
            <a:r>
              <a:rPr lang="en-US" dirty="0"/>
              <a:t>  Checklist</a:t>
            </a:r>
          </a:p>
          <a:p>
            <a:pPr marL="0" indent="0">
              <a:buNone/>
            </a:pPr>
            <a:endParaRPr lang="en-US" dirty="0"/>
          </a:p>
        </p:txBody>
      </p:sp>
      <p:sp>
        <p:nvSpPr>
          <p:cNvPr id="6" name="Right Arrow 5">
            <a:extLst>
              <a:ext uri="{FF2B5EF4-FFF2-40B4-BE49-F238E27FC236}">
                <a16:creationId xmlns:a16="http://schemas.microsoft.com/office/drawing/2014/main" id="{28D53619-E69B-4754-BEE4-7A056F92A0E2}"/>
              </a:ext>
            </a:extLst>
          </p:cNvPr>
          <p:cNvSpPr>
            <a:spLocks noChangeArrowheads="1"/>
          </p:cNvSpPr>
          <p:nvPr/>
        </p:nvSpPr>
        <p:spPr bwMode="auto">
          <a:xfrm>
            <a:off x="3692315" y="4475015"/>
            <a:ext cx="1776459" cy="241783"/>
          </a:xfrm>
          <a:prstGeom prst="rightArrow">
            <a:avLst>
              <a:gd name="adj1" fmla="val 50000"/>
              <a:gd name="adj2" fmla="val 50024"/>
            </a:avLst>
          </a:prstGeom>
          <a:solidFill>
            <a:srgbClr val="FF0000"/>
          </a:solidFill>
          <a:ln w="9525" algn="ctr">
            <a:solidFill>
              <a:schemeClr val="tx1"/>
            </a:solidFill>
            <a:round/>
            <a:headEnd/>
            <a:tailEnd/>
          </a:ln>
        </p:spPr>
        <p:txBody>
          <a:bodyPr/>
          <a:lstStyle/>
          <a:p>
            <a:endParaRPr lang="en-US" dirty="0">
              <a:solidFill>
                <a:srgbClr val="FF0000"/>
              </a:solidFill>
            </a:endParaRPr>
          </a:p>
        </p:txBody>
      </p:sp>
      <p:sp>
        <p:nvSpPr>
          <p:cNvPr id="4" name="Flowchart: Connector 3">
            <a:extLst>
              <a:ext uri="{FF2B5EF4-FFF2-40B4-BE49-F238E27FC236}">
                <a16:creationId xmlns:a16="http://schemas.microsoft.com/office/drawing/2014/main" id="{BE43BB59-A285-4806-9CD6-2521CC72502A}"/>
              </a:ext>
            </a:extLst>
          </p:cNvPr>
          <p:cNvSpPr/>
          <p:nvPr/>
        </p:nvSpPr>
        <p:spPr>
          <a:xfrm>
            <a:off x="6411432" y="3349256"/>
            <a:ext cx="1180215" cy="2827707"/>
          </a:xfrm>
          <a:prstGeom prst="flowChartConnecto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2468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remove" grpId="0" nodeType="withEffect">
                                  <p:stCondLst>
                                    <p:cond delay="0"/>
                                  </p:stCondLst>
                                  <p:endCondLst>
                                    <p:cond evt="onNext" delay="0">
                                      <p:tgtEl>
                                        <p:sldTgt/>
                                      </p:tgtEl>
                                    </p:cond>
                                  </p:endCondLst>
                                  <p:childTnLst>
                                    <p:animClr clrSpc="rgb" dir="cw">
                                      <p:cBhvr override="childStyle">
                                        <p:cTn id="6" dur="250" autoRev="1" fill="remove"/>
                                        <p:tgtEl>
                                          <p:spTgt spid="6"/>
                                        </p:tgtEl>
                                        <p:attrNameLst>
                                          <p:attrName>style.color</p:attrName>
                                        </p:attrNameLst>
                                      </p:cBhvr>
                                      <p:to>
                                        <a:schemeClr val="bg1"/>
                                      </p:to>
                                    </p:animClr>
                                    <p:animClr clrSpc="rgb" dir="cw">
                                      <p:cBhvr>
                                        <p:cTn id="7" dur="250" autoRev="1" fill="remove"/>
                                        <p:tgtEl>
                                          <p:spTgt spid="6"/>
                                        </p:tgtEl>
                                        <p:attrNameLst>
                                          <p:attrName>fillcolor</p:attrName>
                                        </p:attrNameLst>
                                      </p:cBhvr>
                                      <p:to>
                                        <a:schemeClr val="bg1"/>
                                      </p:to>
                                    </p:animClr>
                                    <p:set>
                                      <p:cBhvr>
                                        <p:cTn id="8" dur="250" autoRev="1" fill="remove"/>
                                        <p:tgtEl>
                                          <p:spTgt spid="6"/>
                                        </p:tgtEl>
                                        <p:attrNameLst>
                                          <p:attrName>fill.type</p:attrName>
                                        </p:attrNameLst>
                                      </p:cBhvr>
                                      <p:to>
                                        <p:strVal val="solid"/>
                                      </p:to>
                                    </p:set>
                                    <p:set>
                                      <p:cBhvr>
                                        <p:cTn id="9" dur="250" autoRev="1" fill="remove"/>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9B039B-05E9-4DC2-A606-FE608199FE83}"/>
              </a:ext>
            </a:extLst>
          </p:cNvPr>
          <p:cNvSpPr>
            <a:spLocks noGrp="1"/>
          </p:cNvSpPr>
          <p:nvPr>
            <p:ph type="ctrTitle"/>
          </p:nvPr>
        </p:nvSpPr>
        <p:spPr>
          <a:xfrm>
            <a:off x="2514278" y="2031313"/>
            <a:ext cx="9372922" cy="1953295"/>
          </a:xfrm>
        </p:spPr>
        <p:txBody>
          <a:bodyPr>
            <a:normAutofit/>
          </a:bodyPr>
          <a:lstStyle/>
          <a:p>
            <a:pPr>
              <a:lnSpc>
                <a:spcPts val="4600"/>
              </a:lnSpc>
              <a:tabLst>
                <a:tab pos="1484313" algn="l"/>
              </a:tabLst>
            </a:pPr>
            <a:r>
              <a:rPr lang="en-US" sz="4400" dirty="0">
                <a:latin typeface="Helvetica"/>
                <a:cs typeface="Helvetica"/>
              </a:rPr>
              <a:t>Scope</a:t>
            </a:r>
            <a:br>
              <a:rPr lang="en-US" sz="4400" dirty="0"/>
            </a:br>
            <a:br>
              <a:rPr lang="en-US" sz="4400" dirty="0"/>
            </a:br>
            <a:endParaRPr lang="en-US" sz="4400" dirty="0"/>
          </a:p>
        </p:txBody>
      </p:sp>
      <p:sp>
        <p:nvSpPr>
          <p:cNvPr id="7" name="TextBox 6">
            <a:extLst>
              <a:ext uri="{FF2B5EF4-FFF2-40B4-BE49-F238E27FC236}">
                <a16:creationId xmlns:a16="http://schemas.microsoft.com/office/drawing/2014/main" id="{72AEDE5D-90D1-4882-BCE1-0F6E2B1EA02F}"/>
              </a:ext>
            </a:extLst>
          </p:cNvPr>
          <p:cNvSpPr txBox="1"/>
          <p:nvPr/>
        </p:nvSpPr>
        <p:spPr>
          <a:xfrm>
            <a:off x="2185451" y="1561522"/>
            <a:ext cx="2956172" cy="338554"/>
          </a:xfrm>
          <a:prstGeom prst="rect">
            <a:avLst/>
          </a:prstGeom>
          <a:noFill/>
        </p:spPr>
        <p:txBody>
          <a:bodyPr wrap="square" rtlCol="0">
            <a:spAutoFit/>
          </a:bodyPr>
          <a:lstStyle/>
          <a:p>
            <a:r>
              <a:rPr lang="en-US" sz="1600" b="1">
                <a:solidFill>
                  <a:schemeClr val="bg1"/>
                </a:solidFill>
                <a:latin typeface="Helvetica" pitchFamily="2" charset="0"/>
              </a:rPr>
              <a:t>Port Houston:</a:t>
            </a:r>
          </a:p>
        </p:txBody>
      </p:sp>
      <p:sp>
        <p:nvSpPr>
          <p:cNvPr id="5" name="AutoShape 2">
            <a:extLst>
              <a:ext uri="{FF2B5EF4-FFF2-40B4-BE49-F238E27FC236}">
                <a16:creationId xmlns:a16="http://schemas.microsoft.com/office/drawing/2014/main" id="{7840A567-18ED-4F47-A228-A83609681EB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Rectangle 9">
            <a:extLst>
              <a:ext uri="{FF2B5EF4-FFF2-40B4-BE49-F238E27FC236}">
                <a16:creationId xmlns:a16="http://schemas.microsoft.com/office/drawing/2014/main" id="{3F28331E-12E3-4540-9F9F-0E7D5582B39C}"/>
              </a:ext>
            </a:extLst>
          </p:cNvPr>
          <p:cNvSpPr/>
          <p:nvPr/>
        </p:nvSpPr>
        <p:spPr>
          <a:xfrm>
            <a:off x="2351191" y="4963867"/>
            <a:ext cx="1721946" cy="338554"/>
          </a:xfrm>
          <a:prstGeom prst="rect">
            <a:avLst/>
          </a:prstGeom>
        </p:spPr>
        <p:txBody>
          <a:bodyPr wrap="none" lIns="91440" tIns="45720" rIns="91440" bIns="45720" anchor="t">
            <a:spAutoFit/>
          </a:bodyPr>
          <a:lstStyle/>
          <a:p>
            <a:r>
              <a:rPr lang="en-US" sz="1600" b="1" dirty="0">
                <a:solidFill>
                  <a:schemeClr val="bg1"/>
                </a:solidFill>
                <a:highlight>
                  <a:srgbClr val="A51E36"/>
                </a:highlight>
                <a:cs typeface="Arial"/>
              </a:rPr>
              <a:t>David Casebeer</a:t>
            </a:r>
            <a:endParaRPr lang="en-US" sz="1600" b="1" dirty="0">
              <a:solidFill>
                <a:schemeClr val="bg1"/>
              </a:solidFill>
              <a:highlight>
                <a:srgbClr val="A51E36"/>
              </a:highlight>
            </a:endParaRPr>
          </a:p>
        </p:txBody>
      </p:sp>
      <p:sp>
        <p:nvSpPr>
          <p:cNvPr id="12" name="Rectangle 11">
            <a:extLst>
              <a:ext uri="{FF2B5EF4-FFF2-40B4-BE49-F238E27FC236}">
                <a16:creationId xmlns:a16="http://schemas.microsoft.com/office/drawing/2014/main" id="{6AD757CB-AF5D-42C3-84A5-30EAA0DACDA3}"/>
              </a:ext>
            </a:extLst>
          </p:cNvPr>
          <p:cNvSpPr/>
          <p:nvPr/>
        </p:nvSpPr>
        <p:spPr>
          <a:xfrm>
            <a:off x="2351191" y="5237276"/>
            <a:ext cx="4039760" cy="338554"/>
          </a:xfrm>
          <a:prstGeom prst="rect">
            <a:avLst/>
          </a:prstGeom>
        </p:spPr>
        <p:txBody>
          <a:bodyPr wrap="none" lIns="91440" tIns="45720" rIns="91440" bIns="45720" anchor="t">
            <a:spAutoFit/>
          </a:bodyPr>
          <a:lstStyle/>
          <a:p>
            <a:r>
              <a:rPr lang="en-US" sz="1600" b="1" dirty="0">
                <a:solidFill>
                  <a:schemeClr val="bg1"/>
                </a:solidFill>
                <a:highlight>
                  <a:srgbClr val="A51E36"/>
                </a:highlight>
                <a:cs typeface="Arial"/>
              </a:rPr>
              <a:t>Project Manager, Channel Improvement</a:t>
            </a:r>
            <a:endParaRPr lang="en-US" dirty="0"/>
          </a:p>
        </p:txBody>
      </p:sp>
      <p:pic>
        <p:nvPicPr>
          <p:cNvPr id="6" name="Picture 5">
            <a:extLst>
              <a:ext uri="{FF2B5EF4-FFF2-40B4-BE49-F238E27FC236}">
                <a16:creationId xmlns:a16="http://schemas.microsoft.com/office/drawing/2014/main" id="{FA7AE125-FFA0-4CF4-94ED-9E602D0F01FA}"/>
              </a:ext>
            </a:extLst>
          </p:cNvPr>
          <p:cNvPicPr>
            <a:picLocks noChangeAspect="1"/>
          </p:cNvPicPr>
          <p:nvPr/>
        </p:nvPicPr>
        <p:blipFill>
          <a:blip r:embed="rId3"/>
          <a:stretch>
            <a:fillRect/>
          </a:stretch>
        </p:blipFill>
        <p:spPr>
          <a:xfrm>
            <a:off x="2351191" y="2716774"/>
            <a:ext cx="1861607" cy="2270686"/>
          </a:xfrm>
          <a:prstGeom prst="rect">
            <a:avLst/>
          </a:prstGeom>
        </p:spPr>
      </p:pic>
    </p:spTree>
    <p:extLst>
      <p:ext uri="{BB962C8B-B14F-4D97-AF65-F5344CB8AC3E}">
        <p14:creationId xmlns:p14="http://schemas.microsoft.com/office/powerpoint/2010/main" val="24566570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67FBBA6-3C49-4E51-8F1B-0FB5C4EDB331}"/>
              </a:ext>
            </a:extLst>
          </p:cNvPr>
          <p:cNvSpPr/>
          <p:nvPr/>
        </p:nvSpPr>
        <p:spPr>
          <a:xfrm>
            <a:off x="802384" y="1677436"/>
            <a:ext cx="48516" cy="179598"/>
          </a:xfrm>
          <a:prstGeom prst="rect">
            <a:avLst/>
          </a:prstGeom>
          <a:solidFill>
            <a:srgbClr val="EB00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Flama Book" panose="02000000000000000000" pitchFamily="50" charset="0"/>
            </a:endParaRPr>
          </a:p>
        </p:txBody>
      </p:sp>
      <p:sp>
        <p:nvSpPr>
          <p:cNvPr id="25" name="Rectangle 24">
            <a:extLst>
              <a:ext uri="{FF2B5EF4-FFF2-40B4-BE49-F238E27FC236}">
                <a16:creationId xmlns:a16="http://schemas.microsoft.com/office/drawing/2014/main" id="{254381E2-521E-4912-B0E2-20A7FE571DBA}"/>
              </a:ext>
            </a:extLst>
          </p:cNvPr>
          <p:cNvSpPr/>
          <p:nvPr/>
        </p:nvSpPr>
        <p:spPr>
          <a:xfrm>
            <a:off x="802384" y="1850265"/>
            <a:ext cx="48516" cy="17959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latin typeface="Flama Book" panose="02000000000000000000" pitchFamily="50" charset="0"/>
            </a:endParaRPr>
          </a:p>
        </p:txBody>
      </p:sp>
      <p:cxnSp>
        <p:nvCxnSpPr>
          <p:cNvPr id="26" name="Straight Connector 25">
            <a:extLst>
              <a:ext uri="{FF2B5EF4-FFF2-40B4-BE49-F238E27FC236}">
                <a16:creationId xmlns:a16="http://schemas.microsoft.com/office/drawing/2014/main" id="{9489C33E-5839-48CF-A9DA-31FCD3385B31}"/>
              </a:ext>
            </a:extLst>
          </p:cNvPr>
          <p:cNvCxnSpPr>
            <a:cxnSpLocks/>
          </p:cNvCxnSpPr>
          <p:nvPr/>
        </p:nvCxnSpPr>
        <p:spPr>
          <a:xfrm>
            <a:off x="802384" y="1850267"/>
            <a:ext cx="3312416" cy="0"/>
          </a:xfrm>
          <a:prstGeom prst="line">
            <a:avLst/>
          </a:prstGeom>
          <a:ln w="19050">
            <a:solidFill>
              <a:srgbClr val="EB008B"/>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C9F78CF2-3BC0-4664-9BCE-E83A5646904B}"/>
              </a:ext>
            </a:extLst>
          </p:cNvPr>
          <p:cNvSpPr/>
          <p:nvPr/>
        </p:nvSpPr>
        <p:spPr>
          <a:xfrm>
            <a:off x="802384" y="2927545"/>
            <a:ext cx="48516" cy="179598"/>
          </a:xfrm>
          <a:prstGeom prst="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Flama Book" panose="02000000000000000000" pitchFamily="50" charset="0"/>
            </a:endParaRPr>
          </a:p>
        </p:txBody>
      </p:sp>
      <p:sp>
        <p:nvSpPr>
          <p:cNvPr id="28" name="Rectangle 27">
            <a:extLst>
              <a:ext uri="{FF2B5EF4-FFF2-40B4-BE49-F238E27FC236}">
                <a16:creationId xmlns:a16="http://schemas.microsoft.com/office/drawing/2014/main" id="{632225E6-2784-4CD9-B3E6-E1F9CA091EDE}"/>
              </a:ext>
            </a:extLst>
          </p:cNvPr>
          <p:cNvSpPr/>
          <p:nvPr/>
        </p:nvSpPr>
        <p:spPr>
          <a:xfrm>
            <a:off x="802384" y="3096033"/>
            <a:ext cx="48516" cy="17959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latin typeface="Flama Book" panose="02000000000000000000" pitchFamily="50" charset="0"/>
            </a:endParaRPr>
          </a:p>
        </p:txBody>
      </p:sp>
      <p:cxnSp>
        <p:nvCxnSpPr>
          <p:cNvPr id="29" name="Straight Connector 28">
            <a:extLst>
              <a:ext uri="{FF2B5EF4-FFF2-40B4-BE49-F238E27FC236}">
                <a16:creationId xmlns:a16="http://schemas.microsoft.com/office/drawing/2014/main" id="{D39E55F4-E0C7-45CD-9DA4-6B7BE4B1893A}"/>
              </a:ext>
            </a:extLst>
          </p:cNvPr>
          <p:cNvCxnSpPr>
            <a:cxnSpLocks/>
          </p:cNvCxnSpPr>
          <p:nvPr/>
        </p:nvCxnSpPr>
        <p:spPr>
          <a:xfrm>
            <a:off x="802384" y="3096035"/>
            <a:ext cx="3312416" cy="0"/>
          </a:xfrm>
          <a:prstGeom prst="line">
            <a:avLst/>
          </a:prstGeom>
          <a:ln w="19050">
            <a:solidFill>
              <a:srgbClr val="92278F"/>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34770888-3140-418E-8C68-273EC7E6BD74}"/>
              </a:ext>
            </a:extLst>
          </p:cNvPr>
          <p:cNvSpPr/>
          <p:nvPr/>
        </p:nvSpPr>
        <p:spPr>
          <a:xfrm>
            <a:off x="802384" y="4569560"/>
            <a:ext cx="48516" cy="179598"/>
          </a:xfrm>
          <a:prstGeom prst="rect">
            <a:avLst/>
          </a:prstGeom>
          <a:solidFill>
            <a:srgbClr val="D218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Flama Book" panose="02000000000000000000" pitchFamily="50" charset="0"/>
            </a:endParaRPr>
          </a:p>
        </p:txBody>
      </p:sp>
      <p:sp>
        <p:nvSpPr>
          <p:cNvPr id="31" name="Rectangle 30">
            <a:extLst>
              <a:ext uri="{FF2B5EF4-FFF2-40B4-BE49-F238E27FC236}">
                <a16:creationId xmlns:a16="http://schemas.microsoft.com/office/drawing/2014/main" id="{21CD414B-861F-4639-AF32-FD23F256935F}"/>
              </a:ext>
            </a:extLst>
          </p:cNvPr>
          <p:cNvSpPr/>
          <p:nvPr/>
        </p:nvSpPr>
        <p:spPr>
          <a:xfrm>
            <a:off x="802384" y="4740329"/>
            <a:ext cx="48516" cy="17959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latin typeface="Flama Book" panose="02000000000000000000" pitchFamily="50" charset="0"/>
            </a:endParaRPr>
          </a:p>
        </p:txBody>
      </p:sp>
      <p:cxnSp>
        <p:nvCxnSpPr>
          <p:cNvPr id="32" name="Straight Connector 31">
            <a:extLst>
              <a:ext uri="{FF2B5EF4-FFF2-40B4-BE49-F238E27FC236}">
                <a16:creationId xmlns:a16="http://schemas.microsoft.com/office/drawing/2014/main" id="{C64EE04C-887C-4A96-BBC8-E8BE81E8E805}"/>
              </a:ext>
            </a:extLst>
          </p:cNvPr>
          <p:cNvCxnSpPr>
            <a:cxnSpLocks/>
          </p:cNvCxnSpPr>
          <p:nvPr/>
        </p:nvCxnSpPr>
        <p:spPr>
          <a:xfrm>
            <a:off x="802384" y="4740331"/>
            <a:ext cx="3312416" cy="0"/>
          </a:xfrm>
          <a:prstGeom prst="line">
            <a:avLst/>
          </a:prstGeom>
          <a:ln w="19050">
            <a:solidFill>
              <a:srgbClr val="D21849"/>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D85B3459-D805-4377-A92D-4BE9FFB27703}"/>
              </a:ext>
            </a:extLst>
          </p:cNvPr>
          <p:cNvSpPr/>
          <p:nvPr/>
        </p:nvSpPr>
        <p:spPr>
          <a:xfrm>
            <a:off x="4396761" y="1673186"/>
            <a:ext cx="48516" cy="179598"/>
          </a:xfrm>
          <a:prstGeom prst="rect">
            <a:avLst/>
          </a:prstGeom>
          <a:solidFill>
            <a:srgbClr val="008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Flama Book" panose="02000000000000000000" pitchFamily="50" charset="0"/>
            </a:endParaRPr>
          </a:p>
        </p:txBody>
      </p:sp>
      <p:sp>
        <p:nvSpPr>
          <p:cNvPr id="34" name="Rectangle 33">
            <a:extLst>
              <a:ext uri="{FF2B5EF4-FFF2-40B4-BE49-F238E27FC236}">
                <a16:creationId xmlns:a16="http://schemas.microsoft.com/office/drawing/2014/main" id="{8E947F02-CC12-4062-82AC-FC3B95BDBB6C}"/>
              </a:ext>
            </a:extLst>
          </p:cNvPr>
          <p:cNvSpPr/>
          <p:nvPr/>
        </p:nvSpPr>
        <p:spPr>
          <a:xfrm>
            <a:off x="4396761" y="1841784"/>
            <a:ext cx="48516" cy="17959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latin typeface="Flama Book" panose="02000000000000000000" pitchFamily="50" charset="0"/>
            </a:endParaRPr>
          </a:p>
        </p:txBody>
      </p:sp>
      <p:cxnSp>
        <p:nvCxnSpPr>
          <p:cNvPr id="35" name="Straight Connector 34">
            <a:extLst>
              <a:ext uri="{FF2B5EF4-FFF2-40B4-BE49-F238E27FC236}">
                <a16:creationId xmlns:a16="http://schemas.microsoft.com/office/drawing/2014/main" id="{2A0DC297-4943-46DF-9AD3-D13E374C1491}"/>
              </a:ext>
            </a:extLst>
          </p:cNvPr>
          <p:cNvCxnSpPr>
            <a:cxnSpLocks/>
          </p:cNvCxnSpPr>
          <p:nvPr/>
        </p:nvCxnSpPr>
        <p:spPr>
          <a:xfrm>
            <a:off x="4396761" y="1841786"/>
            <a:ext cx="3312416" cy="0"/>
          </a:xfrm>
          <a:prstGeom prst="line">
            <a:avLst/>
          </a:prstGeom>
          <a:ln w="19050">
            <a:solidFill>
              <a:srgbClr val="008C45"/>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B3D77285-C9B8-480C-B4D6-3AF34028DE0E}"/>
              </a:ext>
            </a:extLst>
          </p:cNvPr>
          <p:cNvSpPr/>
          <p:nvPr/>
        </p:nvSpPr>
        <p:spPr>
          <a:xfrm>
            <a:off x="4390545" y="2987868"/>
            <a:ext cx="48516" cy="179598"/>
          </a:xfrm>
          <a:prstGeom prst="rect">
            <a:avLst/>
          </a:prstGeom>
          <a:solidFill>
            <a:srgbClr val="005B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Flama Book" panose="02000000000000000000" pitchFamily="50" charset="0"/>
            </a:endParaRPr>
          </a:p>
        </p:txBody>
      </p:sp>
      <p:sp>
        <p:nvSpPr>
          <p:cNvPr id="37" name="Rectangle 36">
            <a:extLst>
              <a:ext uri="{FF2B5EF4-FFF2-40B4-BE49-F238E27FC236}">
                <a16:creationId xmlns:a16="http://schemas.microsoft.com/office/drawing/2014/main" id="{B0F9F85B-A375-48EF-ABC5-95ED171E9926}"/>
              </a:ext>
            </a:extLst>
          </p:cNvPr>
          <p:cNvSpPr/>
          <p:nvPr/>
        </p:nvSpPr>
        <p:spPr>
          <a:xfrm>
            <a:off x="4390545" y="3151604"/>
            <a:ext cx="48516" cy="17959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latin typeface="Flama Book" panose="02000000000000000000" pitchFamily="50" charset="0"/>
            </a:endParaRPr>
          </a:p>
        </p:txBody>
      </p:sp>
      <p:cxnSp>
        <p:nvCxnSpPr>
          <p:cNvPr id="38" name="Straight Connector 37">
            <a:extLst>
              <a:ext uri="{FF2B5EF4-FFF2-40B4-BE49-F238E27FC236}">
                <a16:creationId xmlns:a16="http://schemas.microsoft.com/office/drawing/2014/main" id="{FA749D77-1829-4328-AB50-E5823FA4ACD8}"/>
              </a:ext>
            </a:extLst>
          </p:cNvPr>
          <p:cNvCxnSpPr>
            <a:cxnSpLocks/>
          </p:cNvCxnSpPr>
          <p:nvPr/>
        </p:nvCxnSpPr>
        <p:spPr>
          <a:xfrm>
            <a:off x="4390545" y="3151606"/>
            <a:ext cx="3312416" cy="0"/>
          </a:xfrm>
          <a:prstGeom prst="line">
            <a:avLst/>
          </a:prstGeom>
          <a:ln w="19050">
            <a:solidFill>
              <a:srgbClr val="005B9A"/>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D2C2EE1C-2A00-497E-A45F-A50FE3825D21}"/>
              </a:ext>
            </a:extLst>
          </p:cNvPr>
          <p:cNvSpPr/>
          <p:nvPr/>
        </p:nvSpPr>
        <p:spPr>
          <a:xfrm>
            <a:off x="4390545" y="3952064"/>
            <a:ext cx="48516" cy="179598"/>
          </a:xfrm>
          <a:prstGeom prst="rect">
            <a:avLst/>
          </a:prstGeom>
          <a:solidFill>
            <a:srgbClr val="FFC8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Flama Book" panose="02000000000000000000" pitchFamily="50" charset="0"/>
            </a:endParaRPr>
          </a:p>
        </p:txBody>
      </p:sp>
      <p:sp>
        <p:nvSpPr>
          <p:cNvPr id="40" name="Rectangle 39">
            <a:extLst>
              <a:ext uri="{FF2B5EF4-FFF2-40B4-BE49-F238E27FC236}">
                <a16:creationId xmlns:a16="http://schemas.microsoft.com/office/drawing/2014/main" id="{E494B1E1-3024-43F9-8FFC-DA8EE29DE804}"/>
              </a:ext>
            </a:extLst>
          </p:cNvPr>
          <p:cNvSpPr/>
          <p:nvPr/>
        </p:nvSpPr>
        <p:spPr>
          <a:xfrm>
            <a:off x="4390545" y="4122539"/>
            <a:ext cx="48516" cy="17959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latin typeface="Flama Book" panose="02000000000000000000" pitchFamily="50" charset="0"/>
            </a:endParaRPr>
          </a:p>
        </p:txBody>
      </p:sp>
      <p:cxnSp>
        <p:nvCxnSpPr>
          <p:cNvPr id="41" name="Straight Connector 40">
            <a:extLst>
              <a:ext uri="{FF2B5EF4-FFF2-40B4-BE49-F238E27FC236}">
                <a16:creationId xmlns:a16="http://schemas.microsoft.com/office/drawing/2014/main" id="{90FEEBB6-0B06-4544-B7CA-F04D9C8C0C62}"/>
              </a:ext>
            </a:extLst>
          </p:cNvPr>
          <p:cNvCxnSpPr>
            <a:cxnSpLocks/>
          </p:cNvCxnSpPr>
          <p:nvPr/>
        </p:nvCxnSpPr>
        <p:spPr>
          <a:xfrm>
            <a:off x="4390545" y="4122541"/>
            <a:ext cx="3312416" cy="0"/>
          </a:xfrm>
          <a:prstGeom prst="line">
            <a:avLst/>
          </a:prstGeom>
          <a:ln w="19050">
            <a:solidFill>
              <a:srgbClr val="FFC80B"/>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53FBC681-AF2A-4A0A-91E8-01949E7486E6}"/>
              </a:ext>
            </a:extLst>
          </p:cNvPr>
          <p:cNvSpPr/>
          <p:nvPr/>
        </p:nvSpPr>
        <p:spPr>
          <a:xfrm>
            <a:off x="4390545" y="5127159"/>
            <a:ext cx="48516" cy="179598"/>
          </a:xfrm>
          <a:prstGeom prst="rect">
            <a:avLst/>
          </a:prstGeom>
          <a:solidFill>
            <a:srgbClr val="F57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Flama Book" panose="02000000000000000000" pitchFamily="50" charset="0"/>
            </a:endParaRPr>
          </a:p>
        </p:txBody>
      </p:sp>
      <p:sp>
        <p:nvSpPr>
          <p:cNvPr id="43" name="Rectangle 42">
            <a:extLst>
              <a:ext uri="{FF2B5EF4-FFF2-40B4-BE49-F238E27FC236}">
                <a16:creationId xmlns:a16="http://schemas.microsoft.com/office/drawing/2014/main" id="{713B0B29-0C1E-4324-B77B-D69A8C08F69B}"/>
              </a:ext>
            </a:extLst>
          </p:cNvPr>
          <p:cNvSpPr/>
          <p:nvPr/>
        </p:nvSpPr>
        <p:spPr>
          <a:xfrm>
            <a:off x="4390545" y="5300034"/>
            <a:ext cx="48516" cy="17959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latin typeface="Flama Book" panose="02000000000000000000" pitchFamily="50" charset="0"/>
            </a:endParaRPr>
          </a:p>
        </p:txBody>
      </p:sp>
      <p:cxnSp>
        <p:nvCxnSpPr>
          <p:cNvPr id="44" name="Straight Connector 43">
            <a:extLst>
              <a:ext uri="{FF2B5EF4-FFF2-40B4-BE49-F238E27FC236}">
                <a16:creationId xmlns:a16="http://schemas.microsoft.com/office/drawing/2014/main" id="{3E09AD08-524C-47D9-8D7A-92A79B739CAD}"/>
              </a:ext>
            </a:extLst>
          </p:cNvPr>
          <p:cNvCxnSpPr>
            <a:cxnSpLocks/>
          </p:cNvCxnSpPr>
          <p:nvPr/>
        </p:nvCxnSpPr>
        <p:spPr>
          <a:xfrm>
            <a:off x="4390545" y="5300036"/>
            <a:ext cx="3312416" cy="0"/>
          </a:xfrm>
          <a:prstGeom prst="line">
            <a:avLst/>
          </a:prstGeom>
          <a:ln w="19050">
            <a:solidFill>
              <a:srgbClr val="F57921"/>
            </a:solidFill>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88E214D8-B916-4D5F-A762-E1F7D1E629FD}"/>
              </a:ext>
            </a:extLst>
          </p:cNvPr>
          <p:cNvSpPr/>
          <p:nvPr/>
        </p:nvSpPr>
        <p:spPr>
          <a:xfrm>
            <a:off x="4390545" y="5840149"/>
            <a:ext cx="48516" cy="179598"/>
          </a:xfrm>
          <a:prstGeom prst="rect">
            <a:avLst/>
          </a:prstGeom>
          <a:solidFill>
            <a:srgbClr val="9B0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Flama Book" panose="02000000000000000000" pitchFamily="50" charset="0"/>
            </a:endParaRPr>
          </a:p>
        </p:txBody>
      </p:sp>
      <p:sp>
        <p:nvSpPr>
          <p:cNvPr id="46" name="Rectangle 45">
            <a:extLst>
              <a:ext uri="{FF2B5EF4-FFF2-40B4-BE49-F238E27FC236}">
                <a16:creationId xmlns:a16="http://schemas.microsoft.com/office/drawing/2014/main" id="{293EC8B7-6657-4B84-B346-F2B6067849AC}"/>
              </a:ext>
            </a:extLst>
          </p:cNvPr>
          <p:cNvSpPr/>
          <p:nvPr/>
        </p:nvSpPr>
        <p:spPr>
          <a:xfrm>
            <a:off x="4390545" y="6013022"/>
            <a:ext cx="48516" cy="17959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latin typeface="Flama Book" panose="02000000000000000000" pitchFamily="50" charset="0"/>
            </a:endParaRPr>
          </a:p>
        </p:txBody>
      </p:sp>
      <p:cxnSp>
        <p:nvCxnSpPr>
          <p:cNvPr id="47" name="Straight Connector 46">
            <a:extLst>
              <a:ext uri="{FF2B5EF4-FFF2-40B4-BE49-F238E27FC236}">
                <a16:creationId xmlns:a16="http://schemas.microsoft.com/office/drawing/2014/main" id="{D6E80C7E-0BF7-47B0-9E77-75AB8EB43B7D}"/>
              </a:ext>
            </a:extLst>
          </p:cNvPr>
          <p:cNvCxnSpPr>
            <a:cxnSpLocks/>
          </p:cNvCxnSpPr>
          <p:nvPr/>
        </p:nvCxnSpPr>
        <p:spPr>
          <a:xfrm flipV="1">
            <a:off x="4390545" y="6013023"/>
            <a:ext cx="3312416" cy="2"/>
          </a:xfrm>
          <a:prstGeom prst="line">
            <a:avLst/>
          </a:prstGeom>
          <a:ln w="19050">
            <a:solidFill>
              <a:srgbClr val="9B0630"/>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F8B09690-D248-4892-90AB-32E20345EB1F}"/>
              </a:ext>
            </a:extLst>
          </p:cNvPr>
          <p:cNvSpPr txBox="1"/>
          <p:nvPr/>
        </p:nvSpPr>
        <p:spPr>
          <a:xfrm>
            <a:off x="882850" y="1608919"/>
            <a:ext cx="1662635" cy="261610"/>
          </a:xfrm>
          <a:prstGeom prst="rect">
            <a:avLst/>
          </a:prstGeom>
          <a:noFill/>
        </p:spPr>
        <p:txBody>
          <a:bodyPr wrap="none" rtlCol="0">
            <a:spAutoFit/>
          </a:bodyPr>
          <a:lstStyle/>
          <a:p>
            <a:r>
              <a:rPr lang="en-US" sz="1100">
                <a:latin typeface="Flama Book" panose="02000000000000000000" pitchFamily="50" charset="0"/>
                <a:cs typeface="Helvetica" panose="020B0604020202020204" pitchFamily="34" charset="0"/>
              </a:rPr>
              <a:t>Bolivar Roads to Redfish</a:t>
            </a:r>
          </a:p>
        </p:txBody>
      </p:sp>
      <p:sp>
        <p:nvSpPr>
          <p:cNvPr id="49" name="TextBox 48">
            <a:extLst>
              <a:ext uri="{FF2B5EF4-FFF2-40B4-BE49-F238E27FC236}">
                <a16:creationId xmlns:a16="http://schemas.microsoft.com/office/drawing/2014/main" id="{18AA6173-6E89-4366-AD62-5CC6D06110BF}"/>
              </a:ext>
            </a:extLst>
          </p:cNvPr>
          <p:cNvSpPr txBox="1"/>
          <p:nvPr/>
        </p:nvSpPr>
        <p:spPr>
          <a:xfrm>
            <a:off x="882850" y="2869937"/>
            <a:ext cx="2231701" cy="261610"/>
          </a:xfrm>
          <a:prstGeom prst="rect">
            <a:avLst/>
          </a:prstGeom>
          <a:noFill/>
        </p:spPr>
        <p:txBody>
          <a:bodyPr wrap="none" rtlCol="0">
            <a:spAutoFit/>
          </a:bodyPr>
          <a:lstStyle/>
          <a:p>
            <a:r>
              <a:rPr lang="en-US" sz="1100">
                <a:latin typeface="Flama Book" panose="02000000000000000000" pitchFamily="50" charset="0"/>
                <a:cs typeface="Helvetica" panose="020B0604020202020204" pitchFamily="34" charset="0"/>
              </a:rPr>
              <a:t>Redfish to Bayport Ship Channel</a:t>
            </a:r>
          </a:p>
        </p:txBody>
      </p:sp>
      <p:sp>
        <p:nvSpPr>
          <p:cNvPr id="50" name="TextBox 49">
            <a:extLst>
              <a:ext uri="{FF2B5EF4-FFF2-40B4-BE49-F238E27FC236}">
                <a16:creationId xmlns:a16="http://schemas.microsoft.com/office/drawing/2014/main" id="{38B6F10A-332F-46F0-9A96-4E9DFB07E15A}"/>
              </a:ext>
            </a:extLst>
          </p:cNvPr>
          <p:cNvSpPr txBox="1"/>
          <p:nvPr/>
        </p:nvSpPr>
        <p:spPr>
          <a:xfrm>
            <a:off x="882850" y="4520634"/>
            <a:ext cx="2582758" cy="261610"/>
          </a:xfrm>
          <a:prstGeom prst="rect">
            <a:avLst/>
          </a:prstGeom>
          <a:noFill/>
        </p:spPr>
        <p:txBody>
          <a:bodyPr wrap="none" rtlCol="0">
            <a:spAutoFit/>
          </a:bodyPr>
          <a:lstStyle/>
          <a:p>
            <a:r>
              <a:rPr lang="en-US" sz="1100">
                <a:latin typeface="Flama Book" panose="02000000000000000000" pitchFamily="50" charset="0"/>
                <a:cs typeface="Helvetica" panose="020B0604020202020204" pitchFamily="34" charset="0"/>
              </a:rPr>
              <a:t>Bayport Ship Channel to Barbours Cut</a:t>
            </a:r>
          </a:p>
        </p:txBody>
      </p:sp>
      <p:sp>
        <p:nvSpPr>
          <p:cNvPr id="51" name="TextBox 50">
            <a:extLst>
              <a:ext uri="{FF2B5EF4-FFF2-40B4-BE49-F238E27FC236}">
                <a16:creationId xmlns:a16="http://schemas.microsoft.com/office/drawing/2014/main" id="{C4771BD6-4C1F-4B7A-B11E-8F691293C299}"/>
              </a:ext>
            </a:extLst>
          </p:cNvPr>
          <p:cNvSpPr txBox="1"/>
          <p:nvPr/>
        </p:nvSpPr>
        <p:spPr>
          <a:xfrm>
            <a:off x="4477227" y="1608919"/>
            <a:ext cx="1558440" cy="261610"/>
          </a:xfrm>
          <a:prstGeom prst="rect">
            <a:avLst/>
          </a:prstGeom>
          <a:noFill/>
        </p:spPr>
        <p:txBody>
          <a:bodyPr wrap="none" rtlCol="0">
            <a:spAutoFit/>
          </a:bodyPr>
          <a:lstStyle/>
          <a:p>
            <a:r>
              <a:rPr lang="en-US" sz="1100">
                <a:latin typeface="Flama Book" panose="02000000000000000000" pitchFamily="50" charset="0"/>
                <a:cs typeface="Helvetica" panose="020B0604020202020204" pitchFamily="34" charset="0"/>
              </a:rPr>
              <a:t>Bayport Ship Channel</a:t>
            </a:r>
          </a:p>
        </p:txBody>
      </p:sp>
      <p:sp>
        <p:nvSpPr>
          <p:cNvPr id="52" name="TextBox 51">
            <a:extLst>
              <a:ext uri="{FF2B5EF4-FFF2-40B4-BE49-F238E27FC236}">
                <a16:creationId xmlns:a16="http://schemas.microsoft.com/office/drawing/2014/main" id="{AE01BD7B-3042-45CA-9D2A-BD826F083899}"/>
              </a:ext>
            </a:extLst>
          </p:cNvPr>
          <p:cNvSpPr txBox="1"/>
          <p:nvPr/>
        </p:nvSpPr>
        <p:spPr>
          <a:xfrm>
            <a:off x="4471011" y="2939149"/>
            <a:ext cx="1829347" cy="261610"/>
          </a:xfrm>
          <a:prstGeom prst="rect">
            <a:avLst/>
          </a:prstGeom>
          <a:noFill/>
        </p:spPr>
        <p:txBody>
          <a:bodyPr wrap="none" rtlCol="0">
            <a:spAutoFit/>
          </a:bodyPr>
          <a:lstStyle/>
          <a:p>
            <a:r>
              <a:rPr lang="en-US" sz="1100">
                <a:latin typeface="Flama Book" panose="02000000000000000000" pitchFamily="50" charset="0"/>
                <a:cs typeface="Helvetica" panose="020B0604020202020204" pitchFamily="34" charset="0"/>
              </a:rPr>
              <a:t>Barbours Cut Ship Channel</a:t>
            </a:r>
          </a:p>
        </p:txBody>
      </p:sp>
      <p:sp>
        <p:nvSpPr>
          <p:cNvPr id="53" name="TextBox 52">
            <a:extLst>
              <a:ext uri="{FF2B5EF4-FFF2-40B4-BE49-F238E27FC236}">
                <a16:creationId xmlns:a16="http://schemas.microsoft.com/office/drawing/2014/main" id="{2836B38A-2F97-41DA-AFEA-774E0B12F7DD}"/>
              </a:ext>
            </a:extLst>
          </p:cNvPr>
          <p:cNvSpPr txBox="1"/>
          <p:nvPr/>
        </p:nvSpPr>
        <p:spPr>
          <a:xfrm>
            <a:off x="4471011" y="3907913"/>
            <a:ext cx="2321469" cy="261610"/>
          </a:xfrm>
          <a:prstGeom prst="rect">
            <a:avLst/>
          </a:prstGeom>
          <a:noFill/>
        </p:spPr>
        <p:txBody>
          <a:bodyPr wrap="none" rtlCol="0">
            <a:spAutoFit/>
          </a:bodyPr>
          <a:lstStyle/>
          <a:p>
            <a:r>
              <a:rPr lang="en-US" sz="1100">
                <a:latin typeface="Flama Book" panose="02000000000000000000" pitchFamily="50" charset="0"/>
                <a:cs typeface="Helvetica" panose="020B0604020202020204" pitchFamily="34" charset="0"/>
              </a:rPr>
              <a:t>Boggy Bayou (BW 8) to Sims Bayou</a:t>
            </a:r>
          </a:p>
        </p:txBody>
      </p:sp>
      <p:sp>
        <p:nvSpPr>
          <p:cNvPr id="54" name="TextBox 53">
            <a:extLst>
              <a:ext uri="{FF2B5EF4-FFF2-40B4-BE49-F238E27FC236}">
                <a16:creationId xmlns:a16="http://schemas.microsoft.com/office/drawing/2014/main" id="{BFDC6DE4-839C-4F2F-8425-4F5605475B7A}"/>
              </a:ext>
            </a:extLst>
          </p:cNvPr>
          <p:cNvSpPr txBox="1"/>
          <p:nvPr/>
        </p:nvSpPr>
        <p:spPr>
          <a:xfrm>
            <a:off x="4471011" y="5080835"/>
            <a:ext cx="1481496" cy="261610"/>
          </a:xfrm>
          <a:prstGeom prst="rect">
            <a:avLst/>
          </a:prstGeom>
          <a:noFill/>
        </p:spPr>
        <p:txBody>
          <a:bodyPr wrap="none" rtlCol="0">
            <a:spAutoFit/>
          </a:bodyPr>
          <a:lstStyle/>
          <a:p>
            <a:r>
              <a:rPr lang="en-US" sz="1100">
                <a:latin typeface="Flama Book" panose="02000000000000000000" pitchFamily="50" charset="0"/>
                <a:cs typeface="Helvetica" panose="020B0604020202020204" pitchFamily="34" charset="0"/>
              </a:rPr>
              <a:t>Sims Bayou to IH 610</a:t>
            </a:r>
          </a:p>
        </p:txBody>
      </p:sp>
      <p:sp>
        <p:nvSpPr>
          <p:cNvPr id="55" name="TextBox 54">
            <a:extLst>
              <a:ext uri="{FF2B5EF4-FFF2-40B4-BE49-F238E27FC236}">
                <a16:creationId xmlns:a16="http://schemas.microsoft.com/office/drawing/2014/main" id="{9CC1AD35-E769-4E0F-BD3D-1EE68BBAD114}"/>
              </a:ext>
            </a:extLst>
          </p:cNvPr>
          <p:cNvSpPr txBox="1"/>
          <p:nvPr/>
        </p:nvSpPr>
        <p:spPr>
          <a:xfrm>
            <a:off x="4471011" y="5789273"/>
            <a:ext cx="1665841" cy="261610"/>
          </a:xfrm>
          <a:prstGeom prst="rect">
            <a:avLst/>
          </a:prstGeom>
          <a:noFill/>
        </p:spPr>
        <p:txBody>
          <a:bodyPr wrap="none" rtlCol="0">
            <a:spAutoFit/>
          </a:bodyPr>
          <a:lstStyle/>
          <a:p>
            <a:r>
              <a:rPr lang="en-US" sz="1100">
                <a:latin typeface="Flama Book" panose="02000000000000000000" pitchFamily="50" charset="0"/>
                <a:cs typeface="Helvetica" panose="020B0604020202020204" pitchFamily="34" charset="0"/>
              </a:rPr>
              <a:t>IH 610 to Turning Basin</a:t>
            </a:r>
          </a:p>
        </p:txBody>
      </p:sp>
      <p:sp>
        <p:nvSpPr>
          <p:cNvPr id="56" name="TextBox 55">
            <a:extLst>
              <a:ext uri="{FF2B5EF4-FFF2-40B4-BE49-F238E27FC236}">
                <a16:creationId xmlns:a16="http://schemas.microsoft.com/office/drawing/2014/main" id="{77C064FF-A28B-414E-93B1-6DAB09FAA1E5}"/>
              </a:ext>
            </a:extLst>
          </p:cNvPr>
          <p:cNvSpPr txBox="1"/>
          <p:nvPr/>
        </p:nvSpPr>
        <p:spPr>
          <a:xfrm>
            <a:off x="1193969" y="6094659"/>
            <a:ext cx="2683748" cy="261610"/>
          </a:xfrm>
          <a:prstGeom prst="rect">
            <a:avLst/>
          </a:prstGeom>
          <a:noFill/>
        </p:spPr>
        <p:txBody>
          <a:bodyPr wrap="none" lIns="91440" tIns="45720" rIns="91440" bIns="45720" rtlCol="0" anchor="t">
            <a:spAutoFit/>
          </a:bodyPr>
          <a:lstStyle/>
          <a:p>
            <a:r>
              <a:rPr lang="en-US" sz="1100">
                <a:latin typeface="Flama Book" panose="02000000000000000000" pitchFamily="50" charset="0"/>
                <a:cs typeface="Helvetica"/>
              </a:rPr>
              <a:t>No improvement planned in these areas</a:t>
            </a:r>
            <a:endParaRPr lang="en-US" sz="1100">
              <a:latin typeface="Flama Book" panose="02000000000000000000" pitchFamily="50" charset="0"/>
              <a:cs typeface="Helvetica" panose="020B0604020202020204" pitchFamily="34" charset="0"/>
            </a:endParaRPr>
          </a:p>
        </p:txBody>
      </p:sp>
      <p:sp>
        <p:nvSpPr>
          <p:cNvPr id="57" name="Rectangle 56">
            <a:extLst>
              <a:ext uri="{FF2B5EF4-FFF2-40B4-BE49-F238E27FC236}">
                <a16:creationId xmlns:a16="http://schemas.microsoft.com/office/drawing/2014/main" id="{3C35551D-C4DE-435D-BD93-8F44600BCAB1}"/>
              </a:ext>
            </a:extLst>
          </p:cNvPr>
          <p:cNvSpPr/>
          <p:nvPr/>
        </p:nvSpPr>
        <p:spPr>
          <a:xfrm rot="5400000">
            <a:off x="999957" y="6053292"/>
            <a:ext cx="62703" cy="358532"/>
          </a:xfrm>
          <a:prstGeom prst="rect">
            <a:avLst/>
          </a:prstGeom>
          <a:solidFill>
            <a:srgbClr val="7C9E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latin typeface="Flama Book" panose="02000000000000000000" pitchFamily="50" charset="0"/>
            </a:endParaRPr>
          </a:p>
        </p:txBody>
      </p:sp>
      <p:sp>
        <p:nvSpPr>
          <p:cNvPr id="58" name="TextBox 57">
            <a:extLst>
              <a:ext uri="{FF2B5EF4-FFF2-40B4-BE49-F238E27FC236}">
                <a16:creationId xmlns:a16="http://schemas.microsoft.com/office/drawing/2014/main" id="{1D473024-B89E-4DC9-8485-5D06E0E05E2A}"/>
              </a:ext>
            </a:extLst>
          </p:cNvPr>
          <p:cNvSpPr txBox="1"/>
          <p:nvPr/>
        </p:nvSpPr>
        <p:spPr>
          <a:xfrm>
            <a:off x="882850" y="1921577"/>
            <a:ext cx="2198038" cy="784830"/>
          </a:xfrm>
          <a:prstGeom prst="rect">
            <a:avLst/>
          </a:prstGeom>
          <a:noFill/>
        </p:spPr>
        <p:txBody>
          <a:bodyPr wrap="none" lIns="91440" tIns="45720" rIns="91440" bIns="45720" rtlCol="0" anchor="t">
            <a:spAutoFit/>
          </a:bodyPr>
          <a:lstStyle/>
          <a:p>
            <a:pPr marL="285750" indent="-285750">
              <a:buFont typeface="Arial" panose="020B0604020202020204" pitchFamily="34" charset="0"/>
              <a:buChar char="•"/>
            </a:pPr>
            <a:r>
              <a:rPr lang="en-US" sz="900">
                <a:latin typeface="Flama Book" panose="02000000000000000000" pitchFamily="50" charset="0"/>
                <a:cs typeface="Helvetica" panose="020B0604020202020204" pitchFamily="34" charset="0"/>
              </a:rPr>
              <a:t>Approximately 11.5 miles in length</a:t>
            </a:r>
          </a:p>
          <a:p>
            <a:pPr marL="285750" indent="-285750">
              <a:buFont typeface="Arial" panose="020B0604020202020204" pitchFamily="34" charset="0"/>
              <a:buChar char="•"/>
            </a:pPr>
            <a:r>
              <a:rPr lang="en-US" sz="900">
                <a:latin typeface="Flama Book" panose="02000000000000000000" pitchFamily="50" charset="0"/>
                <a:cs typeface="Helvetica" panose="020B0604020202020204" pitchFamily="34" charset="0"/>
              </a:rPr>
              <a:t>Widen Channel to 700 feet</a:t>
            </a:r>
          </a:p>
          <a:p>
            <a:pPr marL="285750" indent="-285750">
              <a:buFont typeface="Arial" panose="020B0604020202020204" pitchFamily="34" charset="0"/>
              <a:buChar char="•"/>
            </a:pPr>
            <a:r>
              <a:rPr lang="en-US" sz="900">
                <a:latin typeface="Flama Book" panose="02000000000000000000" pitchFamily="50" charset="0"/>
                <a:cs typeface="Helvetica" panose="020B0604020202020204" pitchFamily="34" charset="0"/>
              </a:rPr>
              <a:t>Bend easing</a:t>
            </a:r>
          </a:p>
          <a:p>
            <a:pPr marL="285750" indent="-285750">
              <a:buFont typeface="Arial" panose="020B0604020202020204" pitchFamily="34" charset="0"/>
              <a:buChar char="•"/>
            </a:pPr>
            <a:r>
              <a:rPr lang="en-US" sz="900">
                <a:latin typeface="Flama Book"/>
                <a:cs typeface="Helvetica"/>
              </a:rPr>
              <a:t>Construct New Bird Island</a:t>
            </a:r>
          </a:p>
          <a:p>
            <a:pPr marL="285750" indent="-285750">
              <a:buFont typeface="Arial" panose="020B0604020202020204" pitchFamily="34" charset="0"/>
              <a:buChar char="•"/>
            </a:pPr>
            <a:r>
              <a:rPr lang="en-US" sz="900">
                <a:latin typeface="Flama Book" panose="02000000000000000000" pitchFamily="50" charset="0"/>
                <a:cs typeface="Helvetica" panose="020B0604020202020204" pitchFamily="34" charset="0"/>
              </a:rPr>
              <a:t>Mitigate for oyster habitat loss</a:t>
            </a:r>
          </a:p>
        </p:txBody>
      </p:sp>
      <p:sp>
        <p:nvSpPr>
          <p:cNvPr id="59" name="TextBox 58">
            <a:extLst>
              <a:ext uri="{FF2B5EF4-FFF2-40B4-BE49-F238E27FC236}">
                <a16:creationId xmlns:a16="http://schemas.microsoft.com/office/drawing/2014/main" id="{BB5D4456-3727-4342-9572-BFC22A9AC279}"/>
              </a:ext>
            </a:extLst>
          </p:cNvPr>
          <p:cNvSpPr txBox="1"/>
          <p:nvPr/>
        </p:nvSpPr>
        <p:spPr>
          <a:xfrm>
            <a:off x="4476781" y="3249153"/>
            <a:ext cx="2941831" cy="507831"/>
          </a:xfrm>
          <a:prstGeom prst="rect">
            <a:avLst/>
          </a:prstGeom>
          <a:noFill/>
        </p:spPr>
        <p:txBody>
          <a:bodyPr wrap="none" rtlCol="0">
            <a:spAutoFit/>
          </a:bodyPr>
          <a:lstStyle/>
          <a:p>
            <a:pPr marL="285750" indent="-285750">
              <a:buFont typeface="Arial" panose="020B0604020202020204" pitchFamily="34" charset="0"/>
              <a:buChar char="•"/>
            </a:pPr>
            <a:r>
              <a:rPr lang="en-US" sz="900">
                <a:latin typeface="Flama Book" panose="02000000000000000000" pitchFamily="50" charset="0"/>
                <a:cs typeface="Helvetica" panose="020B0604020202020204" pitchFamily="34" charset="0"/>
              </a:rPr>
              <a:t>Widen Channel to approximately 455 feet </a:t>
            </a:r>
          </a:p>
          <a:p>
            <a:pPr marL="285750" indent="-285750">
              <a:buFont typeface="Arial" panose="020B0604020202020204" pitchFamily="34" charset="0"/>
              <a:buChar char="•"/>
            </a:pPr>
            <a:r>
              <a:rPr lang="en-US" sz="900">
                <a:latin typeface="Flama Book" panose="02000000000000000000" pitchFamily="50" charset="0"/>
                <a:cs typeface="Helvetica" panose="020B0604020202020204" pitchFamily="34" charset="0"/>
              </a:rPr>
              <a:t>Construct additional marshes on Atkinson Island</a:t>
            </a:r>
          </a:p>
          <a:p>
            <a:pPr marL="285750" indent="-285750">
              <a:buFont typeface="Arial" panose="020B0604020202020204" pitchFamily="34" charset="0"/>
              <a:buChar char="•"/>
            </a:pPr>
            <a:r>
              <a:rPr lang="en-US" sz="900">
                <a:latin typeface="Flama Book" panose="02000000000000000000" pitchFamily="50" charset="0"/>
                <a:cs typeface="Helvetica" panose="020B0604020202020204" pitchFamily="34" charset="0"/>
              </a:rPr>
              <a:t>Modify channel entrance</a:t>
            </a:r>
          </a:p>
        </p:txBody>
      </p:sp>
      <p:sp>
        <p:nvSpPr>
          <p:cNvPr id="60" name="TextBox 59">
            <a:extLst>
              <a:ext uri="{FF2B5EF4-FFF2-40B4-BE49-F238E27FC236}">
                <a16:creationId xmlns:a16="http://schemas.microsoft.com/office/drawing/2014/main" id="{E48E6D3B-02E2-43BB-8623-36FCAE7685BB}"/>
              </a:ext>
            </a:extLst>
          </p:cNvPr>
          <p:cNvSpPr txBox="1"/>
          <p:nvPr/>
        </p:nvSpPr>
        <p:spPr>
          <a:xfrm>
            <a:off x="882850" y="3141341"/>
            <a:ext cx="2941831" cy="1200329"/>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900">
                <a:latin typeface="Flama Book"/>
                <a:cs typeface="Helvetica"/>
              </a:rPr>
              <a:t>Approximately 8.3 miles in length</a:t>
            </a:r>
            <a:endParaRPr lang="en-US">
              <a:latin typeface="Flama Book"/>
              <a:cs typeface="Helvetica"/>
            </a:endParaRPr>
          </a:p>
          <a:p>
            <a:pPr marL="285750" indent="-285750">
              <a:buFont typeface="Arial" panose="020B0604020202020204" pitchFamily="34" charset="0"/>
              <a:buChar char="•"/>
            </a:pPr>
            <a:r>
              <a:rPr lang="en-US" sz="900">
                <a:latin typeface="Flama Book" panose="02000000000000000000" pitchFamily="50" charset="0"/>
                <a:cs typeface="Helvetica" panose="020B0604020202020204" pitchFamily="34" charset="0"/>
              </a:rPr>
              <a:t>Widen Channel to a minimum of 700 feet</a:t>
            </a:r>
          </a:p>
          <a:p>
            <a:pPr marL="285750" indent="-285750">
              <a:buFont typeface="Arial" panose="020B0604020202020204" pitchFamily="34" charset="0"/>
              <a:buChar char="•"/>
            </a:pPr>
            <a:r>
              <a:rPr lang="en-US" sz="900">
                <a:latin typeface="Flama Book" panose="02000000000000000000" pitchFamily="50" charset="0"/>
                <a:cs typeface="Helvetica" panose="020B0604020202020204" pitchFamily="34" charset="0"/>
              </a:rPr>
              <a:t>Bend easing</a:t>
            </a:r>
          </a:p>
          <a:p>
            <a:pPr marL="285750" indent="-285750">
              <a:buFont typeface="Arial" panose="020B0604020202020204" pitchFamily="34" charset="0"/>
              <a:buChar char="•"/>
            </a:pPr>
            <a:r>
              <a:rPr lang="en-US" sz="900">
                <a:latin typeface="Flama Book" panose="02000000000000000000" pitchFamily="50" charset="0"/>
                <a:cs typeface="Helvetica" panose="020B0604020202020204" pitchFamily="34" charset="0"/>
              </a:rPr>
              <a:t>Construct marshes and three bird islands in Galveston Bay </a:t>
            </a:r>
          </a:p>
          <a:p>
            <a:pPr marL="285750" indent="-285750">
              <a:buFont typeface="Arial" panose="020B0604020202020204" pitchFamily="34" charset="0"/>
              <a:buChar char="•"/>
            </a:pPr>
            <a:r>
              <a:rPr lang="en-US" sz="900">
                <a:latin typeface="Flama Book" panose="02000000000000000000" pitchFamily="50" charset="0"/>
                <a:cs typeface="Helvetica" panose="020B0604020202020204" pitchFamily="34" charset="0"/>
              </a:rPr>
              <a:t>Mitigate for oyster habitat loss</a:t>
            </a:r>
          </a:p>
          <a:p>
            <a:pPr marL="285750" indent="-285750">
              <a:buFont typeface="Arial" panose="020B0604020202020204" pitchFamily="34" charset="0"/>
              <a:buChar char="•"/>
            </a:pPr>
            <a:r>
              <a:rPr lang="en-US" sz="900" i="1">
                <a:ea typeface="+mn-lt"/>
                <a:cs typeface="+mn-lt"/>
              </a:rPr>
              <a:t>Currently not in the proposed federal plan, so must be built by local interests</a:t>
            </a:r>
            <a:endParaRPr lang="en-US" sz="900">
              <a:ea typeface="+mn-lt"/>
              <a:cs typeface="+mn-lt"/>
            </a:endParaRPr>
          </a:p>
        </p:txBody>
      </p:sp>
      <p:sp>
        <p:nvSpPr>
          <p:cNvPr id="61" name="TextBox 60">
            <a:extLst>
              <a:ext uri="{FF2B5EF4-FFF2-40B4-BE49-F238E27FC236}">
                <a16:creationId xmlns:a16="http://schemas.microsoft.com/office/drawing/2014/main" id="{47C73E27-82AA-4EB5-80C0-D04A78F61D5C}"/>
              </a:ext>
            </a:extLst>
          </p:cNvPr>
          <p:cNvSpPr txBox="1"/>
          <p:nvPr/>
        </p:nvSpPr>
        <p:spPr>
          <a:xfrm>
            <a:off x="4476782" y="4195732"/>
            <a:ext cx="2831990" cy="784830"/>
          </a:xfrm>
          <a:prstGeom prst="rect">
            <a:avLst/>
          </a:prstGeom>
          <a:noFill/>
        </p:spPr>
        <p:txBody>
          <a:bodyPr wrap="square" rtlCol="0">
            <a:spAutoFit/>
          </a:bodyPr>
          <a:lstStyle/>
          <a:p>
            <a:pPr marL="285750" indent="-285750">
              <a:buFont typeface="Arial" panose="020B0604020202020204" pitchFamily="34" charset="0"/>
              <a:buChar char="•"/>
            </a:pPr>
            <a:r>
              <a:rPr lang="en-US" sz="900">
                <a:latin typeface="Flama Book" panose="02000000000000000000" pitchFamily="50" charset="0"/>
                <a:cs typeface="Helvetica" panose="020B0604020202020204" pitchFamily="34" charset="0"/>
              </a:rPr>
              <a:t>Widen Channel to approximately 530 feet through Greens Bayou confluence</a:t>
            </a:r>
          </a:p>
          <a:p>
            <a:pPr marL="285750" indent="-285750">
              <a:buFont typeface="Arial" panose="020B0604020202020204" pitchFamily="34" charset="0"/>
              <a:buChar char="•"/>
            </a:pPr>
            <a:r>
              <a:rPr lang="en-US" sz="900">
                <a:latin typeface="Flama Book" panose="02000000000000000000" pitchFamily="50" charset="0"/>
                <a:cs typeface="Helvetica" panose="020B0604020202020204" pitchFamily="34" charset="0"/>
              </a:rPr>
              <a:t>Deepen from existing 41 feet to 46.5 feet from Boggy Bayou to Hunting Bayou (last Turning Basin before reaching Washburn Tunnel)</a:t>
            </a:r>
          </a:p>
        </p:txBody>
      </p:sp>
      <p:sp>
        <p:nvSpPr>
          <p:cNvPr id="62" name="TextBox 61">
            <a:extLst>
              <a:ext uri="{FF2B5EF4-FFF2-40B4-BE49-F238E27FC236}">
                <a16:creationId xmlns:a16="http://schemas.microsoft.com/office/drawing/2014/main" id="{C1BB7BD1-6CE6-4CFD-8BE3-A562D516891E}"/>
              </a:ext>
            </a:extLst>
          </p:cNvPr>
          <p:cNvSpPr txBox="1"/>
          <p:nvPr/>
        </p:nvSpPr>
        <p:spPr>
          <a:xfrm>
            <a:off x="882850" y="4781544"/>
            <a:ext cx="2541217" cy="923330"/>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900">
                <a:latin typeface="Flama Book"/>
                <a:cs typeface="Helvetica"/>
              </a:rPr>
              <a:t>Approximately 5 miles in length</a:t>
            </a:r>
            <a:endParaRPr lang="en-US">
              <a:latin typeface="Flama Book"/>
              <a:cs typeface="Helvetica"/>
            </a:endParaRPr>
          </a:p>
          <a:p>
            <a:pPr marL="285750" indent="-285750">
              <a:buFont typeface="Arial" panose="020B0604020202020204" pitchFamily="34" charset="0"/>
              <a:buChar char="•"/>
            </a:pPr>
            <a:r>
              <a:rPr lang="en-US" sz="900">
                <a:latin typeface="Flama Book"/>
                <a:cs typeface="Helvetica"/>
              </a:rPr>
              <a:t>Widen Channel to 700 feet</a:t>
            </a:r>
          </a:p>
          <a:p>
            <a:pPr marL="285750" indent="-285750">
              <a:buFont typeface="Arial" panose="020B0604020202020204" pitchFamily="34" charset="0"/>
              <a:buChar char="•"/>
            </a:pPr>
            <a:r>
              <a:rPr lang="en-US" sz="900">
                <a:latin typeface="Flama Book"/>
                <a:cs typeface="Helvetica"/>
              </a:rPr>
              <a:t>Construct additional marshes</a:t>
            </a:r>
          </a:p>
          <a:p>
            <a:pPr marL="285750" indent="-285750">
              <a:buFont typeface="Arial" panose="020B0604020202020204" pitchFamily="34" charset="0"/>
              <a:buChar char="•"/>
            </a:pPr>
            <a:r>
              <a:rPr lang="en-US" sz="900">
                <a:latin typeface="Flama Book"/>
                <a:cs typeface="Helvetica"/>
              </a:rPr>
              <a:t>Mitigate for oyster habitat loss</a:t>
            </a:r>
          </a:p>
          <a:p>
            <a:pPr marL="285750" indent="-285750">
              <a:buFont typeface="Arial" panose="020B0604020202020204" pitchFamily="34" charset="0"/>
              <a:buChar char="•"/>
            </a:pPr>
            <a:r>
              <a:rPr lang="en-US" sz="900" i="1">
                <a:ea typeface="+mn-lt"/>
                <a:cs typeface="+mn-lt"/>
              </a:rPr>
              <a:t>Currently not in the proposed federal plan, so must be built by local interests</a:t>
            </a:r>
            <a:endParaRPr lang="en-US" sz="900">
              <a:latin typeface="Flama Book" panose="02000000000000000000" pitchFamily="50" charset="0"/>
              <a:cs typeface="Helvetica" panose="020B0604020202020204" pitchFamily="34" charset="0"/>
            </a:endParaRPr>
          </a:p>
        </p:txBody>
      </p:sp>
      <p:sp>
        <p:nvSpPr>
          <p:cNvPr id="63" name="TextBox 62">
            <a:extLst>
              <a:ext uri="{FF2B5EF4-FFF2-40B4-BE49-F238E27FC236}">
                <a16:creationId xmlns:a16="http://schemas.microsoft.com/office/drawing/2014/main" id="{D8AFDB6D-88B3-460B-A5A5-A64347DDCBD2}"/>
              </a:ext>
            </a:extLst>
          </p:cNvPr>
          <p:cNvSpPr txBox="1"/>
          <p:nvPr/>
        </p:nvSpPr>
        <p:spPr>
          <a:xfrm>
            <a:off x="4476781" y="5348492"/>
            <a:ext cx="2557110" cy="230832"/>
          </a:xfrm>
          <a:prstGeom prst="rect">
            <a:avLst/>
          </a:prstGeom>
          <a:noFill/>
        </p:spPr>
        <p:txBody>
          <a:bodyPr wrap="none" rtlCol="0">
            <a:spAutoFit/>
          </a:bodyPr>
          <a:lstStyle/>
          <a:p>
            <a:pPr marL="285750" indent="-285750">
              <a:buFont typeface="Arial" panose="020B0604020202020204" pitchFamily="34" charset="0"/>
              <a:buChar char="•"/>
            </a:pPr>
            <a:r>
              <a:rPr lang="en-US" sz="900">
                <a:latin typeface="Flama Book" panose="02000000000000000000" pitchFamily="50" charset="0"/>
                <a:cs typeface="Helvetica" panose="020B0604020202020204" pitchFamily="34" charset="0"/>
              </a:rPr>
              <a:t>Deepen from existing 37 feet to 41.5 feet</a:t>
            </a:r>
          </a:p>
        </p:txBody>
      </p:sp>
      <p:sp>
        <p:nvSpPr>
          <p:cNvPr id="64" name="TextBox 63">
            <a:extLst>
              <a:ext uri="{FF2B5EF4-FFF2-40B4-BE49-F238E27FC236}">
                <a16:creationId xmlns:a16="http://schemas.microsoft.com/office/drawing/2014/main" id="{E0408AB0-D1A2-447E-A96C-642156BC3826}"/>
              </a:ext>
            </a:extLst>
          </p:cNvPr>
          <p:cNvSpPr txBox="1"/>
          <p:nvPr/>
        </p:nvSpPr>
        <p:spPr>
          <a:xfrm>
            <a:off x="4477227" y="1891663"/>
            <a:ext cx="3086848" cy="923330"/>
          </a:xfrm>
          <a:prstGeom prst="rect">
            <a:avLst/>
          </a:prstGeom>
          <a:noFill/>
        </p:spPr>
        <p:txBody>
          <a:bodyPr wrap="square" rtlCol="0">
            <a:spAutoFit/>
          </a:bodyPr>
          <a:lstStyle/>
          <a:p>
            <a:pPr marL="285750" indent="-285750">
              <a:buFont typeface="Arial" panose="020B0604020202020204" pitchFamily="34" charset="0"/>
              <a:buChar char="•"/>
            </a:pPr>
            <a:r>
              <a:rPr lang="en-US" sz="900">
                <a:latin typeface="Flama Book" panose="02000000000000000000" pitchFamily="50" charset="0"/>
                <a:cs typeface="Helvetica" panose="020B0604020202020204" pitchFamily="34" charset="0"/>
              </a:rPr>
              <a:t>Approximately 4 miles in length</a:t>
            </a:r>
          </a:p>
          <a:p>
            <a:pPr marL="285750" indent="-285750">
              <a:buFont typeface="Arial" panose="020B0604020202020204" pitchFamily="34" charset="0"/>
              <a:buChar char="•"/>
            </a:pPr>
            <a:r>
              <a:rPr lang="en-US" sz="900">
                <a:latin typeface="Flama Book" panose="02000000000000000000" pitchFamily="50" charset="0"/>
                <a:cs typeface="Helvetica" panose="020B0604020202020204" pitchFamily="34" charset="0"/>
              </a:rPr>
              <a:t>Widen Channel to approximately 455 feet </a:t>
            </a:r>
          </a:p>
          <a:p>
            <a:pPr marL="285750" indent="-285750">
              <a:buFont typeface="Arial" panose="020B0604020202020204" pitchFamily="34" charset="0"/>
              <a:buChar char="•"/>
            </a:pPr>
            <a:r>
              <a:rPr lang="en-US" sz="900">
                <a:latin typeface="Flama Book" panose="02000000000000000000" pitchFamily="50" charset="0"/>
                <a:cs typeface="Helvetica" panose="020B0604020202020204" pitchFamily="34" charset="0"/>
              </a:rPr>
              <a:t>Construct marshes and three bird islands in      Galveston Bay </a:t>
            </a:r>
          </a:p>
          <a:p>
            <a:pPr marL="285750" indent="-285750">
              <a:buFont typeface="Arial" panose="020B0604020202020204" pitchFamily="34" charset="0"/>
              <a:buChar char="•"/>
            </a:pPr>
            <a:r>
              <a:rPr lang="en-US" sz="900">
                <a:latin typeface="Flama Book" panose="02000000000000000000" pitchFamily="50" charset="0"/>
                <a:cs typeface="Helvetica" panose="020B0604020202020204" pitchFamily="34" charset="0"/>
              </a:rPr>
              <a:t>Mitigate for oyster habitat loss </a:t>
            </a:r>
          </a:p>
          <a:p>
            <a:pPr marL="285750" indent="-285750">
              <a:buFont typeface="Arial" panose="020B0604020202020204" pitchFamily="34" charset="0"/>
              <a:buChar char="•"/>
            </a:pPr>
            <a:r>
              <a:rPr lang="en-US" sz="900">
                <a:latin typeface="Flama Book" panose="02000000000000000000" pitchFamily="50" charset="0"/>
                <a:cs typeface="Helvetica" panose="020B0604020202020204" pitchFamily="34" charset="0"/>
              </a:rPr>
              <a:t>Modify channel entrance to reduce shoaling</a:t>
            </a:r>
          </a:p>
        </p:txBody>
      </p:sp>
      <p:sp>
        <p:nvSpPr>
          <p:cNvPr id="65" name="TextBox 64">
            <a:extLst>
              <a:ext uri="{FF2B5EF4-FFF2-40B4-BE49-F238E27FC236}">
                <a16:creationId xmlns:a16="http://schemas.microsoft.com/office/drawing/2014/main" id="{0778BC24-8C21-406E-8F23-6D99E48E6F94}"/>
              </a:ext>
            </a:extLst>
          </p:cNvPr>
          <p:cNvSpPr txBox="1"/>
          <p:nvPr/>
        </p:nvSpPr>
        <p:spPr>
          <a:xfrm>
            <a:off x="4476781" y="6062901"/>
            <a:ext cx="2273379" cy="369332"/>
          </a:xfrm>
          <a:prstGeom prst="rect">
            <a:avLst/>
          </a:prstGeom>
          <a:noFill/>
        </p:spPr>
        <p:txBody>
          <a:bodyPr wrap="none" lIns="91440" tIns="45720" rIns="91440" bIns="45720" rtlCol="0" anchor="t">
            <a:spAutoFit/>
          </a:bodyPr>
          <a:lstStyle/>
          <a:p>
            <a:pPr marL="285750" indent="-285750">
              <a:buFont typeface="Arial" panose="020B0604020202020204" pitchFamily="34" charset="0"/>
              <a:buChar char="•"/>
            </a:pPr>
            <a:r>
              <a:rPr lang="en-US" sz="900">
                <a:latin typeface="Flama Book"/>
                <a:cs typeface="Helvetica"/>
              </a:rPr>
              <a:t>Deepen from existing up to 41.5 feet</a:t>
            </a:r>
          </a:p>
          <a:p>
            <a:pPr marL="285750" indent="-285750">
              <a:buFont typeface="Arial" panose="020B0604020202020204" pitchFamily="34" charset="0"/>
              <a:buChar char="•"/>
            </a:pPr>
            <a:r>
              <a:rPr lang="en-US" sz="900">
                <a:latin typeface="Flama Book"/>
                <a:cs typeface="Helvetica"/>
              </a:rPr>
              <a:t>Increase Brady Island Turning Basin</a:t>
            </a:r>
          </a:p>
        </p:txBody>
      </p:sp>
      <p:sp>
        <p:nvSpPr>
          <p:cNvPr id="99" name="Oval 98">
            <a:extLst>
              <a:ext uri="{FF2B5EF4-FFF2-40B4-BE49-F238E27FC236}">
                <a16:creationId xmlns:a16="http://schemas.microsoft.com/office/drawing/2014/main" id="{A58088B7-E4DD-4C12-999B-55B42EE9DBCF}"/>
              </a:ext>
            </a:extLst>
          </p:cNvPr>
          <p:cNvSpPr/>
          <p:nvPr/>
        </p:nvSpPr>
        <p:spPr>
          <a:xfrm>
            <a:off x="3845375" y="1644922"/>
            <a:ext cx="415725" cy="415249"/>
          </a:xfrm>
          <a:prstGeom prst="ellipse">
            <a:avLst/>
          </a:prstGeom>
          <a:solidFill>
            <a:schemeClr val="bg1"/>
          </a:solidFill>
          <a:ln>
            <a:solidFill>
              <a:srgbClr val="EB00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noFill/>
              <a:latin typeface="Flama Book" panose="02000000000000000000" pitchFamily="50" charset="0"/>
            </a:endParaRPr>
          </a:p>
        </p:txBody>
      </p:sp>
      <p:sp>
        <p:nvSpPr>
          <p:cNvPr id="100" name="Oval 99">
            <a:extLst>
              <a:ext uri="{FF2B5EF4-FFF2-40B4-BE49-F238E27FC236}">
                <a16:creationId xmlns:a16="http://schemas.microsoft.com/office/drawing/2014/main" id="{453BCC08-A8D1-4D1C-8EFF-49D19D273EF0}"/>
              </a:ext>
            </a:extLst>
          </p:cNvPr>
          <p:cNvSpPr/>
          <p:nvPr/>
        </p:nvSpPr>
        <p:spPr>
          <a:xfrm>
            <a:off x="3868810" y="1668658"/>
            <a:ext cx="368856" cy="367776"/>
          </a:xfrm>
          <a:prstGeom prst="ellipse">
            <a:avLst/>
          </a:prstGeom>
          <a:solidFill>
            <a:srgbClr val="EB00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noFill/>
              <a:latin typeface="Flama Book" panose="02000000000000000000" pitchFamily="50" charset="0"/>
            </a:endParaRPr>
          </a:p>
        </p:txBody>
      </p:sp>
      <p:sp>
        <p:nvSpPr>
          <p:cNvPr id="101" name="Oval 100">
            <a:extLst>
              <a:ext uri="{FF2B5EF4-FFF2-40B4-BE49-F238E27FC236}">
                <a16:creationId xmlns:a16="http://schemas.microsoft.com/office/drawing/2014/main" id="{1FDD0A79-6F07-4DCA-A419-8CE79C094671}"/>
              </a:ext>
            </a:extLst>
          </p:cNvPr>
          <p:cNvSpPr/>
          <p:nvPr/>
        </p:nvSpPr>
        <p:spPr>
          <a:xfrm>
            <a:off x="3845375" y="2889514"/>
            <a:ext cx="415725" cy="415249"/>
          </a:xfrm>
          <a:prstGeom prst="ellipse">
            <a:avLst/>
          </a:prstGeom>
          <a:solidFill>
            <a:schemeClr val="bg1"/>
          </a:solidFill>
          <a:ln>
            <a:solidFill>
              <a:srgbClr val="9227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noFill/>
              <a:latin typeface="Flama Book" panose="02000000000000000000" pitchFamily="50" charset="0"/>
            </a:endParaRPr>
          </a:p>
        </p:txBody>
      </p:sp>
      <p:sp>
        <p:nvSpPr>
          <p:cNvPr id="102" name="Oval 101">
            <a:extLst>
              <a:ext uri="{FF2B5EF4-FFF2-40B4-BE49-F238E27FC236}">
                <a16:creationId xmlns:a16="http://schemas.microsoft.com/office/drawing/2014/main" id="{1FD4D626-D1DA-454E-9B2B-D4FFE15E7B56}"/>
              </a:ext>
            </a:extLst>
          </p:cNvPr>
          <p:cNvSpPr/>
          <p:nvPr/>
        </p:nvSpPr>
        <p:spPr>
          <a:xfrm>
            <a:off x="3868810" y="2913250"/>
            <a:ext cx="368856" cy="367776"/>
          </a:xfrm>
          <a:prstGeom prst="ellipse">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noFill/>
              <a:latin typeface="Flama Book" panose="02000000000000000000" pitchFamily="50" charset="0"/>
            </a:endParaRPr>
          </a:p>
        </p:txBody>
      </p:sp>
      <p:sp>
        <p:nvSpPr>
          <p:cNvPr id="103" name="Oval 102">
            <a:extLst>
              <a:ext uri="{FF2B5EF4-FFF2-40B4-BE49-F238E27FC236}">
                <a16:creationId xmlns:a16="http://schemas.microsoft.com/office/drawing/2014/main" id="{D3A4A763-1BD3-4362-8087-6733C298BD59}"/>
              </a:ext>
            </a:extLst>
          </p:cNvPr>
          <p:cNvSpPr/>
          <p:nvPr/>
        </p:nvSpPr>
        <p:spPr>
          <a:xfrm>
            <a:off x="3845375" y="4532277"/>
            <a:ext cx="415725" cy="415249"/>
          </a:xfrm>
          <a:prstGeom prst="ellipse">
            <a:avLst/>
          </a:prstGeom>
          <a:solidFill>
            <a:schemeClr val="bg1"/>
          </a:solidFill>
          <a:ln>
            <a:solidFill>
              <a:srgbClr val="D21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noFill/>
              <a:latin typeface="Flama Book" panose="02000000000000000000" pitchFamily="50" charset="0"/>
            </a:endParaRPr>
          </a:p>
        </p:txBody>
      </p:sp>
      <p:sp>
        <p:nvSpPr>
          <p:cNvPr id="104" name="Oval 103">
            <a:extLst>
              <a:ext uri="{FF2B5EF4-FFF2-40B4-BE49-F238E27FC236}">
                <a16:creationId xmlns:a16="http://schemas.microsoft.com/office/drawing/2014/main" id="{F38EB7A8-BC23-4D34-BA2A-98712A5A70D0}"/>
              </a:ext>
            </a:extLst>
          </p:cNvPr>
          <p:cNvSpPr/>
          <p:nvPr/>
        </p:nvSpPr>
        <p:spPr>
          <a:xfrm>
            <a:off x="3868810" y="4556013"/>
            <a:ext cx="368856" cy="367776"/>
          </a:xfrm>
          <a:prstGeom prst="ellipse">
            <a:avLst/>
          </a:prstGeom>
          <a:solidFill>
            <a:srgbClr val="D218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noFill/>
              <a:latin typeface="Flama Book" panose="02000000000000000000" pitchFamily="50" charset="0"/>
            </a:endParaRPr>
          </a:p>
        </p:txBody>
      </p:sp>
      <p:sp>
        <p:nvSpPr>
          <p:cNvPr id="105" name="Oval 104">
            <a:extLst>
              <a:ext uri="{FF2B5EF4-FFF2-40B4-BE49-F238E27FC236}">
                <a16:creationId xmlns:a16="http://schemas.microsoft.com/office/drawing/2014/main" id="{91757838-5FB3-4579-9227-CDA0BFA7999C}"/>
              </a:ext>
            </a:extLst>
          </p:cNvPr>
          <p:cNvSpPr/>
          <p:nvPr/>
        </p:nvSpPr>
        <p:spPr>
          <a:xfrm>
            <a:off x="7531016" y="1631015"/>
            <a:ext cx="415725" cy="415249"/>
          </a:xfrm>
          <a:prstGeom prst="ellipse">
            <a:avLst/>
          </a:prstGeom>
          <a:solidFill>
            <a:schemeClr val="bg1"/>
          </a:solidFill>
          <a:ln>
            <a:solidFill>
              <a:srgbClr val="008C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noFill/>
              <a:latin typeface="Flama Book" panose="02000000000000000000" pitchFamily="50" charset="0"/>
            </a:endParaRPr>
          </a:p>
        </p:txBody>
      </p:sp>
      <p:sp>
        <p:nvSpPr>
          <p:cNvPr id="106" name="Oval 105">
            <a:extLst>
              <a:ext uri="{FF2B5EF4-FFF2-40B4-BE49-F238E27FC236}">
                <a16:creationId xmlns:a16="http://schemas.microsoft.com/office/drawing/2014/main" id="{55B38EE4-99E0-439E-B0C6-FB252014B9FF}"/>
              </a:ext>
            </a:extLst>
          </p:cNvPr>
          <p:cNvSpPr/>
          <p:nvPr/>
        </p:nvSpPr>
        <p:spPr>
          <a:xfrm>
            <a:off x="7554451" y="1654751"/>
            <a:ext cx="368856" cy="367776"/>
          </a:xfrm>
          <a:prstGeom prst="ellipse">
            <a:avLst/>
          </a:prstGeom>
          <a:solidFill>
            <a:srgbClr val="008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noFill/>
              <a:latin typeface="Flama Book" panose="02000000000000000000" pitchFamily="50" charset="0"/>
            </a:endParaRPr>
          </a:p>
        </p:txBody>
      </p:sp>
      <p:sp>
        <p:nvSpPr>
          <p:cNvPr id="107" name="Oval 106">
            <a:extLst>
              <a:ext uri="{FF2B5EF4-FFF2-40B4-BE49-F238E27FC236}">
                <a16:creationId xmlns:a16="http://schemas.microsoft.com/office/drawing/2014/main" id="{9C12ED0B-E539-41A3-9451-87ABD22BFAB1}"/>
              </a:ext>
            </a:extLst>
          </p:cNvPr>
          <p:cNvSpPr/>
          <p:nvPr/>
        </p:nvSpPr>
        <p:spPr>
          <a:xfrm>
            <a:off x="7531016" y="2946484"/>
            <a:ext cx="415725" cy="415249"/>
          </a:xfrm>
          <a:prstGeom prst="ellipse">
            <a:avLst/>
          </a:prstGeom>
          <a:solidFill>
            <a:schemeClr val="bg1"/>
          </a:solidFill>
          <a:ln>
            <a:solidFill>
              <a:srgbClr val="005B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noFill/>
              <a:latin typeface="Flama Book" panose="02000000000000000000" pitchFamily="50" charset="0"/>
            </a:endParaRPr>
          </a:p>
        </p:txBody>
      </p:sp>
      <p:sp>
        <p:nvSpPr>
          <p:cNvPr id="108" name="Oval 107">
            <a:extLst>
              <a:ext uri="{FF2B5EF4-FFF2-40B4-BE49-F238E27FC236}">
                <a16:creationId xmlns:a16="http://schemas.microsoft.com/office/drawing/2014/main" id="{B0BEAFFA-42EA-4D94-8180-BA57946CEEAE}"/>
              </a:ext>
            </a:extLst>
          </p:cNvPr>
          <p:cNvSpPr/>
          <p:nvPr/>
        </p:nvSpPr>
        <p:spPr>
          <a:xfrm>
            <a:off x="7554451" y="2970220"/>
            <a:ext cx="368856" cy="367776"/>
          </a:xfrm>
          <a:prstGeom prst="ellipse">
            <a:avLst/>
          </a:prstGeom>
          <a:solidFill>
            <a:srgbClr val="005B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noFill/>
              <a:latin typeface="Flama Book" panose="02000000000000000000" pitchFamily="50" charset="0"/>
            </a:endParaRPr>
          </a:p>
        </p:txBody>
      </p:sp>
      <p:sp>
        <p:nvSpPr>
          <p:cNvPr id="109" name="Oval 108">
            <a:extLst>
              <a:ext uri="{FF2B5EF4-FFF2-40B4-BE49-F238E27FC236}">
                <a16:creationId xmlns:a16="http://schemas.microsoft.com/office/drawing/2014/main" id="{3FA1F006-484A-47B6-9293-D6D660BA58B5}"/>
              </a:ext>
            </a:extLst>
          </p:cNvPr>
          <p:cNvSpPr/>
          <p:nvPr/>
        </p:nvSpPr>
        <p:spPr>
          <a:xfrm>
            <a:off x="7531016" y="3916874"/>
            <a:ext cx="415725" cy="415249"/>
          </a:xfrm>
          <a:prstGeom prst="ellipse">
            <a:avLst/>
          </a:prstGeom>
          <a:solidFill>
            <a:schemeClr val="bg1"/>
          </a:solidFill>
          <a:ln>
            <a:solidFill>
              <a:srgbClr val="FFC8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noFill/>
              <a:latin typeface="Flama Book" panose="02000000000000000000" pitchFamily="50" charset="0"/>
            </a:endParaRPr>
          </a:p>
        </p:txBody>
      </p:sp>
      <p:sp>
        <p:nvSpPr>
          <p:cNvPr id="110" name="Oval 109">
            <a:extLst>
              <a:ext uri="{FF2B5EF4-FFF2-40B4-BE49-F238E27FC236}">
                <a16:creationId xmlns:a16="http://schemas.microsoft.com/office/drawing/2014/main" id="{95265A61-C771-4149-9588-5FB89B4E901D}"/>
              </a:ext>
            </a:extLst>
          </p:cNvPr>
          <p:cNvSpPr/>
          <p:nvPr/>
        </p:nvSpPr>
        <p:spPr>
          <a:xfrm>
            <a:off x="7554451" y="3940610"/>
            <a:ext cx="368856" cy="367776"/>
          </a:xfrm>
          <a:prstGeom prst="ellipse">
            <a:avLst/>
          </a:prstGeom>
          <a:solidFill>
            <a:srgbClr val="FFC8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noFill/>
              <a:latin typeface="Flama Book" panose="02000000000000000000" pitchFamily="50" charset="0"/>
            </a:endParaRPr>
          </a:p>
        </p:txBody>
      </p:sp>
      <p:sp>
        <p:nvSpPr>
          <p:cNvPr id="111" name="Oval 110">
            <a:extLst>
              <a:ext uri="{FF2B5EF4-FFF2-40B4-BE49-F238E27FC236}">
                <a16:creationId xmlns:a16="http://schemas.microsoft.com/office/drawing/2014/main" id="{8488E8DB-129B-40F8-AA7F-0D2C9B790EE7}"/>
              </a:ext>
            </a:extLst>
          </p:cNvPr>
          <p:cNvSpPr/>
          <p:nvPr/>
        </p:nvSpPr>
        <p:spPr>
          <a:xfrm>
            <a:off x="7531016" y="5092478"/>
            <a:ext cx="415725" cy="415249"/>
          </a:xfrm>
          <a:prstGeom prst="ellipse">
            <a:avLst/>
          </a:prstGeom>
          <a:solidFill>
            <a:schemeClr val="bg1"/>
          </a:solidFill>
          <a:ln>
            <a:solidFill>
              <a:srgbClr val="F579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noFill/>
              <a:latin typeface="Flama Book" panose="02000000000000000000" pitchFamily="50" charset="0"/>
            </a:endParaRPr>
          </a:p>
        </p:txBody>
      </p:sp>
      <p:sp>
        <p:nvSpPr>
          <p:cNvPr id="112" name="Oval 111">
            <a:extLst>
              <a:ext uri="{FF2B5EF4-FFF2-40B4-BE49-F238E27FC236}">
                <a16:creationId xmlns:a16="http://schemas.microsoft.com/office/drawing/2014/main" id="{82D3E2F7-875D-4078-BF02-7DF120FCE9B8}"/>
              </a:ext>
            </a:extLst>
          </p:cNvPr>
          <p:cNvSpPr/>
          <p:nvPr/>
        </p:nvSpPr>
        <p:spPr>
          <a:xfrm>
            <a:off x="7554451" y="5116214"/>
            <a:ext cx="368856" cy="367776"/>
          </a:xfrm>
          <a:prstGeom prst="ellipse">
            <a:avLst/>
          </a:prstGeom>
          <a:solidFill>
            <a:srgbClr val="F57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noFill/>
              <a:latin typeface="Flama Book" panose="02000000000000000000" pitchFamily="50" charset="0"/>
            </a:endParaRPr>
          </a:p>
        </p:txBody>
      </p:sp>
      <p:sp>
        <p:nvSpPr>
          <p:cNvPr id="113" name="Oval 112">
            <a:extLst>
              <a:ext uri="{FF2B5EF4-FFF2-40B4-BE49-F238E27FC236}">
                <a16:creationId xmlns:a16="http://schemas.microsoft.com/office/drawing/2014/main" id="{E1C7EB04-E651-4EA2-B000-D4EE76836E3D}"/>
              </a:ext>
            </a:extLst>
          </p:cNvPr>
          <p:cNvSpPr/>
          <p:nvPr/>
        </p:nvSpPr>
        <p:spPr>
          <a:xfrm>
            <a:off x="7485869" y="5805165"/>
            <a:ext cx="415725" cy="415249"/>
          </a:xfrm>
          <a:prstGeom prst="ellipse">
            <a:avLst/>
          </a:prstGeom>
          <a:solidFill>
            <a:schemeClr val="bg1"/>
          </a:solidFill>
          <a:ln>
            <a:solidFill>
              <a:srgbClr val="9B0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noFill/>
              <a:latin typeface="Flama Book" panose="02000000000000000000" pitchFamily="50" charset="0"/>
            </a:endParaRPr>
          </a:p>
        </p:txBody>
      </p:sp>
      <p:sp>
        <p:nvSpPr>
          <p:cNvPr id="114" name="Oval 113">
            <a:extLst>
              <a:ext uri="{FF2B5EF4-FFF2-40B4-BE49-F238E27FC236}">
                <a16:creationId xmlns:a16="http://schemas.microsoft.com/office/drawing/2014/main" id="{8259E641-1F06-4FC9-A8E5-2D510A62A810}"/>
              </a:ext>
            </a:extLst>
          </p:cNvPr>
          <p:cNvSpPr/>
          <p:nvPr/>
        </p:nvSpPr>
        <p:spPr>
          <a:xfrm>
            <a:off x="7509304" y="5828901"/>
            <a:ext cx="368856" cy="367776"/>
          </a:xfrm>
          <a:prstGeom prst="ellipse">
            <a:avLst/>
          </a:prstGeom>
          <a:solidFill>
            <a:srgbClr val="9B0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noFill/>
              <a:latin typeface="Flama Book" panose="02000000000000000000" pitchFamily="50" charset="0"/>
            </a:endParaRPr>
          </a:p>
        </p:txBody>
      </p:sp>
      <p:sp>
        <p:nvSpPr>
          <p:cNvPr id="115" name="TextBox 114">
            <a:extLst>
              <a:ext uri="{FF2B5EF4-FFF2-40B4-BE49-F238E27FC236}">
                <a16:creationId xmlns:a16="http://schemas.microsoft.com/office/drawing/2014/main" id="{3B2B3957-D38B-4826-BB02-35A93E5EAD07}"/>
              </a:ext>
            </a:extLst>
          </p:cNvPr>
          <p:cNvSpPr txBox="1"/>
          <p:nvPr/>
        </p:nvSpPr>
        <p:spPr>
          <a:xfrm>
            <a:off x="3877717" y="1731922"/>
            <a:ext cx="357790" cy="261610"/>
          </a:xfrm>
          <a:prstGeom prst="rect">
            <a:avLst/>
          </a:prstGeom>
          <a:noFill/>
        </p:spPr>
        <p:txBody>
          <a:bodyPr wrap="none" rtlCol="0">
            <a:spAutoFit/>
          </a:bodyPr>
          <a:lstStyle/>
          <a:p>
            <a:pPr algn="ctr"/>
            <a:r>
              <a:rPr lang="en-US" sz="1100">
                <a:solidFill>
                  <a:schemeClr val="bg1"/>
                </a:solidFill>
                <a:latin typeface="Flama Book" panose="02000000000000000000" pitchFamily="50" charset="0"/>
                <a:cs typeface="Helvetica" panose="020B0604020202020204" pitchFamily="34" charset="0"/>
              </a:rPr>
              <a:t>1A</a:t>
            </a:r>
          </a:p>
        </p:txBody>
      </p:sp>
      <p:sp>
        <p:nvSpPr>
          <p:cNvPr id="116" name="TextBox 115">
            <a:extLst>
              <a:ext uri="{FF2B5EF4-FFF2-40B4-BE49-F238E27FC236}">
                <a16:creationId xmlns:a16="http://schemas.microsoft.com/office/drawing/2014/main" id="{E89E2C43-DF1D-46CB-9D6A-5442B1869646}"/>
              </a:ext>
            </a:extLst>
          </p:cNvPr>
          <p:cNvSpPr txBox="1"/>
          <p:nvPr/>
        </p:nvSpPr>
        <p:spPr>
          <a:xfrm>
            <a:off x="3851011" y="2960277"/>
            <a:ext cx="343363" cy="261610"/>
          </a:xfrm>
          <a:prstGeom prst="rect">
            <a:avLst/>
          </a:prstGeom>
          <a:noFill/>
        </p:spPr>
        <p:txBody>
          <a:bodyPr wrap="none" rtlCol="0">
            <a:spAutoFit/>
          </a:bodyPr>
          <a:lstStyle/>
          <a:p>
            <a:pPr algn="ctr"/>
            <a:r>
              <a:rPr lang="en-US" sz="1100">
                <a:solidFill>
                  <a:schemeClr val="bg1"/>
                </a:solidFill>
                <a:latin typeface="Flama Book" panose="02000000000000000000" pitchFamily="50" charset="0"/>
                <a:cs typeface="Helvetica" panose="020B0604020202020204" pitchFamily="34" charset="0"/>
              </a:rPr>
              <a:t>1B</a:t>
            </a:r>
          </a:p>
        </p:txBody>
      </p:sp>
      <p:sp>
        <p:nvSpPr>
          <p:cNvPr id="117" name="TextBox 116">
            <a:extLst>
              <a:ext uri="{FF2B5EF4-FFF2-40B4-BE49-F238E27FC236}">
                <a16:creationId xmlns:a16="http://schemas.microsoft.com/office/drawing/2014/main" id="{D4FDD831-BF6A-4D14-92AD-5B764F20E45F}"/>
              </a:ext>
            </a:extLst>
          </p:cNvPr>
          <p:cNvSpPr txBox="1"/>
          <p:nvPr/>
        </p:nvSpPr>
        <p:spPr>
          <a:xfrm>
            <a:off x="3877675" y="4588147"/>
            <a:ext cx="344966" cy="261610"/>
          </a:xfrm>
          <a:prstGeom prst="rect">
            <a:avLst/>
          </a:prstGeom>
          <a:noFill/>
        </p:spPr>
        <p:txBody>
          <a:bodyPr wrap="none" rtlCol="0">
            <a:spAutoFit/>
          </a:bodyPr>
          <a:lstStyle/>
          <a:p>
            <a:pPr algn="ctr"/>
            <a:r>
              <a:rPr lang="en-US" sz="1100">
                <a:solidFill>
                  <a:schemeClr val="bg1"/>
                </a:solidFill>
                <a:latin typeface="Flama Book" panose="02000000000000000000" pitchFamily="50" charset="0"/>
                <a:cs typeface="Helvetica" panose="020B0604020202020204" pitchFamily="34" charset="0"/>
              </a:rPr>
              <a:t>1C</a:t>
            </a:r>
          </a:p>
        </p:txBody>
      </p:sp>
      <p:sp>
        <p:nvSpPr>
          <p:cNvPr id="118" name="TextBox 117">
            <a:extLst>
              <a:ext uri="{FF2B5EF4-FFF2-40B4-BE49-F238E27FC236}">
                <a16:creationId xmlns:a16="http://schemas.microsoft.com/office/drawing/2014/main" id="{B64A839D-F42B-4EB4-A52F-6C3D2ED40330}"/>
              </a:ext>
            </a:extLst>
          </p:cNvPr>
          <p:cNvSpPr txBox="1"/>
          <p:nvPr/>
        </p:nvSpPr>
        <p:spPr>
          <a:xfrm>
            <a:off x="7615063" y="1671241"/>
            <a:ext cx="263214" cy="261610"/>
          </a:xfrm>
          <a:prstGeom prst="rect">
            <a:avLst/>
          </a:prstGeom>
          <a:noFill/>
        </p:spPr>
        <p:txBody>
          <a:bodyPr wrap="none" rtlCol="0">
            <a:spAutoFit/>
          </a:bodyPr>
          <a:lstStyle/>
          <a:p>
            <a:pPr algn="ctr"/>
            <a:r>
              <a:rPr lang="en-US" sz="1100">
                <a:solidFill>
                  <a:schemeClr val="bg1"/>
                </a:solidFill>
                <a:latin typeface="Flama Book" panose="02000000000000000000" pitchFamily="50" charset="0"/>
                <a:cs typeface="Helvetica" panose="020B0604020202020204" pitchFamily="34" charset="0"/>
              </a:rPr>
              <a:t>2</a:t>
            </a:r>
          </a:p>
        </p:txBody>
      </p:sp>
      <p:sp>
        <p:nvSpPr>
          <p:cNvPr id="119" name="TextBox 118">
            <a:extLst>
              <a:ext uri="{FF2B5EF4-FFF2-40B4-BE49-F238E27FC236}">
                <a16:creationId xmlns:a16="http://schemas.microsoft.com/office/drawing/2014/main" id="{EB27F716-D84F-457D-9966-8B4B8630ED93}"/>
              </a:ext>
            </a:extLst>
          </p:cNvPr>
          <p:cNvSpPr txBox="1"/>
          <p:nvPr/>
        </p:nvSpPr>
        <p:spPr>
          <a:xfrm>
            <a:off x="7581468" y="3004567"/>
            <a:ext cx="263214" cy="261610"/>
          </a:xfrm>
          <a:prstGeom prst="rect">
            <a:avLst/>
          </a:prstGeom>
          <a:noFill/>
        </p:spPr>
        <p:txBody>
          <a:bodyPr wrap="none" rtlCol="0">
            <a:spAutoFit/>
          </a:bodyPr>
          <a:lstStyle/>
          <a:p>
            <a:pPr algn="ctr"/>
            <a:r>
              <a:rPr lang="en-US" sz="1100">
                <a:solidFill>
                  <a:schemeClr val="bg1"/>
                </a:solidFill>
                <a:latin typeface="Flama Book" panose="02000000000000000000" pitchFamily="50" charset="0"/>
                <a:cs typeface="Helvetica" panose="020B0604020202020204" pitchFamily="34" charset="0"/>
              </a:rPr>
              <a:t>3</a:t>
            </a:r>
          </a:p>
        </p:txBody>
      </p:sp>
      <p:sp>
        <p:nvSpPr>
          <p:cNvPr id="120" name="TextBox 119">
            <a:extLst>
              <a:ext uri="{FF2B5EF4-FFF2-40B4-BE49-F238E27FC236}">
                <a16:creationId xmlns:a16="http://schemas.microsoft.com/office/drawing/2014/main" id="{624A0B45-5D31-4D60-8128-F09FE4A153C9}"/>
              </a:ext>
            </a:extLst>
          </p:cNvPr>
          <p:cNvSpPr txBox="1"/>
          <p:nvPr/>
        </p:nvSpPr>
        <p:spPr>
          <a:xfrm>
            <a:off x="7581468" y="3991283"/>
            <a:ext cx="266420" cy="261610"/>
          </a:xfrm>
          <a:prstGeom prst="rect">
            <a:avLst/>
          </a:prstGeom>
          <a:noFill/>
        </p:spPr>
        <p:txBody>
          <a:bodyPr wrap="none" rtlCol="0">
            <a:spAutoFit/>
          </a:bodyPr>
          <a:lstStyle/>
          <a:p>
            <a:pPr algn="ctr"/>
            <a:r>
              <a:rPr lang="en-US" sz="1100">
                <a:solidFill>
                  <a:schemeClr val="bg1"/>
                </a:solidFill>
                <a:latin typeface="Flama Book" panose="02000000000000000000" pitchFamily="50" charset="0"/>
                <a:cs typeface="Helvetica" panose="020B0604020202020204" pitchFamily="34" charset="0"/>
              </a:rPr>
              <a:t>4</a:t>
            </a:r>
          </a:p>
        </p:txBody>
      </p:sp>
      <p:sp>
        <p:nvSpPr>
          <p:cNvPr id="121" name="TextBox 120">
            <a:extLst>
              <a:ext uri="{FF2B5EF4-FFF2-40B4-BE49-F238E27FC236}">
                <a16:creationId xmlns:a16="http://schemas.microsoft.com/office/drawing/2014/main" id="{50496B27-4098-4292-8609-D60FAC5C0CD4}"/>
              </a:ext>
            </a:extLst>
          </p:cNvPr>
          <p:cNvSpPr txBox="1"/>
          <p:nvPr/>
        </p:nvSpPr>
        <p:spPr>
          <a:xfrm>
            <a:off x="7583480" y="5171205"/>
            <a:ext cx="294680" cy="261610"/>
          </a:xfrm>
          <a:prstGeom prst="rect">
            <a:avLst/>
          </a:prstGeom>
          <a:noFill/>
        </p:spPr>
        <p:txBody>
          <a:bodyPr wrap="square" rtlCol="0">
            <a:spAutoFit/>
          </a:bodyPr>
          <a:lstStyle/>
          <a:p>
            <a:pPr algn="ctr"/>
            <a:r>
              <a:rPr lang="en-US" sz="1100">
                <a:solidFill>
                  <a:schemeClr val="bg1"/>
                </a:solidFill>
                <a:latin typeface="Flama Book" panose="02000000000000000000" pitchFamily="50" charset="0"/>
                <a:cs typeface="Helvetica" panose="020B0604020202020204" pitchFamily="34" charset="0"/>
              </a:rPr>
              <a:t>5</a:t>
            </a:r>
          </a:p>
        </p:txBody>
      </p:sp>
      <p:sp>
        <p:nvSpPr>
          <p:cNvPr id="122" name="TextBox 121">
            <a:extLst>
              <a:ext uri="{FF2B5EF4-FFF2-40B4-BE49-F238E27FC236}">
                <a16:creationId xmlns:a16="http://schemas.microsoft.com/office/drawing/2014/main" id="{17755518-FF9A-45CD-875F-5B645425635A}"/>
              </a:ext>
            </a:extLst>
          </p:cNvPr>
          <p:cNvSpPr txBox="1"/>
          <p:nvPr/>
        </p:nvSpPr>
        <p:spPr>
          <a:xfrm>
            <a:off x="7562124" y="5888942"/>
            <a:ext cx="263214" cy="261610"/>
          </a:xfrm>
          <a:prstGeom prst="rect">
            <a:avLst/>
          </a:prstGeom>
          <a:noFill/>
        </p:spPr>
        <p:txBody>
          <a:bodyPr wrap="none" rtlCol="0">
            <a:spAutoFit/>
          </a:bodyPr>
          <a:lstStyle/>
          <a:p>
            <a:pPr algn="ctr"/>
            <a:r>
              <a:rPr lang="en-US" sz="1100">
                <a:solidFill>
                  <a:schemeClr val="bg1"/>
                </a:solidFill>
                <a:latin typeface="Flama Book" panose="02000000000000000000" pitchFamily="50" charset="0"/>
                <a:cs typeface="Helvetica" panose="020B0604020202020204" pitchFamily="34" charset="0"/>
              </a:rPr>
              <a:t>6</a:t>
            </a:r>
          </a:p>
        </p:txBody>
      </p:sp>
      <p:pic>
        <p:nvPicPr>
          <p:cNvPr id="2" name="Picture 2">
            <a:extLst>
              <a:ext uri="{FF2B5EF4-FFF2-40B4-BE49-F238E27FC236}">
                <a16:creationId xmlns:a16="http://schemas.microsoft.com/office/drawing/2014/main" id="{E87D7F41-1DB8-4624-BA04-32647E56C051}"/>
              </a:ext>
            </a:extLst>
          </p:cNvPr>
          <p:cNvPicPr>
            <a:picLocks noChangeAspect="1"/>
          </p:cNvPicPr>
          <p:nvPr/>
        </p:nvPicPr>
        <p:blipFill rotWithShape="1">
          <a:blip r:embed="rId3"/>
          <a:srcRect l="25364" t="180" r="12890" b="7685"/>
          <a:stretch/>
        </p:blipFill>
        <p:spPr>
          <a:xfrm>
            <a:off x="8056729" y="1757078"/>
            <a:ext cx="4129854" cy="3975063"/>
          </a:xfrm>
          <a:prstGeom prst="rect">
            <a:avLst/>
          </a:prstGeom>
          <a:noFill/>
          <a:ln>
            <a:solidFill>
              <a:schemeClr val="tx1"/>
            </a:solidFill>
          </a:ln>
        </p:spPr>
      </p:pic>
      <p:sp>
        <p:nvSpPr>
          <p:cNvPr id="70" name="Title 1">
            <a:extLst>
              <a:ext uri="{FF2B5EF4-FFF2-40B4-BE49-F238E27FC236}">
                <a16:creationId xmlns:a16="http://schemas.microsoft.com/office/drawing/2014/main" id="{F60B7BCA-57A1-4288-B737-8688F619E09F}"/>
              </a:ext>
            </a:extLst>
          </p:cNvPr>
          <p:cNvSpPr txBox="1">
            <a:spLocks/>
          </p:cNvSpPr>
          <p:nvPr/>
        </p:nvSpPr>
        <p:spPr>
          <a:xfrm>
            <a:off x="608296" y="551868"/>
            <a:ext cx="7900084" cy="8256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C00000"/>
                </a:solidFill>
                <a:latin typeface="Flama Bold" panose="02000000000000000000" pitchFamily="50" charset="0"/>
              </a:rPr>
              <a:t>Greater Project Overview</a:t>
            </a:r>
          </a:p>
        </p:txBody>
      </p:sp>
    </p:spTree>
    <p:extLst>
      <p:ext uri="{BB962C8B-B14F-4D97-AF65-F5344CB8AC3E}">
        <p14:creationId xmlns:p14="http://schemas.microsoft.com/office/powerpoint/2010/main" val="17395998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846B2595-92CD-405A-8BEB-E494B00CB39B}"/>
              </a:ext>
            </a:extLst>
          </p:cNvPr>
          <p:cNvSpPr>
            <a:spLocks noGrp="1"/>
          </p:cNvSpPr>
          <p:nvPr>
            <p:ph type="body" sz="quarter" idx="10"/>
          </p:nvPr>
        </p:nvSpPr>
        <p:spPr>
          <a:xfrm>
            <a:off x="526704" y="266218"/>
            <a:ext cx="9889505" cy="1114700"/>
          </a:xfrm>
        </p:spPr>
        <p:txBody>
          <a:bodyPr lIns="91440" tIns="45720" rIns="91440" bIns="45720" anchor="ctr">
            <a:normAutofit/>
          </a:bodyPr>
          <a:lstStyle/>
          <a:p>
            <a:r>
              <a:rPr lang="en-US" dirty="0">
                <a:latin typeface="Flama Bold"/>
              </a:rPr>
              <a:t>Design Package 3/4A: Bolivar Roads to Redfish</a:t>
            </a:r>
          </a:p>
          <a:p>
            <a:r>
              <a:rPr lang="en-US" dirty="0">
                <a:latin typeface="Flama Bold"/>
              </a:rPr>
              <a:t>HSC Station 138+369 to 73+476</a:t>
            </a:r>
            <a:endParaRPr lang="en-US" dirty="0"/>
          </a:p>
        </p:txBody>
      </p:sp>
      <p:sp>
        <p:nvSpPr>
          <p:cNvPr id="9" name="Title 1">
            <a:extLst>
              <a:ext uri="{FF2B5EF4-FFF2-40B4-BE49-F238E27FC236}">
                <a16:creationId xmlns:a16="http://schemas.microsoft.com/office/drawing/2014/main" id="{9A1C0423-8112-4A39-9E20-65DDD95D8194}"/>
              </a:ext>
            </a:extLst>
          </p:cNvPr>
          <p:cNvSpPr txBox="1">
            <a:spLocks/>
          </p:cNvSpPr>
          <p:nvPr/>
        </p:nvSpPr>
        <p:spPr>
          <a:xfrm>
            <a:off x="574342" y="1533681"/>
            <a:ext cx="5460698" cy="5205972"/>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800" b="1" dirty="0">
                <a:solidFill>
                  <a:srgbClr val="C00000"/>
                </a:solidFill>
                <a:latin typeface="Flama Book" panose="02000000000000000000" pitchFamily="50" charset="0"/>
                <a:cs typeface="Helvetica"/>
              </a:rPr>
              <a:t>Activities:</a:t>
            </a:r>
          </a:p>
          <a:p>
            <a:pPr marL="342900" indent="-342900">
              <a:buFont typeface="Arial" panose="020B0604020202020204" pitchFamily="34" charset="0"/>
              <a:buChar char="•"/>
            </a:pPr>
            <a:r>
              <a:rPr lang="en-US" sz="2400" dirty="0">
                <a:latin typeface="Flama Book"/>
                <a:cs typeface="Helvetica"/>
              </a:rPr>
              <a:t>Channel widening from 530 to 700 feet wide </a:t>
            </a:r>
          </a:p>
          <a:p>
            <a:pPr marL="342900" indent="-342900">
              <a:buFont typeface="Arial" panose="020B0604020202020204" pitchFamily="34" charset="0"/>
              <a:buChar char="•"/>
            </a:pPr>
            <a:r>
              <a:rPr lang="en-US" sz="2400" dirty="0">
                <a:latin typeface="Flama Book"/>
                <a:cs typeface="Helvetica"/>
              </a:rPr>
              <a:t>Dredging</a:t>
            </a:r>
            <a:endParaRPr lang="en-US" sz="2000" dirty="0">
              <a:latin typeface="Flama Book"/>
              <a:cs typeface="Helvetica"/>
            </a:endParaRPr>
          </a:p>
          <a:p>
            <a:pPr marL="800100" lvl="1" indent="-342900">
              <a:buFont typeface="Wingdings" panose="05000000000000000000" pitchFamily="2" charset="2"/>
              <a:buChar char="Ø"/>
            </a:pPr>
            <a:r>
              <a:rPr lang="en-US" sz="2000" dirty="0">
                <a:latin typeface="Flama Book"/>
                <a:cs typeface="Helvetica"/>
              </a:rPr>
              <a:t>Excavation of 1.7 million CY of dredged material </a:t>
            </a:r>
          </a:p>
          <a:p>
            <a:pPr marL="800100" lvl="1" indent="-342900">
              <a:buFont typeface="Wingdings" panose="05000000000000000000" pitchFamily="2" charset="2"/>
              <a:buChar char="Ø"/>
            </a:pPr>
            <a:r>
              <a:rPr lang="en-US" sz="2000" dirty="0">
                <a:latin typeface="Flama Book"/>
                <a:cs typeface="Helvetica"/>
              </a:rPr>
              <a:t>Excavation of 1.9 million CY of dredged material for placement at ODMDS</a:t>
            </a:r>
          </a:p>
          <a:p>
            <a:pPr marL="342900" indent="-342900">
              <a:buFont typeface="Arial" panose="020B0604020202020204" pitchFamily="34" charset="0"/>
              <a:buChar char="•"/>
            </a:pPr>
            <a:r>
              <a:rPr lang="en-US" sz="2400" dirty="0">
                <a:latin typeface="Flama Book"/>
                <a:cs typeface="Helvetica"/>
              </a:rPr>
              <a:t>Shoreline protection</a:t>
            </a:r>
          </a:p>
          <a:p>
            <a:pPr marL="800100" lvl="1" indent="-342900">
              <a:buFont typeface="Wingdings" panose="05000000000000000000" pitchFamily="2" charset="2"/>
              <a:buChar char="Ø"/>
            </a:pPr>
            <a:r>
              <a:rPr lang="en-US" sz="2000" dirty="0">
                <a:latin typeface="Flama Book"/>
                <a:cs typeface="Helvetica"/>
              </a:rPr>
              <a:t>30,000 tons of material for rip-rap</a:t>
            </a:r>
          </a:p>
          <a:p>
            <a:pPr marL="342900" indent="-342900">
              <a:buFont typeface="Arial" panose="020B0604020202020204" pitchFamily="34" charset="0"/>
              <a:buChar char="•"/>
            </a:pPr>
            <a:r>
              <a:rPr lang="en-US" sz="2400" dirty="0">
                <a:latin typeface="Flama Book"/>
                <a:cs typeface="Helvetica"/>
              </a:rPr>
              <a:t>Bird island construction</a:t>
            </a:r>
          </a:p>
          <a:p>
            <a:pPr marL="800100" lvl="1" indent="-342900">
              <a:buFont typeface="Wingdings" panose="05000000000000000000" pitchFamily="2" charset="2"/>
              <a:buChar char="Ø"/>
            </a:pPr>
            <a:r>
              <a:rPr lang="en-US" sz="2000" dirty="0">
                <a:latin typeface="Flama Book"/>
                <a:cs typeface="Helvetica"/>
              </a:rPr>
              <a:t>New Long Bird Island</a:t>
            </a:r>
          </a:p>
          <a:p>
            <a:pPr marL="800100" lvl="1" indent="-342900">
              <a:buFont typeface="Wingdings" panose="05000000000000000000" pitchFamily="2" charset="2"/>
              <a:buChar char="Ø"/>
            </a:pPr>
            <a:r>
              <a:rPr lang="en-US" sz="2000" dirty="0">
                <a:latin typeface="Flama Book"/>
                <a:cs typeface="Helvetica"/>
              </a:rPr>
              <a:t>Maintenance via hopper dredge possible at beginning of contract</a:t>
            </a:r>
          </a:p>
        </p:txBody>
      </p:sp>
      <p:pic>
        <p:nvPicPr>
          <p:cNvPr id="8" name="Picture 7">
            <a:extLst>
              <a:ext uri="{FF2B5EF4-FFF2-40B4-BE49-F238E27FC236}">
                <a16:creationId xmlns:a16="http://schemas.microsoft.com/office/drawing/2014/main" id="{66504A4E-C3A3-43DE-8D99-F834DCDD852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35040" y="1533682"/>
            <a:ext cx="5857917" cy="5205972"/>
          </a:xfrm>
          <a:prstGeom prst="rect">
            <a:avLst/>
          </a:prstGeom>
          <a:ln>
            <a:solidFill>
              <a:schemeClr val="tx1"/>
            </a:solidFill>
          </a:ln>
        </p:spPr>
      </p:pic>
      <p:sp>
        <p:nvSpPr>
          <p:cNvPr id="7" name="Oval 6">
            <a:extLst>
              <a:ext uri="{FF2B5EF4-FFF2-40B4-BE49-F238E27FC236}">
                <a16:creationId xmlns:a16="http://schemas.microsoft.com/office/drawing/2014/main" id="{7EA4033C-63E3-4F94-BF89-DE554EA9BA71}"/>
              </a:ext>
            </a:extLst>
          </p:cNvPr>
          <p:cNvSpPr/>
          <p:nvPr/>
        </p:nvSpPr>
        <p:spPr>
          <a:xfrm>
            <a:off x="9212847" y="4136668"/>
            <a:ext cx="629264" cy="697595"/>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DC3C4A4-36E5-412F-8966-242E6E1C38AD}"/>
              </a:ext>
            </a:extLst>
          </p:cNvPr>
          <p:cNvSpPr/>
          <p:nvPr/>
        </p:nvSpPr>
        <p:spPr>
          <a:xfrm>
            <a:off x="10832633" y="6150131"/>
            <a:ext cx="912442" cy="697595"/>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12051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A8B5BDA-B729-4568-817F-3AC9561B4CA4}"/>
              </a:ext>
            </a:extLst>
          </p:cNvPr>
          <p:cNvSpPr txBox="1"/>
          <p:nvPr/>
        </p:nvSpPr>
        <p:spPr>
          <a:xfrm>
            <a:off x="640645" y="1457845"/>
            <a:ext cx="10609311"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rgbClr val="C00000"/>
                </a:solidFill>
                <a:latin typeface="Flama Book" panose="02000000000000000000" pitchFamily="50" charset="0"/>
              </a:rPr>
              <a:t>Activities:</a:t>
            </a:r>
            <a:endParaRPr lang="en-US" dirty="0">
              <a:solidFill>
                <a:srgbClr val="C00000"/>
              </a:solidFill>
              <a:latin typeface="Flama Book" panose="02000000000000000000" pitchFamily="50" charset="0"/>
            </a:endParaRPr>
          </a:p>
          <a:p>
            <a:pPr marL="342900" indent="-342900">
              <a:buFont typeface="Arial" panose="020B0604020202020204" pitchFamily="34" charset="0"/>
              <a:buChar char="•"/>
            </a:pPr>
            <a:r>
              <a:rPr lang="en-US" sz="2400" u="sng" dirty="0">
                <a:latin typeface="Flama Book"/>
              </a:rPr>
              <a:t>HSC Station 138+369 to 98+000</a:t>
            </a:r>
          </a:p>
          <a:p>
            <a:pPr marL="342900" indent="-342900">
              <a:buFont typeface="Arial" panose="020B0604020202020204" pitchFamily="34" charset="0"/>
              <a:buChar char="•"/>
            </a:pPr>
            <a:r>
              <a:rPr lang="en-US" sz="2400" dirty="0">
                <a:latin typeface="Flama Book"/>
              </a:rPr>
              <a:t>Excavating 1.7 million CY of dredged material</a:t>
            </a:r>
          </a:p>
          <a:p>
            <a:pPr marL="342900" indent="-342900">
              <a:buFont typeface="Arial" panose="020B0604020202020204" pitchFamily="34" charset="0"/>
              <a:buChar char="•"/>
            </a:pPr>
            <a:r>
              <a:rPr lang="en-US" sz="2400" dirty="0">
                <a:latin typeface="Flama Book"/>
              </a:rPr>
              <a:t>Shoreline protection</a:t>
            </a:r>
          </a:p>
          <a:p>
            <a:pPr marL="342900" indent="-342900">
              <a:buFont typeface="Arial" panose="020B0604020202020204" pitchFamily="34" charset="0"/>
              <a:buChar char="•"/>
            </a:pPr>
            <a:r>
              <a:rPr lang="en-US" sz="2400" dirty="0">
                <a:latin typeface="Flama Book"/>
              </a:rPr>
              <a:t>31,000 tons of material for armor stone</a:t>
            </a:r>
          </a:p>
          <a:p>
            <a:pPr marL="342900" indent="-342900">
              <a:buFont typeface="Arial" panose="020B0604020202020204" pitchFamily="34" charset="0"/>
              <a:buChar char="•"/>
            </a:pPr>
            <a:r>
              <a:rPr lang="en-US" sz="2400" dirty="0">
                <a:latin typeface="Flama Book"/>
              </a:rPr>
              <a:t>5,000 tons of blanket stone</a:t>
            </a:r>
          </a:p>
          <a:p>
            <a:pPr marL="342900" indent="-342900">
              <a:buFont typeface="Arial" panose="020B0604020202020204" pitchFamily="34" charset="0"/>
              <a:buChar char="•"/>
            </a:pPr>
            <a:r>
              <a:rPr lang="en-US" sz="2400" dirty="0">
                <a:latin typeface="Flama Book"/>
              </a:rPr>
              <a:t>New Long Bird Island Construction</a:t>
            </a:r>
          </a:p>
          <a:p>
            <a:pPr marL="342900" indent="-342900">
              <a:buFont typeface="Arial" panose="020B0604020202020204" pitchFamily="34" charset="0"/>
              <a:buChar char="•"/>
            </a:pPr>
            <a:r>
              <a:rPr lang="en-US" sz="2400" dirty="0">
                <a:latin typeface="Flama Book"/>
              </a:rPr>
              <a:t>Oyster mitigation </a:t>
            </a:r>
          </a:p>
          <a:p>
            <a:pPr marL="342900" indent="-342900">
              <a:buFont typeface="Arial" panose="020B0604020202020204" pitchFamily="34" charset="0"/>
              <a:buChar char="•"/>
            </a:pPr>
            <a:r>
              <a:rPr lang="en-US" sz="2400" dirty="0">
                <a:latin typeface="Flama Book"/>
              </a:rPr>
              <a:t>18,500 tons of crushed limestone utilized</a:t>
            </a:r>
          </a:p>
          <a:p>
            <a:pPr marL="342900" indent="-342900">
              <a:buFont typeface="Arial" panose="020B0604020202020204" pitchFamily="34" charset="0"/>
              <a:buChar char="•"/>
            </a:pPr>
            <a:endParaRPr lang="en-US" sz="2400" dirty="0">
              <a:latin typeface="Flama Book"/>
            </a:endParaRPr>
          </a:p>
          <a:p>
            <a:endParaRPr lang="en-US" dirty="0"/>
          </a:p>
          <a:p>
            <a:endParaRPr lang="en-US" dirty="0"/>
          </a:p>
        </p:txBody>
      </p:sp>
      <p:sp>
        <p:nvSpPr>
          <p:cNvPr id="10" name="Text Placeholder 9">
            <a:extLst>
              <a:ext uri="{FF2B5EF4-FFF2-40B4-BE49-F238E27FC236}">
                <a16:creationId xmlns:a16="http://schemas.microsoft.com/office/drawing/2014/main" id="{846B2595-92CD-405A-8BEB-E494B00CB39B}"/>
              </a:ext>
            </a:extLst>
          </p:cNvPr>
          <p:cNvSpPr>
            <a:spLocks noGrp="1"/>
          </p:cNvSpPr>
          <p:nvPr>
            <p:ph type="body" sz="quarter" idx="10"/>
          </p:nvPr>
        </p:nvSpPr>
        <p:spPr>
          <a:xfrm>
            <a:off x="526704" y="266218"/>
            <a:ext cx="9889505" cy="1114700"/>
          </a:xfrm>
        </p:spPr>
        <p:txBody>
          <a:bodyPr lIns="91440" tIns="45720" rIns="91440" bIns="45720" anchor="ctr">
            <a:normAutofit/>
          </a:bodyPr>
          <a:lstStyle/>
          <a:p>
            <a:r>
              <a:rPr lang="en-US" dirty="0">
                <a:latin typeface="Flama Bold"/>
              </a:rPr>
              <a:t>Design Package 3/4A: Bolivar Roads to Redfish</a:t>
            </a:r>
          </a:p>
          <a:p>
            <a:r>
              <a:rPr lang="en-US" dirty="0">
                <a:latin typeface="Flama Bold"/>
              </a:rPr>
              <a:t>HSC Station 138+369 to 73+476</a:t>
            </a:r>
            <a:endParaRPr lang="en-US" dirty="0"/>
          </a:p>
        </p:txBody>
      </p:sp>
      <p:sp>
        <p:nvSpPr>
          <p:cNvPr id="9" name="Title 1">
            <a:extLst>
              <a:ext uri="{FF2B5EF4-FFF2-40B4-BE49-F238E27FC236}">
                <a16:creationId xmlns:a16="http://schemas.microsoft.com/office/drawing/2014/main" id="{9A1C0423-8112-4A39-9E20-65DDD95D8194}"/>
              </a:ext>
            </a:extLst>
          </p:cNvPr>
          <p:cNvSpPr txBox="1">
            <a:spLocks/>
          </p:cNvSpPr>
          <p:nvPr/>
        </p:nvSpPr>
        <p:spPr>
          <a:xfrm>
            <a:off x="640645" y="1674550"/>
            <a:ext cx="4632396" cy="4228410"/>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endParaRPr lang="en-US" sz="2800" b="1">
              <a:latin typeface="Helvetica"/>
              <a:cs typeface="Helvetica"/>
            </a:endParaRPr>
          </a:p>
        </p:txBody>
      </p:sp>
      <p:pic>
        <p:nvPicPr>
          <p:cNvPr id="5" name="Picture 5">
            <a:extLst>
              <a:ext uri="{FF2B5EF4-FFF2-40B4-BE49-F238E27FC236}">
                <a16:creationId xmlns:a16="http://schemas.microsoft.com/office/drawing/2014/main" id="{D1AB1F11-7C94-4854-AEDF-4789DA6E4596}"/>
              </a:ext>
            </a:extLst>
          </p:cNvPr>
          <p:cNvPicPr>
            <a:picLocks noChangeAspect="1"/>
          </p:cNvPicPr>
          <p:nvPr/>
        </p:nvPicPr>
        <p:blipFill>
          <a:blip r:embed="rId3"/>
          <a:stretch>
            <a:fillRect/>
          </a:stretch>
        </p:blipFill>
        <p:spPr>
          <a:xfrm>
            <a:off x="526704" y="6175363"/>
            <a:ext cx="2600325" cy="390525"/>
          </a:xfrm>
          <a:prstGeom prst="rect">
            <a:avLst/>
          </a:prstGeom>
        </p:spPr>
      </p:pic>
      <p:pic>
        <p:nvPicPr>
          <p:cNvPr id="6" name="Picture 5">
            <a:extLst>
              <a:ext uri="{FF2B5EF4-FFF2-40B4-BE49-F238E27FC236}">
                <a16:creationId xmlns:a16="http://schemas.microsoft.com/office/drawing/2014/main" id="{A99D6B5F-E301-4604-8A05-09970FE4E0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605" y="4827118"/>
            <a:ext cx="11277377" cy="1446245"/>
          </a:xfrm>
          <a:prstGeom prst="rect">
            <a:avLst/>
          </a:prstGeom>
        </p:spPr>
      </p:pic>
      <p:sp>
        <p:nvSpPr>
          <p:cNvPr id="2" name="TextBox 1">
            <a:extLst>
              <a:ext uri="{FF2B5EF4-FFF2-40B4-BE49-F238E27FC236}">
                <a16:creationId xmlns:a16="http://schemas.microsoft.com/office/drawing/2014/main" id="{A567DB4F-667D-46D5-9ADF-58B675FD6F73}"/>
              </a:ext>
            </a:extLst>
          </p:cNvPr>
          <p:cNvSpPr txBox="1"/>
          <p:nvPr/>
        </p:nvSpPr>
        <p:spPr>
          <a:xfrm>
            <a:off x="11183470" y="6273362"/>
            <a:ext cx="963652" cy="584637"/>
          </a:xfrm>
          <a:prstGeom prst="rect">
            <a:avLst/>
          </a:prstGeom>
          <a:solidFill>
            <a:schemeClr val="bg1"/>
          </a:solidFill>
        </p:spPr>
        <p:txBody>
          <a:bodyPr wrap="square" rtlCol="0">
            <a:spAutoFit/>
          </a:bodyPr>
          <a:lstStyle/>
          <a:p>
            <a:endParaRPr lang="en-US" dirty="0">
              <a:highlight>
                <a:srgbClr val="FFFFFF"/>
              </a:highlight>
            </a:endParaRPr>
          </a:p>
        </p:txBody>
      </p:sp>
    </p:spTree>
    <p:extLst>
      <p:ext uri="{BB962C8B-B14F-4D97-AF65-F5344CB8AC3E}">
        <p14:creationId xmlns:p14="http://schemas.microsoft.com/office/powerpoint/2010/main" val="38154124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9">
            <a:extLst>
              <a:ext uri="{FF2B5EF4-FFF2-40B4-BE49-F238E27FC236}">
                <a16:creationId xmlns:a16="http://schemas.microsoft.com/office/drawing/2014/main" id="{74499AFA-713F-4570-8E5D-101ACCACB6A6}"/>
              </a:ext>
            </a:extLst>
          </p:cNvPr>
          <p:cNvSpPr>
            <a:spLocks noGrp="1"/>
          </p:cNvSpPr>
          <p:nvPr>
            <p:ph type="body" sz="quarter" idx="10"/>
          </p:nvPr>
        </p:nvSpPr>
        <p:spPr>
          <a:xfrm>
            <a:off x="526704" y="266218"/>
            <a:ext cx="9889505" cy="1114700"/>
          </a:xfrm>
        </p:spPr>
        <p:txBody>
          <a:bodyPr lIns="91440" tIns="45720" rIns="91440" bIns="45720" anchor="ctr">
            <a:normAutofit/>
          </a:bodyPr>
          <a:lstStyle/>
          <a:p>
            <a:r>
              <a:rPr lang="en-US" dirty="0">
                <a:latin typeface="Flama Bold"/>
              </a:rPr>
              <a:t>Design Package 3/4A: Bolivar Roads to Redfish</a:t>
            </a:r>
          </a:p>
          <a:p>
            <a:r>
              <a:rPr lang="en-US" dirty="0">
                <a:latin typeface="Flama Bold"/>
              </a:rPr>
              <a:t>HSC Station 138+369 to 73+476</a:t>
            </a:r>
            <a:endParaRPr lang="en-US" dirty="0"/>
          </a:p>
        </p:txBody>
      </p:sp>
      <p:sp>
        <p:nvSpPr>
          <p:cNvPr id="2" name="TextBox 1">
            <a:extLst>
              <a:ext uri="{FF2B5EF4-FFF2-40B4-BE49-F238E27FC236}">
                <a16:creationId xmlns:a16="http://schemas.microsoft.com/office/drawing/2014/main" id="{6C3694EA-7991-4FE7-B209-766ED9D8D614}"/>
              </a:ext>
            </a:extLst>
          </p:cNvPr>
          <p:cNvSpPr txBox="1"/>
          <p:nvPr/>
        </p:nvSpPr>
        <p:spPr>
          <a:xfrm>
            <a:off x="632343" y="1533682"/>
            <a:ext cx="5402697" cy="33855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rgbClr val="C00000"/>
                </a:solidFill>
                <a:latin typeface="Flama Book" panose="02000000000000000000" pitchFamily="50" charset="0"/>
                <a:cs typeface="Segoe UI"/>
              </a:rPr>
              <a:t>Activities:</a:t>
            </a:r>
            <a:endParaRPr lang="en-US" sz="2800" dirty="0">
              <a:solidFill>
                <a:srgbClr val="C00000"/>
              </a:solidFill>
              <a:latin typeface="Flama Book" panose="02000000000000000000" pitchFamily="50" charset="0"/>
            </a:endParaRPr>
          </a:p>
          <a:p>
            <a:pPr marL="342900" indent="-342900">
              <a:buFont typeface="Arial" panose="020B0604020202020204" pitchFamily="34" charset="0"/>
              <a:buChar char="•"/>
            </a:pPr>
            <a:r>
              <a:rPr lang="en-US" sz="2400" u="sng" dirty="0">
                <a:latin typeface="Flama Book"/>
                <a:cs typeface="Segoe UI"/>
              </a:rPr>
              <a:t>HSC Station 98+000 to 73+476</a:t>
            </a:r>
            <a:r>
              <a:rPr lang="en-US" sz="2400" dirty="0">
                <a:latin typeface="Flama Book"/>
                <a:cs typeface="Segoe UI"/>
              </a:rPr>
              <a:t>​</a:t>
            </a:r>
            <a:endParaRPr lang="en-US" sz="2400" dirty="0">
              <a:latin typeface="Flama Book"/>
            </a:endParaRPr>
          </a:p>
          <a:p>
            <a:pPr marL="342900" indent="-342900">
              <a:buFont typeface="Arial" panose="020B0604020202020204" pitchFamily="34" charset="0"/>
              <a:buChar char="•"/>
            </a:pPr>
            <a:r>
              <a:rPr lang="en-US" sz="2400" dirty="0">
                <a:latin typeface="Flama Book"/>
                <a:cs typeface="Segoe UI"/>
              </a:rPr>
              <a:t>Excavating 1.9 million CY of dredged material​</a:t>
            </a:r>
          </a:p>
          <a:p>
            <a:pPr marL="342900" indent="-342900">
              <a:buFont typeface="Arial" panose="020B0604020202020204" pitchFamily="34" charset="0"/>
              <a:buChar char="•"/>
            </a:pPr>
            <a:r>
              <a:rPr lang="en-US" sz="2400" dirty="0">
                <a:latin typeface="Flama Book"/>
                <a:cs typeface="Segoe UI"/>
              </a:rPr>
              <a:t>Materials to be transported in scows to the ODMDS </a:t>
            </a:r>
          </a:p>
          <a:p>
            <a:pPr marL="342900" indent="-342900">
              <a:buFont typeface="Arial" panose="020B0604020202020204" pitchFamily="34" charset="0"/>
              <a:buChar char="•"/>
            </a:pPr>
            <a:r>
              <a:rPr lang="en-US" sz="2400" dirty="0">
                <a:latin typeface="Flama Book"/>
                <a:cs typeface="Segoe UI"/>
              </a:rPr>
              <a:t>Hopper dredging is not permitted for new work</a:t>
            </a:r>
          </a:p>
          <a:p>
            <a:endParaRPr lang="en-US" dirty="0">
              <a:latin typeface="Flama Basic"/>
              <a:cs typeface="Segoe UI"/>
            </a:endParaRPr>
          </a:p>
        </p:txBody>
      </p:sp>
      <p:pic>
        <p:nvPicPr>
          <p:cNvPr id="10" name="Picture 9">
            <a:extLst>
              <a:ext uri="{FF2B5EF4-FFF2-40B4-BE49-F238E27FC236}">
                <a16:creationId xmlns:a16="http://schemas.microsoft.com/office/drawing/2014/main" id="{EF911E64-5B70-49D4-B55E-F190200985F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35040" y="1533682"/>
            <a:ext cx="5857917" cy="5205972"/>
          </a:xfrm>
          <a:prstGeom prst="rect">
            <a:avLst/>
          </a:prstGeom>
          <a:ln>
            <a:solidFill>
              <a:schemeClr val="tx1"/>
            </a:solidFill>
          </a:ln>
        </p:spPr>
      </p:pic>
      <p:sp>
        <p:nvSpPr>
          <p:cNvPr id="13" name="Oval 12">
            <a:extLst>
              <a:ext uri="{FF2B5EF4-FFF2-40B4-BE49-F238E27FC236}">
                <a16:creationId xmlns:a16="http://schemas.microsoft.com/office/drawing/2014/main" id="{90E3F045-2281-4A0E-AEC8-8E0CF3EC0219}"/>
              </a:ext>
            </a:extLst>
          </p:cNvPr>
          <p:cNvSpPr/>
          <p:nvPr/>
        </p:nvSpPr>
        <p:spPr>
          <a:xfrm>
            <a:off x="10832633" y="6150131"/>
            <a:ext cx="912442" cy="697595"/>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44118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110DD0-741D-4E71-B81D-A8188D1AE47C}"/>
              </a:ext>
            </a:extLst>
          </p:cNvPr>
          <p:cNvSpPr>
            <a:spLocks noGrp="1"/>
          </p:cNvSpPr>
          <p:nvPr>
            <p:ph type="body" sz="quarter" idx="10"/>
          </p:nvPr>
        </p:nvSpPr>
        <p:spPr/>
        <p:txBody>
          <a:bodyPr lIns="91440" tIns="45720" rIns="91440" bIns="45720" anchor="ctr"/>
          <a:lstStyle/>
          <a:p>
            <a:r>
              <a:rPr lang="en-US">
                <a:solidFill>
                  <a:srgbClr val="D21849"/>
                </a:solidFill>
              </a:rPr>
              <a:t>Houston Ship Channel, Typical Cross-Section</a:t>
            </a:r>
            <a:endParaRPr lang="en-US"/>
          </a:p>
        </p:txBody>
      </p:sp>
      <p:pic>
        <p:nvPicPr>
          <p:cNvPr id="4" name="Picture 3">
            <a:extLst>
              <a:ext uri="{FF2B5EF4-FFF2-40B4-BE49-F238E27FC236}">
                <a16:creationId xmlns:a16="http://schemas.microsoft.com/office/drawing/2014/main" id="{F96A392E-105F-41BF-AE2C-22D374EE6EE2}"/>
              </a:ext>
            </a:extLst>
          </p:cNvPr>
          <p:cNvPicPr/>
          <p:nvPr/>
        </p:nvPicPr>
        <p:blipFill rotWithShape="1">
          <a:blip r:embed="rId3" cstate="print">
            <a:extLst>
              <a:ext uri="{28A0092B-C50C-407E-A947-70E740481C1C}">
                <a14:useLocalDpi xmlns:a14="http://schemas.microsoft.com/office/drawing/2010/main" val="0"/>
              </a:ext>
            </a:extLst>
          </a:blip>
          <a:srcRect l="1416" t="27359" r="1151" b="26837"/>
          <a:stretch/>
        </p:blipFill>
        <p:spPr bwMode="auto">
          <a:xfrm>
            <a:off x="739735" y="1808842"/>
            <a:ext cx="11306310" cy="4731190"/>
          </a:xfrm>
          <a:prstGeom prst="rect">
            <a:avLst/>
          </a:prstGeom>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AD54F90C-1090-4215-B0C5-AAE392FCFDA8}"/>
              </a:ext>
            </a:extLst>
          </p:cNvPr>
          <p:cNvSpPr txBox="1"/>
          <p:nvPr/>
        </p:nvSpPr>
        <p:spPr>
          <a:xfrm>
            <a:off x="11183470" y="6273362"/>
            <a:ext cx="963652" cy="584637"/>
          </a:xfrm>
          <a:prstGeom prst="rect">
            <a:avLst/>
          </a:prstGeom>
          <a:solidFill>
            <a:schemeClr val="bg1"/>
          </a:solidFill>
        </p:spPr>
        <p:txBody>
          <a:bodyPr wrap="square" rtlCol="0">
            <a:spAutoFit/>
          </a:bodyPr>
          <a:lstStyle/>
          <a:p>
            <a:endParaRPr lang="en-US" dirty="0">
              <a:highlight>
                <a:srgbClr val="FFFFFF"/>
              </a:highlight>
            </a:endParaRPr>
          </a:p>
        </p:txBody>
      </p:sp>
    </p:spTree>
    <p:extLst>
      <p:ext uri="{BB962C8B-B14F-4D97-AF65-F5344CB8AC3E}">
        <p14:creationId xmlns:p14="http://schemas.microsoft.com/office/powerpoint/2010/main" val="12820640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CBD25E4-31F8-4F71-BBDF-BEA8712EFCBF}"/>
              </a:ext>
            </a:extLst>
          </p:cNvPr>
          <p:cNvSpPr txBox="1">
            <a:spLocks/>
          </p:cNvSpPr>
          <p:nvPr/>
        </p:nvSpPr>
        <p:spPr>
          <a:xfrm>
            <a:off x="457200" y="457200"/>
            <a:ext cx="11078029" cy="1325563"/>
          </a:xfrm>
          <a:prstGeom prst="rect">
            <a:avLst/>
          </a:prstGeom>
        </p:spPr>
        <p:txBody>
          <a:bodyPr/>
          <a:lstStyle>
            <a:lvl1pPr algn="l" defTabSz="914400" rtl="0" eaLnBrk="1" latinLnBrk="0" hangingPunct="1">
              <a:lnSpc>
                <a:spcPct val="90000"/>
              </a:lnSpc>
              <a:spcBef>
                <a:spcPct val="0"/>
              </a:spcBef>
              <a:buNone/>
              <a:defRPr sz="3200" b="0" kern="1200">
                <a:solidFill>
                  <a:srgbClr val="A51C36"/>
                </a:solidFill>
                <a:latin typeface="+mj-lt"/>
                <a:ea typeface="+mj-ea"/>
                <a:cs typeface="+mj-cs"/>
              </a:defRPr>
            </a:lvl1pPr>
          </a:lstStyle>
          <a:p>
            <a:r>
              <a:rPr lang="en-US" sz="4400" dirty="0"/>
              <a:t>Agenda</a:t>
            </a:r>
          </a:p>
        </p:txBody>
      </p:sp>
      <p:sp>
        <p:nvSpPr>
          <p:cNvPr id="5" name="Content Placeholder 4">
            <a:extLst>
              <a:ext uri="{FF2B5EF4-FFF2-40B4-BE49-F238E27FC236}">
                <a16:creationId xmlns:a16="http://schemas.microsoft.com/office/drawing/2014/main" id="{FC8B102C-07A0-4E92-9BE3-30CAF9C3C276}"/>
              </a:ext>
            </a:extLst>
          </p:cNvPr>
          <p:cNvSpPr>
            <a:spLocks noGrp="1"/>
          </p:cNvSpPr>
          <p:nvPr>
            <p:ph idx="1"/>
          </p:nvPr>
        </p:nvSpPr>
        <p:spPr/>
        <p:txBody>
          <a:bodyPr lIns="91440" tIns="45720" rIns="91440" bIns="45720" anchor="t"/>
          <a:lstStyle/>
          <a:p>
            <a:pPr marL="514350" indent="-514350">
              <a:buFont typeface="+mj-lt"/>
              <a:buAutoNum type="arabicPeriod"/>
            </a:pPr>
            <a:r>
              <a:rPr lang="en-US" sz="3300" dirty="0"/>
              <a:t>Pre-Proposal Conference House Rules</a:t>
            </a:r>
          </a:p>
          <a:p>
            <a:pPr marL="514350" indent="-514350">
              <a:buFont typeface="+mj-lt"/>
              <a:buAutoNum type="arabicPeriod"/>
            </a:pPr>
            <a:r>
              <a:rPr lang="en-US" sz="3300" dirty="0"/>
              <a:t>Port Commission</a:t>
            </a:r>
          </a:p>
          <a:p>
            <a:pPr marL="514350" indent="-514350">
              <a:buAutoNum type="arabicPeriod"/>
            </a:pPr>
            <a:r>
              <a:rPr lang="en-US" sz="3300" dirty="0">
                <a:cs typeface="Arial"/>
              </a:rPr>
              <a:t>Business Equity </a:t>
            </a:r>
          </a:p>
          <a:p>
            <a:pPr marL="514350" indent="-514350">
              <a:buFont typeface="+mj-lt"/>
              <a:buAutoNum type="arabicPeriod"/>
            </a:pPr>
            <a:r>
              <a:rPr lang="en-US" sz="3300" dirty="0"/>
              <a:t>Procurement Services</a:t>
            </a:r>
          </a:p>
          <a:p>
            <a:pPr marL="514350" indent="-514350">
              <a:buFont typeface="+mj-lt"/>
              <a:buAutoNum type="arabicPeriod"/>
            </a:pPr>
            <a:r>
              <a:rPr lang="en-US" sz="3300" dirty="0"/>
              <a:t>Scope</a:t>
            </a:r>
          </a:p>
          <a:p>
            <a:pPr marL="514350" indent="-514350">
              <a:buFont typeface="+mj-lt"/>
              <a:buAutoNum type="arabicPeriod"/>
            </a:pPr>
            <a:r>
              <a:rPr lang="en-US" sz="3300" dirty="0"/>
              <a:t>Q/A</a:t>
            </a:r>
          </a:p>
          <a:p>
            <a:endParaRPr lang="en-US" dirty="0"/>
          </a:p>
        </p:txBody>
      </p:sp>
    </p:spTree>
    <p:extLst>
      <p:ext uri="{BB962C8B-B14F-4D97-AF65-F5344CB8AC3E}">
        <p14:creationId xmlns:p14="http://schemas.microsoft.com/office/powerpoint/2010/main" val="32747271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388064C-C91A-4F7D-B90E-C10BF2437C96}"/>
              </a:ext>
            </a:extLst>
          </p:cNvPr>
          <p:cNvPicPr>
            <a:picLocks noChangeAspect="1"/>
          </p:cNvPicPr>
          <p:nvPr/>
        </p:nvPicPr>
        <p:blipFill>
          <a:blip r:embed="rId2">
            <a:grayscl/>
          </a:blip>
          <a:stretch>
            <a:fillRect/>
          </a:stretch>
        </p:blipFill>
        <p:spPr>
          <a:xfrm>
            <a:off x="0" y="1"/>
            <a:ext cx="13093354" cy="6858000"/>
          </a:xfrm>
          <a:prstGeom prst="rect">
            <a:avLst/>
          </a:prstGeom>
        </p:spPr>
      </p:pic>
      <p:sp>
        <p:nvSpPr>
          <p:cNvPr id="5" name="Content Placeholder 2"/>
          <p:cNvSpPr txBox="1">
            <a:spLocks/>
          </p:cNvSpPr>
          <p:nvPr/>
        </p:nvSpPr>
        <p:spPr>
          <a:xfrm flipV="1">
            <a:off x="4421842" y="2333409"/>
            <a:ext cx="3146612" cy="39239"/>
          </a:xfrm>
          <a:prstGeom prst="rect">
            <a:avLst/>
          </a:prstGeom>
          <a:noFill/>
        </p:spPr>
        <p:txBody>
          <a:bodyPr>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100" dirty="0"/>
          </a:p>
        </p:txBody>
      </p:sp>
      <p:sp>
        <p:nvSpPr>
          <p:cNvPr id="6" name="TextBox 5">
            <a:extLst>
              <a:ext uri="{FF2B5EF4-FFF2-40B4-BE49-F238E27FC236}">
                <a16:creationId xmlns:a16="http://schemas.microsoft.com/office/drawing/2014/main" id="{46861FF9-8E8A-4E88-8A66-5FBBBA9FE818}"/>
              </a:ext>
            </a:extLst>
          </p:cNvPr>
          <p:cNvSpPr txBox="1"/>
          <p:nvPr/>
        </p:nvSpPr>
        <p:spPr>
          <a:xfrm>
            <a:off x="8096250" y="428208"/>
            <a:ext cx="3887696" cy="6186309"/>
          </a:xfrm>
          <a:prstGeom prst="rect">
            <a:avLst/>
          </a:prstGeom>
          <a:solidFill>
            <a:srgbClr val="A41D36"/>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3" name="TextBox 2">
            <a:extLst>
              <a:ext uri="{FF2B5EF4-FFF2-40B4-BE49-F238E27FC236}">
                <a16:creationId xmlns:a16="http://schemas.microsoft.com/office/drawing/2014/main" id="{BA60513B-C56D-4F8B-8705-B30424A22CDC}"/>
              </a:ext>
            </a:extLst>
          </p:cNvPr>
          <p:cNvSpPr txBox="1"/>
          <p:nvPr/>
        </p:nvSpPr>
        <p:spPr>
          <a:xfrm>
            <a:off x="8240061" y="694908"/>
            <a:ext cx="3632948" cy="5509200"/>
          </a:xfrm>
          <a:prstGeom prst="rect">
            <a:avLst/>
          </a:prstGeom>
          <a:solidFill>
            <a:srgbClr val="A41D36"/>
          </a:solidFill>
        </p:spPr>
        <p:txBody>
          <a:bodyPr wrap="square" lIns="91440" tIns="45720" rIns="91440" bIns="45720" rtlCol="0" anchor="t">
            <a:spAutoFit/>
          </a:bodyPr>
          <a:lstStyle/>
          <a:p>
            <a:r>
              <a:rPr lang="en-US" sz="2400" dirty="0">
                <a:solidFill>
                  <a:schemeClr val="bg1"/>
                </a:solidFill>
              </a:rPr>
              <a:t>Port Houston</a:t>
            </a:r>
          </a:p>
          <a:p>
            <a:endParaRPr lang="en-US" sz="2000" b="1" dirty="0">
              <a:solidFill>
                <a:schemeClr val="bg1"/>
              </a:solidFill>
            </a:endParaRPr>
          </a:p>
          <a:p>
            <a:r>
              <a:rPr lang="en-US" sz="2000" dirty="0">
                <a:solidFill>
                  <a:schemeClr val="bg1"/>
                </a:solidFill>
                <a:cs typeface="Arial"/>
              </a:rPr>
              <a:t>David Casebeer</a:t>
            </a:r>
            <a:endParaRPr lang="en-US" sz="2000" dirty="0">
              <a:solidFill>
                <a:schemeClr val="bg1"/>
              </a:solidFill>
            </a:endParaRPr>
          </a:p>
          <a:p>
            <a:r>
              <a:rPr lang="en-US" dirty="0">
                <a:solidFill>
                  <a:schemeClr val="bg1"/>
                </a:solidFill>
              </a:rPr>
              <a:t>Project Manager </a:t>
            </a:r>
            <a:endParaRPr lang="en-US" dirty="0">
              <a:solidFill>
                <a:schemeClr val="bg1"/>
              </a:solidFill>
              <a:cs typeface="Aria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r>
              <a:rPr lang="en-US" dirty="0">
                <a:solidFill>
                  <a:schemeClr val="bg1"/>
                </a:solidFill>
              </a:rPr>
              <a:t>www.porthouston.com</a:t>
            </a:r>
          </a:p>
        </p:txBody>
      </p:sp>
      <p:pic>
        <p:nvPicPr>
          <p:cNvPr id="8" name="Picture 7">
            <a:extLst>
              <a:ext uri="{FF2B5EF4-FFF2-40B4-BE49-F238E27FC236}">
                <a16:creationId xmlns:a16="http://schemas.microsoft.com/office/drawing/2014/main" id="{1862503A-5A16-4D4A-B0F6-094C3C39BF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276" y="428208"/>
            <a:ext cx="1273579" cy="1250181"/>
          </a:xfrm>
          <a:prstGeom prst="rect">
            <a:avLst/>
          </a:prstGeom>
        </p:spPr>
      </p:pic>
      <p:sp>
        <p:nvSpPr>
          <p:cNvPr id="9" name="TextBox 8">
            <a:extLst>
              <a:ext uri="{FF2B5EF4-FFF2-40B4-BE49-F238E27FC236}">
                <a16:creationId xmlns:a16="http://schemas.microsoft.com/office/drawing/2014/main" id="{DAD2B849-D965-4CC4-97DC-829075F11EC2}"/>
              </a:ext>
            </a:extLst>
          </p:cNvPr>
          <p:cNvSpPr txBox="1"/>
          <p:nvPr/>
        </p:nvSpPr>
        <p:spPr>
          <a:xfrm>
            <a:off x="3234802" y="2124877"/>
            <a:ext cx="3887696" cy="769441"/>
          </a:xfrm>
          <a:prstGeom prst="rect">
            <a:avLst/>
          </a:prstGeom>
          <a:noFill/>
        </p:spPr>
        <p:txBody>
          <a:bodyPr wrap="square">
            <a:spAutoFit/>
          </a:bodyPr>
          <a:lstStyle/>
          <a:p>
            <a:r>
              <a:rPr lang="en-US" sz="4400" dirty="0">
                <a:solidFill>
                  <a:srgbClr val="C00000"/>
                </a:solidFill>
              </a:rPr>
              <a:t>QUESTIONS</a:t>
            </a:r>
            <a:r>
              <a:rPr lang="en-US" sz="4000" dirty="0">
                <a:solidFill>
                  <a:srgbClr val="C00000"/>
                </a:solidFill>
              </a:rPr>
              <a:t>?</a:t>
            </a:r>
          </a:p>
        </p:txBody>
      </p:sp>
    </p:spTree>
    <p:extLst>
      <p:ext uri="{BB962C8B-B14F-4D97-AF65-F5344CB8AC3E}">
        <p14:creationId xmlns:p14="http://schemas.microsoft.com/office/powerpoint/2010/main" val="8965424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C8B102C-07A0-4E92-9BE3-30CAF9C3C276}"/>
              </a:ext>
            </a:extLst>
          </p:cNvPr>
          <p:cNvSpPr>
            <a:spLocks noGrp="1"/>
          </p:cNvSpPr>
          <p:nvPr>
            <p:ph idx="1"/>
          </p:nvPr>
        </p:nvSpPr>
        <p:spPr>
          <a:xfrm>
            <a:off x="838200" y="1504991"/>
            <a:ext cx="10515600" cy="4351338"/>
          </a:xfrm>
        </p:spPr>
        <p:txBody>
          <a:bodyPr/>
          <a:lstStyle/>
          <a:p>
            <a:pPr marL="514350" indent="-514350">
              <a:buFont typeface="+mj-lt"/>
              <a:buAutoNum type="arabicPeriod"/>
            </a:pPr>
            <a:r>
              <a:rPr lang="en-US" sz="3200" dirty="0"/>
              <a:t>Attendees will begin the meeting in listen-only mode.</a:t>
            </a:r>
          </a:p>
          <a:p>
            <a:pPr marL="514350" indent="-514350">
              <a:buFont typeface="+mj-lt"/>
              <a:buAutoNum type="arabicPeriod"/>
            </a:pPr>
            <a:r>
              <a:rPr lang="en-US" sz="3200" dirty="0"/>
              <a:t>There will be a Q&amp;A session at the end of today’s presentation.</a:t>
            </a:r>
          </a:p>
          <a:p>
            <a:pPr marL="514350" indent="-514350">
              <a:buFont typeface="+mj-lt"/>
              <a:buAutoNum type="arabicPeriod"/>
            </a:pPr>
            <a:r>
              <a:rPr lang="en-US" sz="3200" dirty="0"/>
              <a:t>If you have any questions during the presentation, you may submit your Questions through the WebEx chat feature and they will be addressed at the end of the presentation.</a:t>
            </a:r>
          </a:p>
          <a:p>
            <a:pPr marL="514350" indent="-514350">
              <a:buFont typeface="+mj-lt"/>
              <a:buAutoNum type="arabicPeriod"/>
            </a:pPr>
            <a:r>
              <a:rPr lang="en-US" sz="3200" dirty="0"/>
              <a:t>This session is being recorded and will be posted on the BuySpeed homepage under “Pre-Bid/Proposal Conference Information.”</a:t>
            </a:r>
          </a:p>
          <a:p>
            <a:endParaRPr lang="en-US" dirty="0"/>
          </a:p>
        </p:txBody>
      </p:sp>
      <p:sp>
        <p:nvSpPr>
          <p:cNvPr id="4" name="Title 1">
            <a:extLst>
              <a:ext uri="{FF2B5EF4-FFF2-40B4-BE49-F238E27FC236}">
                <a16:creationId xmlns:a16="http://schemas.microsoft.com/office/drawing/2014/main" id="{15BAC5B7-4F27-4286-9CFF-EB685602AADB}"/>
              </a:ext>
            </a:extLst>
          </p:cNvPr>
          <p:cNvSpPr txBox="1">
            <a:spLocks/>
          </p:cNvSpPr>
          <p:nvPr/>
        </p:nvSpPr>
        <p:spPr>
          <a:xfrm>
            <a:off x="457200" y="457200"/>
            <a:ext cx="11078029" cy="1325563"/>
          </a:xfrm>
          <a:prstGeom prst="rect">
            <a:avLst/>
          </a:prstGeom>
        </p:spPr>
        <p:txBody>
          <a:bodyPr/>
          <a:lstStyle>
            <a:lvl1pPr algn="l" defTabSz="914400" rtl="0" eaLnBrk="1" latinLnBrk="0" hangingPunct="1">
              <a:lnSpc>
                <a:spcPct val="90000"/>
              </a:lnSpc>
              <a:spcBef>
                <a:spcPct val="0"/>
              </a:spcBef>
              <a:buNone/>
              <a:defRPr sz="3200" b="0" kern="1200">
                <a:solidFill>
                  <a:srgbClr val="A51C36"/>
                </a:solidFill>
                <a:latin typeface="+mj-lt"/>
                <a:ea typeface="+mj-ea"/>
                <a:cs typeface="+mj-cs"/>
              </a:defRPr>
            </a:lvl1pPr>
          </a:lstStyle>
          <a:p>
            <a:r>
              <a:rPr lang="en-US" sz="4400" dirty="0"/>
              <a:t>Pre-Proposal Conference House Rules</a:t>
            </a:r>
          </a:p>
        </p:txBody>
      </p:sp>
    </p:spTree>
    <p:extLst>
      <p:ext uri="{BB962C8B-B14F-4D97-AF65-F5344CB8AC3E}">
        <p14:creationId xmlns:p14="http://schemas.microsoft.com/office/powerpoint/2010/main" val="32679011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6482151"/>
            <a:ext cx="9144000" cy="365760"/>
          </a:xfrm>
          <a:prstGeom prst="rect">
            <a:avLst/>
          </a:prstGeom>
          <a:solidFill>
            <a:srgbClr val="A51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6" name="Picture 5"/>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592286" y="270000"/>
            <a:ext cx="831874" cy="816591"/>
          </a:xfrm>
          <a:prstGeom prst="rect">
            <a:avLst/>
          </a:prstGeom>
        </p:spPr>
      </p:pic>
      <p:grpSp>
        <p:nvGrpSpPr>
          <p:cNvPr id="10" name="Group 9"/>
          <p:cNvGrpSpPr/>
          <p:nvPr/>
        </p:nvGrpSpPr>
        <p:grpSpPr>
          <a:xfrm>
            <a:off x="5061730" y="1394780"/>
            <a:ext cx="1703931" cy="2102259"/>
            <a:chOff x="4683362" y="793161"/>
            <a:chExt cx="2098211" cy="2588712"/>
          </a:xfrm>
        </p:grpSpPr>
        <p:pic>
          <p:nvPicPr>
            <p:cNvPr id="11" name="Picture 10" descr="Corgey_Dean.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48474" y="793161"/>
              <a:ext cx="1620125" cy="2251975"/>
            </a:xfrm>
            <a:prstGeom prst="rect">
              <a:avLst/>
            </a:prstGeom>
          </p:spPr>
        </p:pic>
        <p:sp>
          <p:nvSpPr>
            <p:cNvPr id="12" name="TextBox 11"/>
            <p:cNvSpPr txBox="1"/>
            <p:nvPr/>
          </p:nvSpPr>
          <p:spPr>
            <a:xfrm>
              <a:off x="4683362" y="3116576"/>
              <a:ext cx="2098211" cy="265297"/>
            </a:xfrm>
            <a:prstGeom prst="rect">
              <a:avLst/>
            </a:prstGeom>
            <a:noFill/>
          </p:spPr>
          <p:txBody>
            <a:bodyPr wrap="square" lIns="0" tIns="0" rIns="0" bIns="0" rtlCol="0">
              <a:spAutoFit/>
            </a:bodyPr>
            <a:lstStyle/>
            <a:p>
              <a:pPr algn="ctr"/>
              <a:r>
                <a:rPr lang="en-US" sz="1400" b="1" dirty="0">
                  <a:latin typeface="Arial" panose="020B0604020202020204" pitchFamily="34" charset="0"/>
                  <a:cs typeface="Arial" panose="020B0604020202020204" pitchFamily="34" charset="0"/>
                </a:rPr>
                <a:t>Dean E. Corgey</a:t>
              </a:r>
            </a:p>
          </p:txBody>
        </p:sp>
      </p:grpSp>
      <p:grpSp>
        <p:nvGrpSpPr>
          <p:cNvPr id="13" name="Group 12"/>
          <p:cNvGrpSpPr/>
          <p:nvPr/>
        </p:nvGrpSpPr>
        <p:grpSpPr>
          <a:xfrm>
            <a:off x="5116792" y="3695785"/>
            <a:ext cx="1888796" cy="2077513"/>
            <a:chOff x="6426258" y="793158"/>
            <a:chExt cx="2277387" cy="2504935"/>
          </a:xfrm>
        </p:grpSpPr>
        <p:pic>
          <p:nvPicPr>
            <p:cNvPr id="14" name="Picture 13" descr="DonCarlos_Stephen.jpg"/>
            <p:cNvPicPr>
              <a:picLocks noChangeAspect="1"/>
            </p:cNvPicPr>
            <p:nvPr/>
          </p:nvPicPr>
          <p:blipFill rotWithShape="1">
            <a:blip r:embed="rId5" cstate="hqprint">
              <a:extLst>
                <a:ext uri="{28A0092B-C50C-407E-A947-70E740481C1C}">
                  <a14:useLocalDpi xmlns:a14="http://schemas.microsoft.com/office/drawing/2010/main"/>
                </a:ext>
              </a:extLst>
            </a:blip>
            <a:srcRect b="-1176"/>
            <a:stretch/>
          </p:blipFill>
          <p:spPr>
            <a:xfrm>
              <a:off x="6661089" y="793158"/>
              <a:ext cx="1588298" cy="2205086"/>
            </a:xfrm>
            <a:prstGeom prst="rect">
              <a:avLst/>
            </a:prstGeom>
          </p:spPr>
        </p:pic>
        <p:sp>
          <p:nvSpPr>
            <p:cNvPr id="15" name="TextBox 14"/>
            <p:cNvSpPr txBox="1"/>
            <p:nvPr/>
          </p:nvSpPr>
          <p:spPr>
            <a:xfrm>
              <a:off x="6426258" y="3038324"/>
              <a:ext cx="2277387" cy="259769"/>
            </a:xfrm>
            <a:prstGeom prst="rect">
              <a:avLst/>
            </a:prstGeom>
            <a:noFill/>
          </p:spPr>
          <p:txBody>
            <a:bodyPr wrap="square" lIns="0" tIns="0" rIns="0" bIns="0" rtlCol="0">
              <a:spAutoFit/>
            </a:bodyPr>
            <a:lstStyle/>
            <a:p>
              <a:pPr algn="ctr"/>
              <a:r>
                <a:rPr lang="en-US" sz="1400" b="1" dirty="0">
                  <a:latin typeface="Arial" panose="020B0604020202020204" pitchFamily="34" charset="0"/>
                  <a:cs typeface="Arial" panose="020B0604020202020204" pitchFamily="34" charset="0"/>
                </a:rPr>
                <a:t>Stephen H. DonCarlos</a:t>
              </a:r>
            </a:p>
          </p:txBody>
        </p:sp>
      </p:grpSp>
      <p:grpSp>
        <p:nvGrpSpPr>
          <p:cNvPr id="16" name="Group 15"/>
          <p:cNvGrpSpPr/>
          <p:nvPr/>
        </p:nvGrpSpPr>
        <p:grpSpPr>
          <a:xfrm>
            <a:off x="7063625" y="1394779"/>
            <a:ext cx="1595120" cy="2094892"/>
            <a:chOff x="1420093" y="3485699"/>
            <a:chExt cx="1920985" cy="2522857"/>
          </a:xfrm>
        </p:grpSpPr>
        <p:pic>
          <p:nvPicPr>
            <p:cNvPr id="17" name="Picture 16" descr="Fitzgerald_Clyde.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35743" y="3485699"/>
              <a:ext cx="1586393" cy="2205086"/>
            </a:xfrm>
            <a:prstGeom prst="rect">
              <a:avLst/>
            </a:prstGeom>
          </p:spPr>
        </p:pic>
        <p:sp>
          <p:nvSpPr>
            <p:cNvPr id="18" name="TextBox 17"/>
            <p:cNvSpPr txBox="1"/>
            <p:nvPr/>
          </p:nvSpPr>
          <p:spPr>
            <a:xfrm>
              <a:off x="1420093" y="5749099"/>
              <a:ext cx="1920985" cy="259457"/>
            </a:xfrm>
            <a:prstGeom prst="rect">
              <a:avLst/>
            </a:prstGeom>
            <a:noFill/>
          </p:spPr>
          <p:txBody>
            <a:bodyPr wrap="square" lIns="0" tIns="0" rIns="0" bIns="0" rtlCol="0">
              <a:spAutoFit/>
            </a:bodyPr>
            <a:lstStyle/>
            <a:p>
              <a:pPr algn="ctr"/>
              <a:r>
                <a:rPr lang="en-US" sz="1400" b="1" dirty="0">
                  <a:latin typeface="Arial" panose="020B0604020202020204" pitchFamily="34" charset="0"/>
                  <a:cs typeface="Arial" panose="020B0604020202020204" pitchFamily="34" charset="0"/>
                </a:rPr>
                <a:t>Clyde Fitzgerald</a:t>
              </a:r>
            </a:p>
          </p:txBody>
        </p:sp>
      </p:grpSp>
      <p:grpSp>
        <p:nvGrpSpPr>
          <p:cNvPr id="22" name="Group 21"/>
          <p:cNvGrpSpPr/>
          <p:nvPr/>
        </p:nvGrpSpPr>
        <p:grpSpPr>
          <a:xfrm>
            <a:off x="7166162" y="3712757"/>
            <a:ext cx="1313216" cy="2080242"/>
            <a:chOff x="4957125" y="3485392"/>
            <a:chExt cx="1586393" cy="2512979"/>
          </a:xfrm>
        </p:grpSpPr>
        <p:pic>
          <p:nvPicPr>
            <p:cNvPr id="23" name="Picture 22" descr="Mease_Roy.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957125" y="3485392"/>
              <a:ext cx="1583111" cy="2200526"/>
            </a:xfrm>
            <a:prstGeom prst="rect">
              <a:avLst/>
            </a:prstGeom>
          </p:spPr>
        </p:pic>
        <p:sp>
          <p:nvSpPr>
            <p:cNvPr id="24" name="TextBox 23"/>
            <p:cNvSpPr txBox="1"/>
            <p:nvPr/>
          </p:nvSpPr>
          <p:spPr>
            <a:xfrm>
              <a:off x="4957125" y="5738110"/>
              <a:ext cx="1586393" cy="260261"/>
            </a:xfrm>
            <a:prstGeom prst="rect">
              <a:avLst/>
            </a:prstGeom>
            <a:noFill/>
          </p:spPr>
          <p:txBody>
            <a:bodyPr wrap="square" lIns="0" tIns="0" rIns="0" bIns="0" rtlCol="0">
              <a:spAutoFit/>
            </a:bodyPr>
            <a:lstStyle/>
            <a:p>
              <a:pPr algn="ctr"/>
              <a:r>
                <a:rPr lang="en-US" sz="1400" b="1" dirty="0">
                  <a:latin typeface="Arial" panose="020B0604020202020204" pitchFamily="34" charset="0"/>
                  <a:cs typeface="Arial" panose="020B0604020202020204" pitchFamily="34" charset="0"/>
                </a:rPr>
                <a:t>Roy D. Mease</a:t>
              </a:r>
            </a:p>
          </p:txBody>
        </p:sp>
      </p:grpSp>
      <p:sp>
        <p:nvSpPr>
          <p:cNvPr id="26" name="TextBox 25"/>
          <p:cNvSpPr txBox="1"/>
          <p:nvPr/>
        </p:nvSpPr>
        <p:spPr>
          <a:xfrm>
            <a:off x="2124247" y="5577555"/>
            <a:ext cx="2435658" cy="430887"/>
          </a:xfrm>
          <a:prstGeom prst="rect">
            <a:avLst/>
          </a:prstGeom>
          <a:noFill/>
        </p:spPr>
        <p:txBody>
          <a:bodyPr wrap="square" lIns="0" tIns="0" rIns="0" bIns="0" rtlCol="0">
            <a:spAutoFit/>
          </a:bodyPr>
          <a:lstStyle/>
          <a:p>
            <a:pPr algn="ctr"/>
            <a:r>
              <a:rPr lang="en-US" sz="1400" b="1" dirty="0">
                <a:latin typeface="Arial" panose="020B0604020202020204" pitchFamily="34" charset="0"/>
                <a:cs typeface="Arial" panose="020B0604020202020204" pitchFamily="34" charset="0"/>
              </a:rPr>
              <a:t>Rick Campos</a:t>
            </a:r>
          </a:p>
          <a:p>
            <a:pPr algn="ctr"/>
            <a:r>
              <a:rPr lang="en-US" sz="1400" b="1" i="1" dirty="0">
                <a:latin typeface="Arial" panose="020B0604020202020204" pitchFamily="34" charset="0"/>
                <a:cs typeface="Arial" panose="020B0604020202020204" pitchFamily="34" charset="0"/>
              </a:rPr>
              <a:t>Chairman</a:t>
            </a:r>
          </a:p>
        </p:txBody>
      </p:sp>
      <p:pic>
        <p:nvPicPr>
          <p:cNvPr id="28" name="Picture 2">
            <a:extLst>
              <a:ext uri="{FF2B5EF4-FFF2-40B4-BE49-F238E27FC236}">
                <a16:creationId xmlns:a16="http://schemas.microsoft.com/office/drawing/2014/main" id="{BBFF40B4-957E-4A2A-AE94-67204F06689A}"/>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tretch>
            <a:fillRect/>
          </a:stretch>
        </p:blipFill>
        <p:spPr bwMode="auto">
          <a:xfrm>
            <a:off x="1438508" y="1388823"/>
            <a:ext cx="3260364" cy="407518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C148AFFB-4D8F-4AC4-A64C-153CB79C5F1C}"/>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8921663" y="3712757"/>
            <a:ext cx="1595120" cy="1826514"/>
          </a:xfrm>
          <a:prstGeom prst="rect">
            <a:avLst/>
          </a:prstGeom>
        </p:spPr>
      </p:pic>
      <p:sp>
        <p:nvSpPr>
          <p:cNvPr id="2" name="Rectangle 1">
            <a:extLst>
              <a:ext uri="{FF2B5EF4-FFF2-40B4-BE49-F238E27FC236}">
                <a16:creationId xmlns:a16="http://schemas.microsoft.com/office/drawing/2014/main" id="{4CF9E6E9-3A48-482D-A6B2-6ADE613B4D49}"/>
              </a:ext>
            </a:extLst>
          </p:cNvPr>
          <p:cNvSpPr/>
          <p:nvPr/>
        </p:nvSpPr>
        <p:spPr>
          <a:xfrm>
            <a:off x="8890085" y="5507515"/>
            <a:ext cx="2874451" cy="523220"/>
          </a:xfrm>
          <a:prstGeom prst="rect">
            <a:avLst/>
          </a:prstGeom>
        </p:spPr>
        <p:txBody>
          <a:bodyPr wrap="square">
            <a:spAutoFit/>
          </a:bodyPr>
          <a:lstStyle/>
          <a:p>
            <a:r>
              <a:rPr lang="en-US" sz="1400" b="1" dirty="0">
                <a:latin typeface="Arial" panose="020B0604020202020204" pitchFamily="34" charset="0"/>
                <a:cs typeface="Arial" panose="020B0604020202020204" pitchFamily="34" charset="0"/>
              </a:rPr>
              <a:t>Wendy Montoya </a:t>
            </a:r>
          </a:p>
          <a:p>
            <a:r>
              <a:rPr lang="en-US" sz="1400" b="1" dirty="0" err="1">
                <a:latin typeface="Arial" panose="020B0604020202020204" pitchFamily="34" charset="0"/>
                <a:cs typeface="Arial" panose="020B0604020202020204" pitchFamily="34" charset="0"/>
              </a:rPr>
              <a:t>Cloonan</a:t>
            </a:r>
            <a:endParaRPr lang="en-US" sz="1400" b="1" dirty="0">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03CB3E59-CA5A-4864-AE00-6D0EA6154DE7}"/>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8921663" y="1394780"/>
            <a:ext cx="1746337" cy="182651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39382287-26C1-4E38-A172-4F439228B434}"/>
              </a:ext>
            </a:extLst>
          </p:cNvPr>
          <p:cNvSpPr txBox="1"/>
          <p:nvPr/>
        </p:nvSpPr>
        <p:spPr>
          <a:xfrm>
            <a:off x="8890086" y="3281595"/>
            <a:ext cx="1595120" cy="215444"/>
          </a:xfrm>
          <a:prstGeom prst="rect">
            <a:avLst/>
          </a:prstGeom>
          <a:noFill/>
        </p:spPr>
        <p:txBody>
          <a:bodyPr wrap="square" lIns="0" tIns="0" rIns="0" bIns="0" rtlCol="0">
            <a:spAutoFit/>
          </a:bodyPr>
          <a:lstStyle/>
          <a:p>
            <a:pPr algn="ctr"/>
            <a:r>
              <a:rPr lang="en-US" sz="1400" b="1" dirty="0">
                <a:latin typeface="Arial" panose="020B0604020202020204" pitchFamily="34" charset="0"/>
                <a:cs typeface="Arial" panose="020B0604020202020204" pitchFamily="34" charset="0"/>
              </a:rPr>
              <a:t>Cheryl D. </a:t>
            </a:r>
            <a:r>
              <a:rPr lang="en-US" sz="1400" b="1" dirty="0" err="1">
                <a:latin typeface="Arial" panose="020B0604020202020204" pitchFamily="34" charset="0"/>
                <a:cs typeface="Arial" panose="020B0604020202020204" pitchFamily="34" charset="0"/>
              </a:rPr>
              <a:t>Creuzot</a:t>
            </a:r>
            <a:endParaRPr lang="en-US" sz="1400" b="1" dirty="0">
              <a:latin typeface="Arial" panose="020B0604020202020204" pitchFamily="34" charset="0"/>
              <a:cs typeface="Arial" panose="020B0604020202020204" pitchFamily="34" charset="0"/>
            </a:endParaRPr>
          </a:p>
        </p:txBody>
      </p:sp>
      <p:sp>
        <p:nvSpPr>
          <p:cNvPr id="25" name="Title 1">
            <a:extLst>
              <a:ext uri="{FF2B5EF4-FFF2-40B4-BE49-F238E27FC236}">
                <a16:creationId xmlns:a16="http://schemas.microsoft.com/office/drawing/2014/main" id="{D929F28B-051A-4873-A3DE-704B65C53DC3}"/>
              </a:ext>
            </a:extLst>
          </p:cNvPr>
          <p:cNvSpPr txBox="1">
            <a:spLocks/>
          </p:cNvSpPr>
          <p:nvPr/>
        </p:nvSpPr>
        <p:spPr>
          <a:xfrm>
            <a:off x="457200" y="457200"/>
            <a:ext cx="11078029" cy="1325563"/>
          </a:xfrm>
          <a:prstGeom prst="rect">
            <a:avLst/>
          </a:prstGeom>
        </p:spPr>
        <p:txBody>
          <a:bodyPr/>
          <a:lstStyle>
            <a:lvl1pPr algn="l" defTabSz="914400" rtl="0" eaLnBrk="1" latinLnBrk="0" hangingPunct="1">
              <a:lnSpc>
                <a:spcPct val="90000"/>
              </a:lnSpc>
              <a:spcBef>
                <a:spcPct val="0"/>
              </a:spcBef>
              <a:buNone/>
              <a:defRPr sz="3200" b="0" kern="1200">
                <a:solidFill>
                  <a:srgbClr val="A51C36"/>
                </a:solidFill>
                <a:latin typeface="+mj-lt"/>
                <a:ea typeface="+mj-ea"/>
                <a:cs typeface="+mj-cs"/>
              </a:defRPr>
            </a:lvl1pPr>
          </a:lstStyle>
          <a:p>
            <a:r>
              <a:rPr lang="en-US" sz="4400" dirty="0"/>
              <a:t>Port Commission</a:t>
            </a:r>
          </a:p>
        </p:txBody>
      </p:sp>
    </p:spTree>
    <p:extLst>
      <p:ext uri="{BB962C8B-B14F-4D97-AF65-F5344CB8AC3E}">
        <p14:creationId xmlns:p14="http://schemas.microsoft.com/office/powerpoint/2010/main" val="40927481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9B039B-05E9-4DC2-A606-FE608199FE83}"/>
              </a:ext>
            </a:extLst>
          </p:cNvPr>
          <p:cNvSpPr>
            <a:spLocks noGrp="1"/>
          </p:cNvSpPr>
          <p:nvPr>
            <p:ph type="ctrTitle"/>
          </p:nvPr>
        </p:nvSpPr>
        <p:spPr>
          <a:xfrm>
            <a:off x="2499162" y="2074492"/>
            <a:ext cx="9391284" cy="1953295"/>
          </a:xfrm>
        </p:spPr>
        <p:txBody>
          <a:bodyPr>
            <a:normAutofit/>
          </a:bodyPr>
          <a:lstStyle/>
          <a:p>
            <a:pPr>
              <a:lnSpc>
                <a:spcPct val="100000"/>
              </a:lnSpc>
              <a:tabLst>
                <a:tab pos="1484313" algn="l"/>
              </a:tabLst>
            </a:pPr>
            <a:r>
              <a:rPr lang="en-US" sz="6000" dirty="0">
                <a:latin typeface="Helvetica"/>
                <a:cs typeface="Helvetica"/>
              </a:rPr>
              <a:t>Business Equity</a:t>
            </a:r>
            <a:endParaRPr lang="en-US" sz="6000" dirty="0"/>
          </a:p>
        </p:txBody>
      </p:sp>
      <p:sp>
        <p:nvSpPr>
          <p:cNvPr id="7" name="TextBox 6">
            <a:extLst>
              <a:ext uri="{FF2B5EF4-FFF2-40B4-BE49-F238E27FC236}">
                <a16:creationId xmlns:a16="http://schemas.microsoft.com/office/drawing/2014/main" id="{72AEDE5D-90D1-4882-BCE1-0F6E2B1EA02F}"/>
              </a:ext>
            </a:extLst>
          </p:cNvPr>
          <p:cNvSpPr txBox="1"/>
          <p:nvPr/>
        </p:nvSpPr>
        <p:spPr>
          <a:xfrm>
            <a:off x="2185451" y="1530772"/>
            <a:ext cx="2956172" cy="338554"/>
          </a:xfrm>
          <a:prstGeom prst="rect">
            <a:avLst/>
          </a:prstGeom>
          <a:noFill/>
        </p:spPr>
        <p:txBody>
          <a:bodyPr wrap="square" rtlCol="0">
            <a:spAutoFit/>
          </a:bodyPr>
          <a:lstStyle/>
          <a:p>
            <a:r>
              <a:rPr lang="en-US" sz="1600" b="1">
                <a:solidFill>
                  <a:schemeClr val="bg1"/>
                </a:solidFill>
                <a:latin typeface="Helvetica" pitchFamily="2" charset="0"/>
              </a:rPr>
              <a:t>Port Houston:</a:t>
            </a:r>
          </a:p>
        </p:txBody>
      </p:sp>
      <p:sp>
        <p:nvSpPr>
          <p:cNvPr id="4" name="Footer Placeholder 3">
            <a:extLst>
              <a:ext uri="{FF2B5EF4-FFF2-40B4-BE49-F238E27FC236}">
                <a16:creationId xmlns:a16="http://schemas.microsoft.com/office/drawing/2014/main" id="{7B0511CB-AA83-47A8-8C80-4615676CF285}"/>
              </a:ext>
            </a:extLst>
          </p:cNvPr>
          <p:cNvSpPr>
            <a:spLocks noGrp="1"/>
          </p:cNvSpPr>
          <p:nvPr>
            <p:ph type="ftr" sz="quarter" idx="11"/>
          </p:nvPr>
        </p:nvSpPr>
        <p:spPr>
          <a:xfrm>
            <a:off x="3663537" y="4641646"/>
            <a:ext cx="4339250" cy="352882"/>
          </a:xfrm>
        </p:spPr>
        <p:txBody>
          <a:bodyPr lIns="91440" tIns="45720" rIns="91440" bIns="45720" anchor="t"/>
          <a:lstStyle/>
          <a:p>
            <a:endParaRPr lang="en-US" sz="1800" b="1" dirty="0"/>
          </a:p>
          <a:p>
            <a:endParaRPr lang="en-US" sz="1800" b="1" dirty="0"/>
          </a:p>
          <a:p>
            <a:endParaRPr lang="en-US" sz="1800" b="1" dirty="0"/>
          </a:p>
          <a:p>
            <a:r>
              <a:rPr lang="en-US" sz="1600" dirty="0">
                <a:solidFill>
                  <a:srgbClr val="FFFFFF"/>
                </a:solidFill>
                <a:highlight>
                  <a:srgbClr val="A51E36"/>
                </a:highlight>
                <a:latin typeface="Helvetica"/>
                <a:cs typeface="Helvetica"/>
              </a:rPr>
              <a:t>Pedro Gonzalez, Manager</a:t>
            </a:r>
          </a:p>
          <a:p>
            <a:r>
              <a:rPr lang="en-US" sz="1600" dirty="0">
                <a:solidFill>
                  <a:srgbClr val="FFFFFF"/>
                </a:solidFill>
                <a:highlight>
                  <a:srgbClr val="A51E36"/>
                </a:highlight>
                <a:latin typeface="Helvetica"/>
                <a:cs typeface="Helvetica"/>
              </a:rPr>
              <a:t>Mentoring Program </a:t>
            </a:r>
            <a:endParaRPr lang="en-US" sz="1600" b="1" dirty="0">
              <a:solidFill>
                <a:schemeClr val="accent1"/>
              </a:solidFill>
            </a:endParaRPr>
          </a:p>
        </p:txBody>
      </p:sp>
      <p:pic>
        <p:nvPicPr>
          <p:cNvPr id="2" name="Picture 4">
            <a:extLst>
              <a:ext uri="{FF2B5EF4-FFF2-40B4-BE49-F238E27FC236}">
                <a16:creationId xmlns:a16="http://schemas.microsoft.com/office/drawing/2014/main" id="{1BCEA127-BC5E-4629-8217-F53EAF11EFF3}"/>
              </a:ext>
            </a:extLst>
          </p:cNvPr>
          <p:cNvPicPr>
            <a:picLocks noChangeAspect="1"/>
          </p:cNvPicPr>
          <p:nvPr/>
        </p:nvPicPr>
        <p:blipFill>
          <a:blip r:embed="rId3"/>
          <a:stretch>
            <a:fillRect/>
          </a:stretch>
        </p:blipFill>
        <p:spPr>
          <a:xfrm>
            <a:off x="2226861" y="3790122"/>
            <a:ext cx="1436676" cy="2171148"/>
          </a:xfrm>
          <a:prstGeom prst="rect">
            <a:avLst/>
          </a:prstGeom>
        </p:spPr>
      </p:pic>
    </p:spTree>
    <p:extLst>
      <p:ext uri="{BB962C8B-B14F-4D97-AF65-F5344CB8AC3E}">
        <p14:creationId xmlns:p14="http://schemas.microsoft.com/office/powerpoint/2010/main" val="5811272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520B3-1BB8-4039-BCCF-DF154D7F8C16}"/>
              </a:ext>
            </a:extLst>
          </p:cNvPr>
          <p:cNvSpPr>
            <a:spLocks noGrp="1"/>
          </p:cNvSpPr>
          <p:nvPr>
            <p:ph type="title"/>
          </p:nvPr>
        </p:nvSpPr>
        <p:spPr/>
        <p:txBody>
          <a:bodyPr lIns="91440" tIns="45720" rIns="91440" bIns="45720" anchor="t"/>
          <a:lstStyle/>
          <a:p>
            <a:pPr algn="ctr"/>
            <a:r>
              <a:rPr lang="en-US">
                <a:ea typeface="+mj-lt"/>
                <a:cs typeface="+mj-lt"/>
              </a:rPr>
              <a:t>Small Business </a:t>
            </a:r>
            <a:br>
              <a:rPr lang="en-US" dirty="0">
                <a:ea typeface="+mj-lt"/>
                <a:cs typeface="+mj-lt"/>
              </a:rPr>
            </a:br>
            <a:r>
              <a:rPr lang="en-US">
                <a:ea typeface="+mj-lt"/>
                <a:cs typeface="+mj-lt"/>
              </a:rPr>
              <a:t>What Do We Do?</a:t>
            </a:r>
            <a:endParaRPr lang="en-US">
              <a:cs typeface="Arial"/>
            </a:endParaRPr>
          </a:p>
        </p:txBody>
      </p:sp>
      <p:sp>
        <p:nvSpPr>
          <p:cNvPr id="3" name="Content Placeholder 2">
            <a:extLst>
              <a:ext uri="{FF2B5EF4-FFF2-40B4-BE49-F238E27FC236}">
                <a16:creationId xmlns:a16="http://schemas.microsoft.com/office/drawing/2014/main" id="{FBCF2C49-905E-44DD-920C-2338A4A9834C}"/>
              </a:ext>
            </a:extLst>
          </p:cNvPr>
          <p:cNvSpPr>
            <a:spLocks noGrp="1"/>
          </p:cNvSpPr>
          <p:nvPr>
            <p:ph idx="1"/>
          </p:nvPr>
        </p:nvSpPr>
        <p:spPr/>
        <p:txBody>
          <a:bodyPr lIns="91440" tIns="45720" rIns="91440" bIns="45720" anchor="t"/>
          <a:lstStyle/>
          <a:p>
            <a:pPr>
              <a:buNone/>
            </a:pPr>
            <a:r>
              <a:rPr lang="en-US" b="1">
                <a:ea typeface="+mn-lt"/>
                <a:cs typeface="+mn-lt"/>
              </a:rPr>
              <a:t>Small Business Development Program</a:t>
            </a:r>
            <a:endParaRPr lang="en-US"/>
          </a:p>
          <a:p>
            <a:r>
              <a:rPr lang="en-US">
                <a:ea typeface="+mn-lt"/>
                <a:cs typeface="+mn-lt"/>
              </a:rPr>
              <a:t>Provide opportunities for local small businesses to participate in contracting and procurement at Port Houston with 35% overall SB goal.</a:t>
            </a:r>
            <a:endParaRPr lang="en-US">
              <a:cs typeface="Arial"/>
            </a:endParaRPr>
          </a:p>
          <a:p>
            <a:r>
              <a:rPr lang="en-US">
                <a:ea typeface="+mn-lt"/>
                <a:cs typeface="+mn-lt"/>
              </a:rPr>
              <a:t>Outreach Activities</a:t>
            </a:r>
            <a:endParaRPr lang="en-US"/>
          </a:p>
          <a:p>
            <a:r>
              <a:rPr lang="en-US">
                <a:ea typeface="+mn-lt"/>
                <a:cs typeface="+mn-lt"/>
              </a:rPr>
              <a:t>Business-to-Business Connections</a:t>
            </a:r>
            <a:endParaRPr lang="en-US"/>
          </a:p>
          <a:p>
            <a:r>
              <a:rPr lang="en-US">
                <a:ea typeface="+mn-lt"/>
                <a:cs typeface="+mn-lt"/>
              </a:rPr>
              <a:t>Industry Specific Forums</a:t>
            </a:r>
            <a:endParaRPr lang="en-US"/>
          </a:p>
          <a:p>
            <a:r>
              <a:rPr lang="en-US">
                <a:ea typeface="+mn-lt"/>
                <a:cs typeface="+mn-lt"/>
              </a:rPr>
              <a:t>Training &amp; Development Initiatives</a:t>
            </a:r>
            <a:endParaRPr lang="en-US"/>
          </a:p>
          <a:p>
            <a:pPr lvl="1"/>
            <a:r>
              <a:rPr lang="en-US">
                <a:ea typeface="+mn-lt"/>
                <a:cs typeface="+mn-lt"/>
              </a:rPr>
              <a:t>Port University</a:t>
            </a:r>
            <a:endParaRPr lang="en-US">
              <a:cs typeface="Arial"/>
            </a:endParaRPr>
          </a:p>
          <a:p>
            <a:pPr lvl="1"/>
            <a:r>
              <a:rPr lang="en-US">
                <a:ea typeface="+mn-lt"/>
                <a:cs typeface="+mn-lt"/>
              </a:rPr>
              <a:t>Inter-Agency Mentor Protégé Program</a:t>
            </a:r>
            <a:endParaRPr lang="en-US">
              <a:cs typeface="Arial"/>
            </a:endParaRPr>
          </a:p>
          <a:p>
            <a:pPr marL="0" indent="0">
              <a:buNone/>
            </a:pPr>
            <a:endParaRPr lang="en-US" dirty="0">
              <a:cs typeface="Arial"/>
            </a:endParaRPr>
          </a:p>
        </p:txBody>
      </p:sp>
      <p:pic>
        <p:nvPicPr>
          <p:cNvPr id="5" name="Picture 5">
            <a:extLst>
              <a:ext uri="{FF2B5EF4-FFF2-40B4-BE49-F238E27FC236}">
                <a16:creationId xmlns:a16="http://schemas.microsoft.com/office/drawing/2014/main" id="{DF7BEDED-6D33-4631-A13A-FFA2779AC12C}"/>
              </a:ext>
            </a:extLst>
          </p:cNvPr>
          <p:cNvPicPr>
            <a:picLocks noChangeAspect="1"/>
          </p:cNvPicPr>
          <p:nvPr/>
        </p:nvPicPr>
        <p:blipFill>
          <a:blip r:embed="rId2"/>
          <a:stretch>
            <a:fillRect/>
          </a:stretch>
        </p:blipFill>
        <p:spPr>
          <a:xfrm>
            <a:off x="7338806" y="3497194"/>
            <a:ext cx="3632475" cy="2370481"/>
          </a:xfrm>
          <a:prstGeom prst="rect">
            <a:avLst/>
          </a:prstGeom>
        </p:spPr>
      </p:pic>
    </p:spTree>
    <p:extLst>
      <p:ext uri="{BB962C8B-B14F-4D97-AF65-F5344CB8AC3E}">
        <p14:creationId xmlns:p14="http://schemas.microsoft.com/office/powerpoint/2010/main" val="24585225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8A085-590F-4072-8A3D-CF9BAA00BDD5}"/>
              </a:ext>
            </a:extLst>
          </p:cNvPr>
          <p:cNvSpPr>
            <a:spLocks noGrp="1"/>
          </p:cNvSpPr>
          <p:nvPr>
            <p:ph type="title"/>
          </p:nvPr>
        </p:nvSpPr>
        <p:spPr/>
        <p:txBody>
          <a:bodyPr lIns="91440" tIns="45720" rIns="91440" bIns="45720" anchor="t"/>
          <a:lstStyle/>
          <a:p>
            <a:r>
              <a:rPr lang="en-US">
                <a:ea typeface="+mj-lt"/>
                <a:cs typeface="+mj-lt"/>
              </a:rPr>
              <a:t>Small Business Enrollment</a:t>
            </a:r>
            <a:endParaRPr lang="en-US"/>
          </a:p>
        </p:txBody>
      </p:sp>
      <p:sp>
        <p:nvSpPr>
          <p:cNvPr id="3" name="Content Placeholder 2">
            <a:extLst>
              <a:ext uri="{FF2B5EF4-FFF2-40B4-BE49-F238E27FC236}">
                <a16:creationId xmlns:a16="http://schemas.microsoft.com/office/drawing/2014/main" id="{12EBB6B2-2A2B-4823-BB03-43298E5346AA}"/>
              </a:ext>
            </a:extLst>
          </p:cNvPr>
          <p:cNvSpPr>
            <a:spLocks noGrp="1"/>
          </p:cNvSpPr>
          <p:nvPr>
            <p:ph idx="1"/>
          </p:nvPr>
        </p:nvSpPr>
        <p:spPr>
          <a:xfrm>
            <a:off x="838200" y="1030495"/>
            <a:ext cx="10515600" cy="5146468"/>
          </a:xfrm>
        </p:spPr>
        <p:txBody>
          <a:bodyPr lIns="91440" tIns="45720" rIns="91440" bIns="45720" anchor="t"/>
          <a:lstStyle/>
          <a:p>
            <a:r>
              <a:rPr lang="en-US">
                <a:ea typeface="+mn-lt"/>
                <a:cs typeface="+mn-lt"/>
              </a:rPr>
              <a:t>Businesses must meet certain criteria and be certified with one of Port Houston’s partner agencies</a:t>
            </a:r>
            <a:endParaRPr lang="en-US">
              <a:cs typeface="Arial"/>
            </a:endParaRPr>
          </a:p>
          <a:p>
            <a:r>
              <a:rPr lang="en-US">
                <a:ea typeface="+mn-lt"/>
                <a:cs typeface="+mn-lt"/>
              </a:rPr>
              <a:t>Applies to all contracts over $50,000</a:t>
            </a:r>
            <a:endParaRPr lang="en-US"/>
          </a:p>
          <a:p>
            <a:r>
              <a:rPr lang="en-US">
                <a:ea typeface="+mn-lt"/>
                <a:cs typeface="+mn-lt"/>
              </a:rPr>
              <a:t>Race-and gender-neutral program  </a:t>
            </a:r>
            <a:endParaRPr lang="en-US"/>
          </a:p>
          <a:p>
            <a:r>
              <a:rPr lang="en-US">
                <a:ea typeface="+mn-lt"/>
                <a:cs typeface="+mn-lt"/>
              </a:rPr>
              <a:t>Restricted to local small businesses within the 8 counties surrounding Houston (Harris, Montgomery, Waller, Brazoria, Ft. Bend, Galveston, Chambers, Liberty)</a:t>
            </a:r>
            <a:endParaRPr lang="en-US"/>
          </a:p>
          <a:p>
            <a:r>
              <a:rPr lang="en-US">
                <a:ea typeface="+mn-lt"/>
                <a:cs typeface="+mn-lt"/>
              </a:rPr>
              <a:t>The size of the business must not exceed Code of Federal Regulations 49 CFR  §26.67 or 13 CFR §124 for small business owners. Visit </a:t>
            </a:r>
            <a:r>
              <a:rPr lang="en-US" dirty="0">
                <a:ea typeface="+mn-lt"/>
                <a:cs typeface="+mn-lt"/>
                <a:hlinkClick r:id="rId2"/>
              </a:rPr>
              <a:t>www.sba.gov/size</a:t>
            </a:r>
            <a:r>
              <a:rPr lang="en-US">
                <a:ea typeface="+mn-lt"/>
                <a:cs typeface="+mn-lt"/>
              </a:rPr>
              <a:t>  for more information.</a:t>
            </a:r>
            <a:endParaRPr lang="en-US"/>
          </a:p>
          <a:p>
            <a:r>
              <a:rPr lang="en-US">
                <a:ea typeface="+mn-lt"/>
                <a:cs typeface="+mn-lt"/>
              </a:rPr>
              <a:t>Net worth of the owner must be less than $1.32 million, excluding the owner’s primary homestead and assets of the business. </a:t>
            </a:r>
            <a:endParaRPr lang="en-US"/>
          </a:p>
          <a:p>
            <a:endParaRPr lang="en-US" dirty="0">
              <a:cs typeface="Arial"/>
            </a:endParaRPr>
          </a:p>
        </p:txBody>
      </p:sp>
    </p:spTree>
    <p:extLst>
      <p:ext uri="{BB962C8B-B14F-4D97-AF65-F5344CB8AC3E}">
        <p14:creationId xmlns:p14="http://schemas.microsoft.com/office/powerpoint/2010/main" val="6411126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5DA77-1F61-4ECA-B28B-04A784D73E05}"/>
              </a:ext>
            </a:extLst>
          </p:cNvPr>
          <p:cNvSpPr>
            <a:spLocks noGrp="1"/>
          </p:cNvSpPr>
          <p:nvPr>
            <p:ph type="title"/>
          </p:nvPr>
        </p:nvSpPr>
        <p:spPr>
          <a:xfrm>
            <a:off x="838200" y="365127"/>
            <a:ext cx="10515600" cy="1159911"/>
          </a:xfrm>
        </p:spPr>
        <p:txBody>
          <a:bodyPr lIns="91440" tIns="45720" rIns="91440" bIns="45720" anchor="t"/>
          <a:lstStyle/>
          <a:p>
            <a:r>
              <a:rPr lang="en-US">
                <a:ea typeface="+mj-lt"/>
                <a:cs typeface="+mj-lt"/>
              </a:rPr>
              <a:t>Small Business Criteria</a:t>
            </a:r>
            <a:endParaRPr lang="en-US"/>
          </a:p>
        </p:txBody>
      </p:sp>
      <p:sp>
        <p:nvSpPr>
          <p:cNvPr id="3" name="Content Placeholder 2">
            <a:extLst>
              <a:ext uri="{FF2B5EF4-FFF2-40B4-BE49-F238E27FC236}">
                <a16:creationId xmlns:a16="http://schemas.microsoft.com/office/drawing/2014/main" id="{EE13474B-464F-4458-9A43-7929667A69E4}"/>
              </a:ext>
            </a:extLst>
          </p:cNvPr>
          <p:cNvSpPr>
            <a:spLocks noGrp="1"/>
          </p:cNvSpPr>
          <p:nvPr>
            <p:ph idx="1"/>
          </p:nvPr>
        </p:nvSpPr>
        <p:spPr/>
        <p:txBody>
          <a:bodyPr lIns="91440" tIns="45720" rIns="91440" bIns="45720" anchor="t"/>
          <a:lstStyle/>
          <a:p>
            <a:pPr marL="0" indent="0">
              <a:buNone/>
            </a:pPr>
            <a:r>
              <a:rPr lang="en-US" u="sng" dirty="0">
                <a:ea typeface="+mn-lt"/>
                <a:cs typeface="+mn-lt"/>
              </a:rPr>
              <a:t>Small Business Requirement:</a:t>
            </a:r>
            <a:endParaRPr lang="en-US" dirty="0">
              <a:cs typeface="Arial"/>
            </a:endParaRPr>
          </a:p>
          <a:p>
            <a:pPr marL="0" indent="0">
              <a:buNone/>
            </a:pPr>
            <a:r>
              <a:rPr lang="en-US" dirty="0">
                <a:ea typeface="+mn-lt"/>
                <a:cs typeface="+mn-lt"/>
              </a:rPr>
              <a:t>Exempt </a:t>
            </a:r>
            <a:endParaRPr lang="en-US" dirty="0"/>
          </a:p>
          <a:p>
            <a:pPr marL="0" indent="0">
              <a:buNone/>
            </a:pPr>
            <a:endParaRPr lang="en-US" dirty="0"/>
          </a:p>
          <a:p>
            <a:endParaRPr lang="en-US" dirty="0">
              <a:cs typeface="Arial"/>
            </a:endParaRPr>
          </a:p>
        </p:txBody>
      </p:sp>
    </p:spTree>
    <p:extLst>
      <p:ext uri="{BB962C8B-B14F-4D97-AF65-F5344CB8AC3E}">
        <p14:creationId xmlns:p14="http://schemas.microsoft.com/office/powerpoint/2010/main" val="2069293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9B039B-05E9-4DC2-A606-FE608199FE83}"/>
              </a:ext>
            </a:extLst>
          </p:cNvPr>
          <p:cNvSpPr>
            <a:spLocks noGrp="1"/>
          </p:cNvSpPr>
          <p:nvPr>
            <p:ph type="ctrTitle"/>
          </p:nvPr>
        </p:nvSpPr>
        <p:spPr>
          <a:xfrm>
            <a:off x="2499162" y="2074492"/>
            <a:ext cx="9391284" cy="1953295"/>
          </a:xfrm>
        </p:spPr>
        <p:txBody>
          <a:bodyPr>
            <a:normAutofit/>
          </a:bodyPr>
          <a:lstStyle/>
          <a:p>
            <a:pPr>
              <a:lnSpc>
                <a:spcPct val="100000"/>
              </a:lnSpc>
              <a:tabLst>
                <a:tab pos="1484313" algn="l"/>
              </a:tabLst>
            </a:pPr>
            <a:r>
              <a:rPr lang="en-US" sz="3600" dirty="0"/>
              <a:t>	</a:t>
            </a:r>
            <a:r>
              <a:rPr lang="en-US" sz="6000" dirty="0"/>
              <a:t>Procurement  </a:t>
            </a:r>
            <a:br>
              <a:rPr lang="en-US" sz="6000" dirty="0"/>
            </a:br>
            <a:r>
              <a:rPr lang="en-US" sz="6000" dirty="0"/>
              <a:t>	Services</a:t>
            </a:r>
          </a:p>
        </p:txBody>
      </p:sp>
      <p:sp>
        <p:nvSpPr>
          <p:cNvPr id="7" name="TextBox 6">
            <a:extLst>
              <a:ext uri="{FF2B5EF4-FFF2-40B4-BE49-F238E27FC236}">
                <a16:creationId xmlns:a16="http://schemas.microsoft.com/office/drawing/2014/main" id="{72AEDE5D-90D1-4882-BCE1-0F6E2B1EA02F}"/>
              </a:ext>
            </a:extLst>
          </p:cNvPr>
          <p:cNvSpPr txBox="1"/>
          <p:nvPr/>
        </p:nvSpPr>
        <p:spPr>
          <a:xfrm>
            <a:off x="2185451" y="1530772"/>
            <a:ext cx="2956172" cy="338554"/>
          </a:xfrm>
          <a:prstGeom prst="rect">
            <a:avLst/>
          </a:prstGeom>
          <a:noFill/>
        </p:spPr>
        <p:txBody>
          <a:bodyPr wrap="square" rtlCol="0">
            <a:spAutoFit/>
          </a:bodyPr>
          <a:lstStyle/>
          <a:p>
            <a:r>
              <a:rPr lang="en-US" sz="1600" b="1">
                <a:solidFill>
                  <a:schemeClr val="bg1"/>
                </a:solidFill>
                <a:latin typeface="Helvetica" pitchFamily="2" charset="0"/>
              </a:rPr>
              <a:t>Port Houston:</a:t>
            </a:r>
          </a:p>
        </p:txBody>
      </p:sp>
      <p:sp>
        <p:nvSpPr>
          <p:cNvPr id="4" name="Footer Placeholder 3">
            <a:extLst>
              <a:ext uri="{FF2B5EF4-FFF2-40B4-BE49-F238E27FC236}">
                <a16:creationId xmlns:a16="http://schemas.microsoft.com/office/drawing/2014/main" id="{7B0511CB-AA83-47A8-8C80-4615676CF285}"/>
              </a:ext>
            </a:extLst>
          </p:cNvPr>
          <p:cNvSpPr>
            <a:spLocks noGrp="1"/>
          </p:cNvSpPr>
          <p:nvPr>
            <p:ph type="ftr" sz="quarter" idx="11"/>
          </p:nvPr>
        </p:nvSpPr>
        <p:spPr>
          <a:xfrm>
            <a:off x="3570369" y="3674905"/>
            <a:ext cx="4339250" cy="352882"/>
          </a:xfrm>
        </p:spPr>
        <p:txBody>
          <a:bodyPr/>
          <a:lstStyle/>
          <a:p>
            <a:endParaRPr lang="en-US" sz="1800" b="1" dirty="0"/>
          </a:p>
          <a:p>
            <a:endParaRPr lang="en-US" sz="1800" b="1" dirty="0"/>
          </a:p>
          <a:p>
            <a:endParaRPr lang="en-US" sz="1800" b="1" dirty="0"/>
          </a:p>
        </p:txBody>
      </p:sp>
      <p:pic>
        <p:nvPicPr>
          <p:cNvPr id="5" name="Picture 4">
            <a:extLst>
              <a:ext uri="{FF2B5EF4-FFF2-40B4-BE49-F238E27FC236}">
                <a16:creationId xmlns:a16="http://schemas.microsoft.com/office/drawing/2014/main" id="{48B7C8C6-EE8E-446F-AD6A-067BDA17291F}"/>
              </a:ext>
            </a:extLst>
          </p:cNvPr>
          <p:cNvPicPr>
            <a:picLocks noChangeAspect="1"/>
          </p:cNvPicPr>
          <p:nvPr/>
        </p:nvPicPr>
        <p:blipFill>
          <a:blip r:embed="rId3"/>
          <a:stretch>
            <a:fillRect/>
          </a:stretch>
        </p:blipFill>
        <p:spPr>
          <a:xfrm>
            <a:off x="2233491" y="2672862"/>
            <a:ext cx="1651185" cy="1814733"/>
          </a:xfrm>
          <a:prstGeom prst="rect">
            <a:avLst/>
          </a:prstGeom>
        </p:spPr>
      </p:pic>
      <p:sp>
        <p:nvSpPr>
          <p:cNvPr id="9" name="TextBox 8">
            <a:extLst>
              <a:ext uri="{FF2B5EF4-FFF2-40B4-BE49-F238E27FC236}">
                <a16:creationId xmlns:a16="http://schemas.microsoft.com/office/drawing/2014/main" id="{1B19211E-8B5D-453C-9F02-F7162F4628FE}"/>
              </a:ext>
            </a:extLst>
          </p:cNvPr>
          <p:cNvSpPr txBox="1"/>
          <p:nvPr/>
        </p:nvSpPr>
        <p:spPr>
          <a:xfrm>
            <a:off x="3860165" y="6287860"/>
            <a:ext cx="5462473" cy="369332"/>
          </a:xfrm>
          <a:prstGeom prst="rect">
            <a:avLst/>
          </a:prstGeom>
          <a:noFill/>
        </p:spPr>
        <p:txBody>
          <a:bodyPr wrap="square">
            <a:spAutoFit/>
          </a:bodyPr>
          <a:lstStyle/>
          <a:p>
            <a:r>
              <a:rPr lang="en-US" dirty="0">
                <a:solidFill>
                  <a:schemeClr val="bg1"/>
                </a:solidFill>
                <a:highlight>
                  <a:srgbClr val="A51E36"/>
                </a:highlight>
              </a:rPr>
              <a:t>Sommer Freeman, Contract Administrator </a:t>
            </a:r>
            <a:endParaRPr lang="en-US" b="1" dirty="0">
              <a:solidFill>
                <a:schemeClr val="bg1"/>
              </a:solidFill>
            </a:endParaRPr>
          </a:p>
        </p:txBody>
      </p:sp>
      <p:pic>
        <p:nvPicPr>
          <p:cNvPr id="11" name="Picture 10">
            <a:extLst>
              <a:ext uri="{FF2B5EF4-FFF2-40B4-BE49-F238E27FC236}">
                <a16:creationId xmlns:a16="http://schemas.microsoft.com/office/drawing/2014/main" id="{17D039B7-4DF8-4872-9957-B722FA8954A2}"/>
              </a:ext>
            </a:extLst>
          </p:cNvPr>
          <p:cNvPicPr>
            <a:picLocks noChangeAspect="1"/>
          </p:cNvPicPr>
          <p:nvPr/>
        </p:nvPicPr>
        <p:blipFill>
          <a:blip r:embed="rId4"/>
          <a:stretch>
            <a:fillRect/>
          </a:stretch>
        </p:blipFill>
        <p:spPr>
          <a:xfrm>
            <a:off x="2208980" y="4831323"/>
            <a:ext cx="1651185" cy="1814733"/>
          </a:xfrm>
          <a:prstGeom prst="rect">
            <a:avLst/>
          </a:prstGeom>
        </p:spPr>
      </p:pic>
      <p:sp>
        <p:nvSpPr>
          <p:cNvPr id="13" name="TextBox 12">
            <a:extLst>
              <a:ext uri="{FF2B5EF4-FFF2-40B4-BE49-F238E27FC236}">
                <a16:creationId xmlns:a16="http://schemas.microsoft.com/office/drawing/2014/main" id="{FAD8C12A-817C-4360-992B-2F68F716DEEB}"/>
              </a:ext>
            </a:extLst>
          </p:cNvPr>
          <p:cNvSpPr txBox="1"/>
          <p:nvPr/>
        </p:nvSpPr>
        <p:spPr>
          <a:xfrm>
            <a:off x="3860165" y="4118263"/>
            <a:ext cx="6098344" cy="369332"/>
          </a:xfrm>
          <a:prstGeom prst="rect">
            <a:avLst/>
          </a:prstGeom>
          <a:noFill/>
        </p:spPr>
        <p:txBody>
          <a:bodyPr wrap="square">
            <a:spAutoFit/>
          </a:bodyPr>
          <a:lstStyle/>
          <a:p>
            <a:r>
              <a:rPr lang="en-US" sz="1800" dirty="0">
                <a:highlight>
                  <a:srgbClr val="A51E36"/>
                </a:highlight>
              </a:rPr>
              <a:t> </a:t>
            </a:r>
            <a:r>
              <a:rPr lang="en-US" sz="1800" dirty="0">
                <a:solidFill>
                  <a:srgbClr val="FFFFFF"/>
                </a:solidFill>
                <a:highlight>
                  <a:srgbClr val="A51E36"/>
                </a:highlight>
              </a:rPr>
              <a:t>Dean Ainuddin, </a:t>
            </a:r>
            <a:r>
              <a:rPr lang="pl-PL" sz="1800" dirty="0">
                <a:solidFill>
                  <a:srgbClr val="FFFFFF"/>
                </a:solidFill>
                <a:highlight>
                  <a:srgbClr val="A51E36"/>
                </a:highlight>
              </a:rPr>
              <a:t> </a:t>
            </a:r>
            <a:r>
              <a:rPr lang="en-US" sz="1800" dirty="0">
                <a:solidFill>
                  <a:srgbClr val="FFFFFF"/>
                </a:solidFill>
                <a:highlight>
                  <a:srgbClr val="A51E36"/>
                </a:highlight>
              </a:rPr>
              <a:t>Manager Contract </a:t>
            </a:r>
            <a:endParaRPr lang="en-US" dirty="0">
              <a:solidFill>
                <a:srgbClr val="FFFFFF"/>
              </a:solidFill>
            </a:endParaRPr>
          </a:p>
        </p:txBody>
      </p:sp>
    </p:spTree>
    <p:extLst>
      <p:ext uri="{BB962C8B-B14F-4D97-AF65-F5344CB8AC3E}">
        <p14:creationId xmlns:p14="http://schemas.microsoft.com/office/powerpoint/2010/main" val="378717924"/>
      </p:ext>
    </p:extLst>
  </p:cSld>
  <p:clrMapOvr>
    <a:masterClrMapping/>
  </p:clrMapOvr>
</p:sld>
</file>

<file path=ppt/theme/theme1.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70A7BFCF00DC14C955AEE7399BDFCE5" ma:contentTypeVersion="11" ma:contentTypeDescription="Create a new document." ma:contentTypeScope="" ma:versionID="415d8d0aadb95323f2ffe5620974ed0c">
  <xsd:schema xmlns:xsd="http://www.w3.org/2001/XMLSchema" xmlns:xs="http://www.w3.org/2001/XMLSchema" xmlns:p="http://schemas.microsoft.com/office/2006/metadata/properties" xmlns:ns3="19ac3a71-f7c8-4f4a-b110-b0afd8ca2eb1" xmlns:ns4="b3300650-f9e8-4465-b63f-27f4a0136975" targetNamespace="http://schemas.microsoft.com/office/2006/metadata/properties" ma:root="true" ma:fieldsID="63b70b06a9f6a40c0e312182a0f6391c" ns3:_="" ns4:_="">
    <xsd:import namespace="19ac3a71-f7c8-4f4a-b110-b0afd8ca2eb1"/>
    <xsd:import namespace="b3300650-f9e8-4465-b63f-27f4a0136975"/>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ac3a71-f7c8-4f4a-b110-b0afd8ca2eb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3300650-f9e8-4465-b63f-27f4a013697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3801630-D81E-4D69-AB45-9FD64CE83873}">
  <ds:schemaRefs>
    <ds:schemaRef ds:uri="http://purl.org/dc/dcmitype/"/>
    <ds:schemaRef ds:uri="http://schemas.microsoft.com/office/infopath/2007/PartnerControls"/>
    <ds:schemaRef ds:uri="http://schemas.microsoft.com/office/2006/documentManagement/types"/>
    <ds:schemaRef ds:uri="http://purl.org/dc/elements/1.1/"/>
    <ds:schemaRef ds:uri="19ac3a71-f7c8-4f4a-b110-b0afd8ca2eb1"/>
    <ds:schemaRef ds:uri="http://schemas.microsoft.com/office/2006/metadata/properties"/>
    <ds:schemaRef ds:uri="http://www.w3.org/XML/1998/namespace"/>
    <ds:schemaRef ds:uri="http://purl.org/dc/terms/"/>
    <ds:schemaRef ds:uri="b3300650-f9e8-4465-b63f-27f4a0136975"/>
    <ds:schemaRef ds:uri="http://schemas.openxmlformats.org/package/2006/metadata/core-properties"/>
  </ds:schemaRefs>
</ds:datastoreItem>
</file>

<file path=customXml/itemProps2.xml><?xml version="1.0" encoding="utf-8"?>
<ds:datastoreItem xmlns:ds="http://schemas.openxmlformats.org/officeDocument/2006/customXml" ds:itemID="{390D8330-8415-4ABC-B39D-58B32144F7F2}">
  <ds:schemaRefs>
    <ds:schemaRef ds:uri="http://schemas.microsoft.com/sharepoint/v3/contenttype/forms"/>
  </ds:schemaRefs>
</ds:datastoreItem>
</file>

<file path=customXml/itemProps3.xml><?xml version="1.0" encoding="utf-8"?>
<ds:datastoreItem xmlns:ds="http://schemas.openxmlformats.org/officeDocument/2006/customXml" ds:itemID="{A14932F7-C40F-4580-ABB0-FCD34851E0E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9ac3a71-f7c8-4f4a-b110-b0afd8ca2eb1"/>
    <ds:schemaRef ds:uri="b3300650-f9e8-4465-b63f-27f4a013697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1798</TotalTime>
  <Words>1318</Words>
  <Application>Microsoft Office PowerPoint</Application>
  <PresentationFormat>Widescreen</PresentationFormat>
  <Paragraphs>254</Paragraphs>
  <Slides>20</Slides>
  <Notes>12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Arial</vt:lpstr>
      <vt:lpstr>Calibri</vt:lpstr>
      <vt:lpstr>Courier New</vt:lpstr>
      <vt:lpstr>Flama Basic</vt:lpstr>
      <vt:lpstr>Flama Bold</vt:lpstr>
      <vt:lpstr>Flama Book</vt:lpstr>
      <vt:lpstr>Helvetica</vt:lpstr>
      <vt:lpstr>Helvetica Neue</vt:lpstr>
      <vt:lpstr>Wingdings</vt:lpstr>
      <vt:lpstr>2_Office Theme</vt:lpstr>
      <vt:lpstr>Houston Ship Channel (HSC) Expansion Channel Improvement Project (ECIP) Project 11: Bolivar Roads to Redfish  HSC STA 138+369 to HSC STA 73+476 </vt:lpstr>
      <vt:lpstr>PowerPoint Presentation</vt:lpstr>
      <vt:lpstr>PowerPoint Presentation</vt:lpstr>
      <vt:lpstr>PowerPoint Presentation</vt:lpstr>
      <vt:lpstr>Business Equity</vt:lpstr>
      <vt:lpstr>Small Business  What Do We Do?</vt:lpstr>
      <vt:lpstr>Small Business Enrollment</vt:lpstr>
      <vt:lpstr>Small Business Criteria</vt:lpstr>
      <vt:lpstr> Procurement    Services</vt:lpstr>
      <vt:lpstr>PowerPoint Presentation</vt:lpstr>
      <vt:lpstr>PowerPoint Presentation</vt:lpstr>
      <vt:lpstr>PowerPoint Presentation</vt:lpstr>
      <vt:lpstr>PowerPoint Presentation</vt:lpstr>
      <vt:lpstr>Scope  </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Tanika Chukwumerije</dc:creator>
  <cp:lastModifiedBy>Sommer Freeman</cp:lastModifiedBy>
  <cp:revision>225</cp:revision>
  <dcterms:created xsi:type="dcterms:W3CDTF">2020-10-26T18:32:50Z</dcterms:created>
  <dcterms:modified xsi:type="dcterms:W3CDTF">2021-07-12T17:56:08Z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0x010100A70A7BFCF00DC14C955AEE7399BDFCE5</vt:lpwstr>
  </property>
</Properties>
</file>