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7" r:id="rId4"/>
  </p:sldMasterIdLst>
  <p:notesMasterIdLst>
    <p:notesMasterId r:id="rId17"/>
  </p:notesMasterIdLst>
  <p:sldIdLst>
    <p:sldId id="782" r:id="rId5"/>
    <p:sldId id="781" r:id="rId6"/>
    <p:sldId id="780" r:id="rId7"/>
    <p:sldId id="272" r:id="rId8"/>
    <p:sldId id="413" r:id="rId9"/>
    <p:sldId id="772" r:id="rId10"/>
    <p:sldId id="778" r:id="rId11"/>
    <p:sldId id="779" r:id="rId12"/>
    <p:sldId id="295" r:id="rId13"/>
    <p:sldId id="773" r:id="rId14"/>
    <p:sldId id="776" r:id="rId15"/>
    <p:sldId id="487" r:id="rId16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na Lawrence" initials="RL" lastIdx="0" clrIdx="0">
    <p:extLst>
      <p:ext uri="{19B8F6BF-5375-455C-9EA6-DF929625EA0E}">
        <p15:presenceInfo xmlns:p15="http://schemas.microsoft.com/office/powerpoint/2012/main" userId="S-1-5-21-2123450341-517284038-561332275-829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41D36"/>
    <a:srgbClr val="A51C36"/>
    <a:srgbClr val="FF99FF"/>
    <a:srgbClr val="FFFFFF"/>
    <a:srgbClr val="1F34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47" autoAdjust="0"/>
    <p:restoredTop sz="94712" autoAdjust="0"/>
  </p:normalViewPr>
  <p:slideViewPr>
    <p:cSldViewPr snapToGrid="0" snapToObjects="1">
      <p:cViewPr varScale="1">
        <p:scale>
          <a:sx n="103" d="100"/>
          <a:sy n="103" d="100"/>
        </p:scale>
        <p:origin x="738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500"/>
    </p:cViewPr>
  </p:sorterViewPr>
  <p:notesViewPr>
    <p:cSldViewPr snapToGrid="0" snapToObjects="1">
      <p:cViewPr varScale="1">
        <p:scale>
          <a:sx n="50" d="100"/>
          <a:sy n="50" d="100"/>
        </p:scale>
        <p:origin x="2684" y="2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47974377-948D-4C0B-94B2-FF3F32B127D3}" type="datetimeFigureOut">
              <a:rPr lang="en-US" smtClean="0"/>
              <a:t>1/7/2021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92B0138D-3943-4173-ABD4-EFF93AE2F9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6856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Welcome, thank you for being here today.</a:t>
            </a:r>
          </a:p>
          <a:p>
            <a:endParaRPr lang="en-US"/>
          </a:p>
          <a:p>
            <a:r>
              <a:rPr lang="en-US" i="1"/>
              <a:t>Introduce yourself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3D0A00-6353-FF4C-A9FE-3207EF8A437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9124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not a “Lift and Shift” but rather an effort to “lift and standardize our business  processes and remove the “People Interrupt” (</a:t>
            </a:r>
            <a:r>
              <a:rPr lang="en-US" dirty="0" err="1"/>
              <a:t>ie</a:t>
            </a:r>
            <a:r>
              <a:rPr lang="en-US" dirty="0"/>
              <a:t>. The manual intervention in a standard workflow).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B0138D-3943-4173-ABD4-EFF93AE2F9E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6987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not a “Lift and Shift” but rather an effort to “lift and standardize our business  processes and remove the “People Interrupt” (</a:t>
            </a:r>
            <a:r>
              <a:rPr lang="en-US" dirty="0" err="1"/>
              <a:t>ie</a:t>
            </a:r>
            <a:r>
              <a:rPr lang="en-US" dirty="0"/>
              <a:t>. The manual intervention in a standard workflow).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B0138D-3943-4173-ABD4-EFF93AE2F9E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2930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Welcome, thank you for being here today.</a:t>
            </a:r>
          </a:p>
          <a:p>
            <a:endParaRPr lang="en-US"/>
          </a:p>
          <a:p>
            <a:r>
              <a:rPr lang="en-US" i="1"/>
              <a:t>Introduce yourself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3D0A00-6353-FF4C-A9FE-3207EF8A437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3353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 dirty="0"/>
          </a:p>
          <a:p>
            <a:r>
              <a:rPr lang="en-US" i="1" dirty="0"/>
              <a:t>Introduce yourself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3D0A00-6353-FF4C-A9FE-3207EF8A437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185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365127"/>
            <a:ext cx="11078029" cy="1325563"/>
          </a:xfrm>
          <a:prstGeom prst="rect">
            <a:avLst/>
          </a:prstGeom>
        </p:spPr>
        <p:txBody>
          <a:bodyPr/>
          <a:lstStyle>
            <a:lvl1pPr algn="l">
              <a:defRPr sz="3200" b="0">
                <a:solidFill>
                  <a:srgbClr val="A51C3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buClr>
                <a:srgbClr val="A51C36"/>
              </a:buClr>
              <a:defRPr>
                <a:solidFill>
                  <a:schemeClr val="tx1"/>
                </a:solidFill>
              </a:defRPr>
            </a:lvl1pPr>
            <a:lvl2pPr>
              <a:buClr>
                <a:srgbClr val="A51C36"/>
              </a:buClr>
              <a:defRPr>
                <a:solidFill>
                  <a:schemeClr val="tx1"/>
                </a:solidFill>
              </a:defRPr>
            </a:lvl2pPr>
            <a:lvl3pPr>
              <a:buClr>
                <a:srgbClr val="A51C36"/>
              </a:buClr>
              <a:defRPr>
                <a:solidFill>
                  <a:schemeClr val="tx1"/>
                </a:solidFill>
              </a:defRPr>
            </a:lvl3pPr>
            <a:lvl4pPr>
              <a:buClr>
                <a:srgbClr val="A51C36"/>
              </a:buClr>
              <a:defRPr>
                <a:solidFill>
                  <a:schemeClr val="tx1"/>
                </a:solidFill>
              </a:defRPr>
            </a:lvl4pPr>
            <a:lvl5pPr>
              <a:buClr>
                <a:srgbClr val="A51C36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3"/>
            <a:endParaRPr lang="en-US" dirty="0"/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98042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>
            <a:lvl1pPr algn="l"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buClr>
                <a:srgbClr val="A51C36"/>
              </a:buClr>
              <a:defRPr>
                <a:solidFill>
                  <a:schemeClr val="tx1"/>
                </a:solidFill>
              </a:defRPr>
            </a:lvl1pPr>
            <a:lvl2pPr>
              <a:buClr>
                <a:srgbClr val="A51C36"/>
              </a:buClr>
              <a:defRPr>
                <a:solidFill>
                  <a:schemeClr val="tx1"/>
                </a:solidFill>
              </a:defRPr>
            </a:lvl2pPr>
            <a:lvl3pPr>
              <a:buClr>
                <a:srgbClr val="A51C36"/>
              </a:buClr>
              <a:defRPr>
                <a:solidFill>
                  <a:schemeClr val="tx1"/>
                </a:solidFill>
              </a:defRPr>
            </a:lvl3pPr>
            <a:lvl4pPr>
              <a:buClr>
                <a:srgbClr val="A51C36"/>
              </a:buClr>
              <a:defRPr>
                <a:solidFill>
                  <a:schemeClr val="tx1"/>
                </a:solidFill>
              </a:defRPr>
            </a:lvl4pPr>
            <a:lvl5pPr>
              <a:buClr>
                <a:srgbClr val="A51C36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80835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>
            <a:lvl1pPr algn="l"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buClr>
                <a:srgbClr val="A51C36"/>
              </a:buClr>
              <a:defRPr>
                <a:solidFill>
                  <a:schemeClr val="tx1"/>
                </a:solidFill>
              </a:defRPr>
            </a:lvl1pPr>
            <a:lvl2pPr>
              <a:buClr>
                <a:srgbClr val="A51C36"/>
              </a:buClr>
              <a:defRPr>
                <a:solidFill>
                  <a:schemeClr val="tx1"/>
                </a:solidFill>
              </a:defRPr>
            </a:lvl2pPr>
            <a:lvl3pPr>
              <a:buClr>
                <a:srgbClr val="A51C36"/>
              </a:buClr>
              <a:defRPr>
                <a:solidFill>
                  <a:schemeClr val="tx1"/>
                </a:solidFill>
              </a:defRPr>
            </a:lvl3pPr>
            <a:lvl4pPr>
              <a:buClr>
                <a:srgbClr val="A51C36"/>
              </a:buClr>
              <a:defRPr>
                <a:solidFill>
                  <a:schemeClr val="tx1"/>
                </a:solidFill>
              </a:defRPr>
            </a:lvl4pPr>
            <a:lvl5pPr>
              <a:buClr>
                <a:srgbClr val="A51C36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buClr>
                <a:srgbClr val="A51C36"/>
              </a:buClr>
              <a:defRPr>
                <a:solidFill>
                  <a:schemeClr val="tx1"/>
                </a:solidFill>
              </a:defRPr>
            </a:lvl1pPr>
            <a:lvl2pPr>
              <a:buClr>
                <a:srgbClr val="C00000"/>
              </a:buClr>
              <a:defRPr>
                <a:solidFill>
                  <a:schemeClr val="tx1"/>
                </a:solidFill>
              </a:defRPr>
            </a:lvl2pPr>
            <a:lvl3pPr>
              <a:buClr>
                <a:srgbClr val="C00000"/>
              </a:buClr>
              <a:defRPr>
                <a:solidFill>
                  <a:schemeClr val="tx1"/>
                </a:solidFill>
              </a:defRPr>
            </a:lvl3pPr>
            <a:lvl4pPr>
              <a:buClr>
                <a:srgbClr val="C00000"/>
              </a:buClr>
              <a:defRPr>
                <a:solidFill>
                  <a:schemeClr val="tx1"/>
                </a:solidFill>
              </a:defRPr>
            </a:lvl4pPr>
            <a:lvl5pPr>
              <a:buClr>
                <a:srgbClr val="C00000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3A5D607-78AD-4000-81F6-717CB9527A3F}" type="datetime1">
              <a:rPr lang="en-US" smtClean="0"/>
              <a:t>1/7/2021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No External Distribution – Sensitive Business Information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067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>
            <a:lvl1pPr>
              <a:buClr>
                <a:srgbClr val="A51C36"/>
              </a:buClr>
              <a:defRPr>
                <a:solidFill>
                  <a:schemeClr val="tx1"/>
                </a:solidFill>
              </a:defRPr>
            </a:lvl1pPr>
            <a:lvl2pPr>
              <a:buClr>
                <a:srgbClr val="A51C36"/>
              </a:buClr>
              <a:defRPr>
                <a:solidFill>
                  <a:schemeClr val="tx1"/>
                </a:solidFill>
              </a:defRPr>
            </a:lvl2pPr>
            <a:lvl3pPr>
              <a:buClr>
                <a:srgbClr val="A51C36"/>
              </a:buClr>
              <a:defRPr>
                <a:solidFill>
                  <a:schemeClr val="tx1"/>
                </a:solidFill>
              </a:defRPr>
            </a:lvl3pPr>
            <a:lvl4pPr>
              <a:buClr>
                <a:srgbClr val="A51C36"/>
              </a:buClr>
              <a:defRPr>
                <a:solidFill>
                  <a:schemeClr val="tx1"/>
                </a:solidFill>
              </a:defRPr>
            </a:lvl4pPr>
            <a:lvl5pPr>
              <a:buClr>
                <a:srgbClr val="A51C36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3ABBA08-0A54-49F4-A295-55909852225E}" type="datetime1">
              <a:rPr lang="en-US" smtClean="0"/>
              <a:t>1/7/2021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No External Distribution – Sensitive Business Information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2787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1790700" cy="5811838"/>
          </a:xfrm>
          <a:prstGeom prst="rect">
            <a:avLst/>
          </a:prstGeom>
        </p:spPr>
        <p:txBody>
          <a:bodyPr vert="eaVert"/>
          <a:lstStyle>
            <a:lvl1pPr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>
            <a:lvl1pPr>
              <a:buClr>
                <a:srgbClr val="A51C36"/>
              </a:buClr>
              <a:defRPr>
                <a:solidFill>
                  <a:schemeClr val="tx1"/>
                </a:solidFill>
              </a:defRPr>
            </a:lvl1pPr>
            <a:lvl2pPr>
              <a:buClr>
                <a:srgbClr val="A51C36"/>
              </a:buClr>
              <a:defRPr/>
            </a:lvl2pPr>
            <a:lvl3pPr>
              <a:buClr>
                <a:srgbClr val="A51C36"/>
              </a:buClr>
              <a:defRPr/>
            </a:lvl3pPr>
            <a:lvl4pPr>
              <a:buClr>
                <a:srgbClr val="A51C36"/>
              </a:buClr>
              <a:defRPr/>
            </a:lvl4pPr>
            <a:lvl5pPr>
              <a:buClr>
                <a:srgbClr val="A51C36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C4D9C02-3CE2-4D05-AB9E-CF047CE26B1B}" type="datetime1">
              <a:rPr lang="en-US" smtClean="0"/>
              <a:t>1/7/2021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No External Distribution – Sensitive Business Information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179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1BBF8733-8D05-436C-BC36-14EDEEC6F220}" type="datetime1">
              <a:rPr lang="en-US" smtClean="0"/>
              <a:t>1/7/2021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No External Distribution – Sensitive Business Information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663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8969AC30-5D82-45AB-8D70-5644AF3243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524" y="858"/>
            <a:ext cx="12188952" cy="68562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63117A-89EE-48B6-8D0C-1AE453E249F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09099" y="1947070"/>
            <a:ext cx="9144000" cy="1953295"/>
          </a:xfrm>
        </p:spPr>
        <p:txBody>
          <a:bodyPr lIns="0" tIns="0" rIns="0" bIns="0" anchor="t"/>
          <a:lstStyle>
            <a:lvl1pPr algn="l">
              <a:lnSpc>
                <a:spcPts val="7000"/>
              </a:lnSpc>
              <a:defRPr sz="72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/>
              <a:t>Click to edit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990714-43FF-4A15-85D7-AA7613A16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337377" y="3700916"/>
            <a:ext cx="89795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3A6678-034D-4B42-A2FC-5639C0F4D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73356" y="3700916"/>
            <a:ext cx="4114800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/>
              <a:t>Presenter Name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A6525BF-5EFA-4C03-9C7E-D691ECDB9854}"/>
              </a:ext>
            </a:extLst>
          </p:cNvPr>
          <p:cNvCxnSpPr>
            <a:cxnSpLocks/>
          </p:cNvCxnSpPr>
          <p:nvPr userDrawn="1"/>
        </p:nvCxnSpPr>
        <p:spPr>
          <a:xfrm flipH="1">
            <a:off x="2189312" y="1233894"/>
            <a:ext cx="11226" cy="2704506"/>
          </a:xfrm>
          <a:prstGeom prst="line">
            <a:avLst/>
          </a:prstGeom>
          <a:ln>
            <a:solidFill>
              <a:srgbClr val="A51E36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312A1371-F50B-49B0-8D18-BF939A91D397}"/>
              </a:ext>
            </a:extLst>
          </p:cNvPr>
          <p:cNvSpPr/>
          <p:nvPr userDrawn="1"/>
        </p:nvSpPr>
        <p:spPr>
          <a:xfrm>
            <a:off x="2200538" y="1560827"/>
            <a:ext cx="4145822" cy="305531"/>
          </a:xfrm>
          <a:prstGeom prst="rect">
            <a:avLst/>
          </a:prstGeom>
          <a:solidFill>
            <a:srgbClr val="A51E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1E58397-03E4-4D8B-B953-ADD87B00C04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37377" y="1196756"/>
            <a:ext cx="2069581" cy="268148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lvl="0"/>
            <a:r>
              <a:rPr lang="en-US"/>
              <a:t>Event Name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FB1F63B-1EBB-4CA4-B5F2-10AB3C3A7CD1}"/>
              </a:ext>
            </a:extLst>
          </p:cNvPr>
          <p:cNvCxnSpPr/>
          <p:nvPr userDrawn="1"/>
        </p:nvCxnSpPr>
        <p:spPr>
          <a:xfrm>
            <a:off x="3236517" y="3769178"/>
            <a:ext cx="0" cy="2286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512BFFCD-1B9C-4AD2-953D-B36F97116A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69279" y="336982"/>
            <a:ext cx="1280087" cy="1114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2214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72">
          <p15:clr>
            <a:srgbClr val="FBAE40"/>
          </p15:clr>
        </p15:guide>
        <p15:guide id="2" pos="3840">
          <p15:clr>
            <a:srgbClr val="FBAE40"/>
          </p15:clr>
        </p15:guide>
        <p15:guide id="3" pos="1536">
          <p15:clr>
            <a:srgbClr val="FBAE40"/>
          </p15:clr>
        </p15:guide>
        <p15:guide id="4" orient="horz" pos="2352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94644D7-C13F-4AF4-84A7-9338201EBA8D}"/>
              </a:ext>
            </a:extLst>
          </p:cNvPr>
          <p:cNvSpPr/>
          <p:nvPr userDrawn="1"/>
        </p:nvSpPr>
        <p:spPr>
          <a:xfrm>
            <a:off x="0" y="6577019"/>
            <a:ext cx="580571" cy="219290"/>
          </a:xfrm>
          <a:prstGeom prst="rect">
            <a:avLst/>
          </a:prstGeom>
          <a:solidFill>
            <a:srgbClr val="A41D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219291"/>
          </a:xfrm>
          <a:prstGeom prst="rect">
            <a:avLst/>
          </a:prstGeom>
          <a:solidFill>
            <a:srgbClr val="A41D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272957" y="6577019"/>
            <a:ext cx="2367279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FB5A163B-22A1-4AAE-A44C-611CD478E151}" type="slidenum">
              <a:rPr lang="en-US" sz="825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pPr algn="l"/>
              <a:t>‹#›</a:t>
            </a:fld>
            <a:endParaRPr lang="en-US" sz="825" i="0" cap="all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CBA954-C293-46F5-BF5E-772BC5A56DA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472" y="6160741"/>
            <a:ext cx="580571" cy="569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818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11" r:id="rId2"/>
    <p:sldLayoutId id="2147483701" r:id="rId3"/>
    <p:sldLayoutId id="2147483707" r:id="rId4"/>
    <p:sldLayoutId id="2147483708" r:id="rId5"/>
    <p:sldLayoutId id="2147483704" r:id="rId6"/>
    <p:sldLayoutId id="2147483712" r:id="rId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procurementproposals@porthouston.com" TargetMode="External"/><Relationship Id="rId2" Type="http://schemas.openxmlformats.org/officeDocument/2006/relationships/hyperlink" Target="mailto:procurement@porthouston.com" TargetMode="Externa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F9B039B-05E9-4DC2-A606-FE608199FE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99162" y="2074492"/>
            <a:ext cx="9391284" cy="1953295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tabLst>
                <a:tab pos="1484313" algn="l"/>
              </a:tabLst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RFP-1722 Purchase of Three Dockside Electric Container Cranes for Wharf 6 at Bayport Container Terminal</a:t>
            </a:r>
            <a:br>
              <a:rPr lang="en-US" sz="6000" dirty="0">
                <a:solidFill>
                  <a:srgbClr val="A41D3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60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0511CB-AA83-47A8-8C80-4615676CF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70369" y="3674905"/>
            <a:ext cx="4339250" cy="352882"/>
          </a:xfrm>
        </p:spPr>
        <p:txBody>
          <a:bodyPr/>
          <a:lstStyle/>
          <a:p>
            <a:endParaRPr lang="en-US" sz="1800" b="1" dirty="0"/>
          </a:p>
          <a:p>
            <a:endParaRPr lang="en-US" sz="1800" b="1" dirty="0"/>
          </a:p>
          <a:p>
            <a:r>
              <a:rPr lang="en-US" sz="1600" dirty="0">
                <a:highlight>
                  <a:srgbClr val="A51E36"/>
                </a:highlight>
              </a:rPr>
              <a:t> </a:t>
            </a:r>
            <a:endParaRPr lang="en-US" sz="1600" b="1" dirty="0">
              <a:solidFill>
                <a:schemeClr val="accent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3B70A9A-2531-4352-A6C0-9BAFDDB1470B}"/>
              </a:ext>
            </a:extLst>
          </p:cNvPr>
          <p:cNvSpPr/>
          <p:nvPr/>
        </p:nvSpPr>
        <p:spPr>
          <a:xfrm>
            <a:off x="1242951" y="4950514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Paulo Soares</a:t>
            </a:r>
          </a:p>
          <a:p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Sr. Director, Maintenance</a:t>
            </a:r>
            <a:b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January 6, 2021 @ 9 A.M.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E0F8B6-AF13-4384-A4E8-19F4FE441A71}"/>
              </a:ext>
            </a:extLst>
          </p:cNvPr>
          <p:cNvSpPr txBox="1"/>
          <p:nvPr/>
        </p:nvSpPr>
        <p:spPr>
          <a:xfrm>
            <a:off x="2386940" y="1502528"/>
            <a:ext cx="3990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PORT HOUSTON</a:t>
            </a:r>
          </a:p>
        </p:txBody>
      </p:sp>
    </p:spTree>
    <p:extLst>
      <p:ext uri="{BB962C8B-B14F-4D97-AF65-F5344CB8AC3E}">
        <p14:creationId xmlns:p14="http://schemas.microsoft.com/office/powerpoint/2010/main" val="32014121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704F5C9A-A2D7-4CD1-B3C6-BF1EA1F5BA0D}"/>
              </a:ext>
            </a:extLst>
          </p:cNvPr>
          <p:cNvSpPr txBox="1">
            <a:spLocks/>
          </p:cNvSpPr>
          <p:nvPr/>
        </p:nvSpPr>
        <p:spPr>
          <a:xfrm>
            <a:off x="457200" y="457200"/>
            <a:ext cx="11078029" cy="12801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rgbClr val="A51C3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Scope Details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E65DE44-96C2-4F94-A665-6261DF6C5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" y="365128"/>
            <a:ext cx="11078029" cy="734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BA50679-8386-4247-9683-E86588C3F5E7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836749" y="1181102"/>
            <a:ext cx="10515600" cy="470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None/>
            </a:pPr>
            <a:endParaRPr lang="en-US" altLang="en-US" sz="12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None/>
            </a:pPr>
            <a:endParaRPr lang="en-US" altLang="en-US" sz="12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en-US" altLang="en-US" sz="2000" dirty="0">
                <a:ea typeface="Calibri" panose="020F0502020204030204" pitchFamily="34" charset="0"/>
                <a:cs typeface="Arial" panose="020B0604020202020204" pitchFamily="34" charset="0"/>
              </a:rPr>
              <a:t>The Port of Houston Authority is seeking proposals for design, fabrication, assembly and delivery of three dockside electric container cranes to PHA’s Bayport Container Terminal.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None/>
            </a:pPr>
            <a:endParaRPr lang="en-US" altLang="en-US" sz="20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en-US" altLang="en-US" sz="2000" dirty="0">
                <a:ea typeface="Calibri" panose="020F0502020204030204" pitchFamily="34" charset="0"/>
                <a:cs typeface="Arial" panose="020B0604020202020204" pitchFamily="34" charset="0"/>
              </a:rPr>
              <a:t>Installation, endurance testing, commissioning and training of PHA Maintenance personnel and ILA operators are also part of the scope for this turn-key project.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endParaRPr lang="en-US" altLang="en-US" sz="20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en-US" altLang="en-US" sz="2000" dirty="0">
                <a:ea typeface="Calibri" panose="020F0502020204030204" pitchFamily="34" charset="0"/>
                <a:cs typeface="Arial" panose="020B0604020202020204" pitchFamily="34" charset="0"/>
              </a:rPr>
              <a:t>Wharf No. 6, where these cranes will be offloaded, hasn’t been constructed yet. Construction contract should be awarded by February 2021.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None/>
            </a:pPr>
            <a:endParaRPr lang="en-US" altLang="en-US" sz="20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en-US" altLang="en-US" sz="20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None/>
            </a:pPr>
            <a:endParaRPr lang="en-US" altLang="en-US" sz="20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926080" algn="ctr"/>
              </a:tabLst>
            </a:pPr>
            <a:endParaRPr lang="en-US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None/>
            </a:pP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indent="0">
              <a:lnSpc>
                <a:spcPct val="100000"/>
              </a:lnSpc>
              <a:buClrTx/>
              <a:buNone/>
            </a:pP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646765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704F5C9A-A2D7-4CD1-B3C6-BF1EA1F5BA0D}"/>
              </a:ext>
            </a:extLst>
          </p:cNvPr>
          <p:cNvSpPr txBox="1">
            <a:spLocks/>
          </p:cNvSpPr>
          <p:nvPr/>
        </p:nvSpPr>
        <p:spPr>
          <a:xfrm>
            <a:off x="457200" y="457200"/>
            <a:ext cx="11078029" cy="12801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rgbClr val="A51C3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Scope Details (continued)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917C96-710D-4579-85C8-55342CABB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FF22FB4-799C-4659-9B2B-B60EF09D82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6374" y="1782763"/>
            <a:ext cx="8581894" cy="483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6211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388064C-C91A-4F7D-B90E-C10BF2437C96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0" y="1"/>
            <a:ext cx="13093354" cy="6858000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 flipV="1">
            <a:off x="4421842" y="2333409"/>
            <a:ext cx="3146612" cy="39239"/>
          </a:xfrm>
          <a:prstGeom prst="rect">
            <a:avLst/>
          </a:prstGeom>
          <a:noFill/>
        </p:spPr>
        <p:txBody>
          <a:bodyPr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1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861FF9-8E8A-4E88-8A66-5FBBBA9FE818}"/>
              </a:ext>
            </a:extLst>
          </p:cNvPr>
          <p:cNvSpPr txBox="1"/>
          <p:nvPr/>
        </p:nvSpPr>
        <p:spPr>
          <a:xfrm>
            <a:off x="8096250" y="428208"/>
            <a:ext cx="3887696" cy="6186309"/>
          </a:xfrm>
          <a:prstGeom prst="rect">
            <a:avLst/>
          </a:prstGeom>
          <a:solidFill>
            <a:srgbClr val="A41D36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60513B-C56D-4F8B-8705-B30424A22CDC}"/>
              </a:ext>
            </a:extLst>
          </p:cNvPr>
          <p:cNvSpPr txBox="1"/>
          <p:nvPr/>
        </p:nvSpPr>
        <p:spPr>
          <a:xfrm>
            <a:off x="8240061" y="694908"/>
            <a:ext cx="3632948" cy="5786199"/>
          </a:xfrm>
          <a:prstGeom prst="rect">
            <a:avLst/>
          </a:prstGeom>
          <a:solidFill>
            <a:srgbClr val="A41D36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Port Houston</a:t>
            </a:r>
          </a:p>
          <a:p>
            <a:endParaRPr lang="en-US" sz="2000" b="1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Paulo Soares</a:t>
            </a:r>
          </a:p>
          <a:p>
            <a:r>
              <a:rPr lang="en-US" dirty="0">
                <a:solidFill>
                  <a:schemeClr val="bg1"/>
                </a:solidFill>
              </a:rPr>
              <a:t>Sr. Director, Maintenance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www.porthouston.com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62503A-5A16-4D4A-B0F6-094C3C39BF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76" y="428208"/>
            <a:ext cx="1273579" cy="125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5424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FCBD25E4-31F8-4F71-BBDF-BEA8712EFCBF}"/>
              </a:ext>
            </a:extLst>
          </p:cNvPr>
          <p:cNvSpPr txBox="1">
            <a:spLocks/>
          </p:cNvSpPr>
          <p:nvPr/>
        </p:nvSpPr>
        <p:spPr>
          <a:xfrm>
            <a:off x="457200" y="457200"/>
            <a:ext cx="11078029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rgbClr val="A51C3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Agenda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C8B102C-07A0-4E92-9BE3-30CAF9C3C2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3600" dirty="0"/>
              <a:t>Pre-Proposal Conference House Rules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Port Commission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Procurement Services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Scope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Q/A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4727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FCBD25E4-31F8-4F71-BBDF-BEA8712EFCBF}"/>
              </a:ext>
            </a:extLst>
          </p:cNvPr>
          <p:cNvSpPr txBox="1">
            <a:spLocks/>
          </p:cNvSpPr>
          <p:nvPr/>
        </p:nvSpPr>
        <p:spPr>
          <a:xfrm>
            <a:off x="457200" y="457200"/>
            <a:ext cx="11078029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rgbClr val="A51C3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Pre-Proposal Conference House Rules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C8B102C-07A0-4E92-9BE3-30CAF9C3C2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4991"/>
            <a:ext cx="10515600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3200" dirty="0"/>
              <a:t>Attendees will begin the meeting in listen-only mode.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There will be a Q&amp;A session at the end of today’s presentation.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If you have any questions during the presentation, you may submit your Questions through the WebEx chat feature and they will be addressed at the end of the presentation.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This session is being recorded and will be posted on the BuySpeed homepage under “Pre-Bid/Proposal Conference Information.”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79011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0" y="6482151"/>
            <a:ext cx="9144000" cy="365760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" name="TextBox 4"/>
          <p:cNvSpPr txBox="1"/>
          <p:nvPr/>
        </p:nvSpPr>
        <p:spPr>
          <a:xfrm>
            <a:off x="8648701" y="6566929"/>
            <a:ext cx="1775459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25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WELCOME MESSAGE  |  2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2286" y="270000"/>
            <a:ext cx="831874" cy="816591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061730" y="1394780"/>
            <a:ext cx="1703931" cy="2102259"/>
            <a:chOff x="4683362" y="793161"/>
            <a:chExt cx="2098211" cy="2588712"/>
          </a:xfrm>
        </p:grpSpPr>
        <p:pic>
          <p:nvPicPr>
            <p:cNvPr id="11" name="Picture 10" descr="Corgey_Dean.jp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48474" y="793161"/>
              <a:ext cx="1620125" cy="2251975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683362" y="3116576"/>
              <a:ext cx="2098211" cy="2652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Dean E. Corgey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116792" y="3695785"/>
            <a:ext cx="1888796" cy="2077513"/>
            <a:chOff x="6426258" y="793158"/>
            <a:chExt cx="2277387" cy="2504935"/>
          </a:xfrm>
        </p:grpSpPr>
        <p:pic>
          <p:nvPicPr>
            <p:cNvPr id="14" name="Picture 13" descr="DonCarlos_Stephen.jpg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176"/>
            <a:stretch/>
          </p:blipFill>
          <p:spPr>
            <a:xfrm>
              <a:off x="6661089" y="793158"/>
              <a:ext cx="1588298" cy="2205086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6426258" y="3038324"/>
              <a:ext cx="2277387" cy="25976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Stephen H. DonCarlos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063625" y="1394779"/>
            <a:ext cx="1595120" cy="2094892"/>
            <a:chOff x="1420093" y="3485699"/>
            <a:chExt cx="1920985" cy="2522857"/>
          </a:xfrm>
        </p:grpSpPr>
        <p:pic>
          <p:nvPicPr>
            <p:cNvPr id="17" name="Picture 16" descr="Fitzgerald_Clyde.jp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35743" y="3485699"/>
              <a:ext cx="1586393" cy="220508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420093" y="5749099"/>
              <a:ext cx="1920985" cy="25945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Clyde Fitzgerald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7159657" y="3674473"/>
            <a:ext cx="1313216" cy="2080242"/>
            <a:chOff x="4957125" y="3485392"/>
            <a:chExt cx="1586393" cy="2512979"/>
          </a:xfrm>
        </p:grpSpPr>
        <p:pic>
          <p:nvPicPr>
            <p:cNvPr id="23" name="Picture 22" descr="Mease_Roy.jpg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57125" y="3485392"/>
              <a:ext cx="1583111" cy="2200526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4957125" y="5738110"/>
              <a:ext cx="1586393" cy="2602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Roy D. Mease</a:t>
              </a: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2338574" y="4596392"/>
            <a:ext cx="243565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Rick Campos</a:t>
            </a:r>
          </a:p>
          <a:p>
            <a:pPr algn="ctr"/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Chairman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60978" y="432339"/>
            <a:ext cx="6189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Port Commission</a:t>
            </a: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BBFF40B4-957E-4A2A-AE94-67204F066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263214" y="1388823"/>
            <a:ext cx="2435657" cy="3044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148AFFB-4D8F-4AC4-A64C-153CB79C5F1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21663" y="3712757"/>
            <a:ext cx="1317286" cy="182651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CF9E6E9-3A48-482D-A6B2-6ADE613B4D49}"/>
              </a:ext>
            </a:extLst>
          </p:cNvPr>
          <p:cNvSpPr/>
          <p:nvPr/>
        </p:nvSpPr>
        <p:spPr>
          <a:xfrm>
            <a:off x="8849925" y="5646993"/>
            <a:ext cx="23165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Wendy Montoya </a:t>
            </a:r>
          </a:p>
          <a:p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Cloonan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3CB3E59-CA5A-4864-AE00-6D0EA6154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21663" y="1394780"/>
            <a:ext cx="1317287" cy="1826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9382287-26C1-4E38-A172-4F439228B434}"/>
              </a:ext>
            </a:extLst>
          </p:cNvPr>
          <p:cNvSpPr txBox="1"/>
          <p:nvPr/>
        </p:nvSpPr>
        <p:spPr>
          <a:xfrm>
            <a:off x="8738869" y="3293097"/>
            <a:ext cx="159512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Cheryl D.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Creuzot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7481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F9B039B-05E9-4DC2-A606-FE608199FE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99162" y="2074492"/>
            <a:ext cx="9391284" cy="195329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tabLst>
                <a:tab pos="1484313" algn="l"/>
              </a:tabLst>
            </a:pPr>
            <a:r>
              <a:rPr lang="en-US" sz="3600"/>
              <a:t>	</a:t>
            </a:r>
            <a:r>
              <a:rPr lang="en-US" sz="6000"/>
              <a:t>Procurement  </a:t>
            </a:r>
            <a:br>
              <a:rPr lang="en-US" sz="6000"/>
            </a:br>
            <a:r>
              <a:rPr lang="en-US" sz="6000"/>
              <a:t>	Services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AEDE5D-90D1-4882-BCE1-0F6E2B1EA02F}"/>
              </a:ext>
            </a:extLst>
          </p:cNvPr>
          <p:cNvSpPr txBox="1"/>
          <p:nvPr/>
        </p:nvSpPr>
        <p:spPr>
          <a:xfrm>
            <a:off x="2185451" y="1530772"/>
            <a:ext cx="29561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chemeClr val="bg1"/>
                </a:solidFill>
                <a:latin typeface="Helvetica" pitchFamily="2" charset="0"/>
              </a:rPr>
              <a:t>Port Houston: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0511CB-AA83-47A8-8C80-4615676CF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70369" y="3674905"/>
            <a:ext cx="4339250" cy="352882"/>
          </a:xfrm>
        </p:spPr>
        <p:txBody>
          <a:bodyPr/>
          <a:lstStyle/>
          <a:p>
            <a:endParaRPr lang="en-US" sz="1800" b="1"/>
          </a:p>
          <a:p>
            <a:endParaRPr lang="en-US" sz="1800" b="1"/>
          </a:p>
          <a:p>
            <a:endParaRPr lang="en-US" sz="1800" b="1"/>
          </a:p>
          <a:p>
            <a:r>
              <a:rPr lang="en-US" sz="1600">
                <a:highlight>
                  <a:srgbClr val="A51E36"/>
                </a:highlight>
              </a:rPr>
              <a:t>Tanika </a:t>
            </a:r>
            <a:r>
              <a:rPr lang="en-US">
                <a:highlight>
                  <a:srgbClr val="A51E36"/>
                </a:highlight>
              </a:rPr>
              <a:t>C</a:t>
            </a:r>
            <a:r>
              <a:rPr lang="en-US" sz="1600">
                <a:highlight>
                  <a:srgbClr val="A51E36"/>
                </a:highlight>
              </a:rPr>
              <a:t>hukwumerije, </a:t>
            </a:r>
            <a:r>
              <a:rPr lang="pl-PL" sz="1600">
                <a:highlight>
                  <a:srgbClr val="A51E36"/>
                </a:highlight>
              </a:rPr>
              <a:t> </a:t>
            </a:r>
            <a:r>
              <a:rPr lang="en-US" sz="1600">
                <a:highlight>
                  <a:srgbClr val="A51E36"/>
                </a:highlight>
              </a:rPr>
              <a:t>Manager Contract </a:t>
            </a:r>
            <a:endParaRPr lang="en-US" sz="1600" b="1">
              <a:solidFill>
                <a:schemeClr val="accent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5EBCAF-9693-4479-B11A-C600C4D95A7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23808" y="2799060"/>
            <a:ext cx="1167792" cy="175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179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704F5C9A-A2D7-4CD1-B3C6-BF1EA1F5BA0D}"/>
              </a:ext>
            </a:extLst>
          </p:cNvPr>
          <p:cNvSpPr txBox="1">
            <a:spLocks/>
          </p:cNvSpPr>
          <p:nvPr/>
        </p:nvSpPr>
        <p:spPr>
          <a:xfrm>
            <a:off x="457200" y="457200"/>
            <a:ext cx="11078029" cy="12801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rgbClr val="A51C3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Procurement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1B0D5F-1641-4D05-9D70-B21DC7EFC4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4130"/>
            <a:ext cx="10515600" cy="4762833"/>
          </a:xfrm>
        </p:spPr>
        <p:txBody>
          <a:bodyPr/>
          <a:lstStyle/>
          <a:p>
            <a:r>
              <a:rPr lang="en-US" dirty="0"/>
              <a:t>No Contact Period-No communication between interested vendors and PHA staff during the active period</a:t>
            </a:r>
          </a:p>
          <a:p>
            <a:pPr lvl="1"/>
            <a:r>
              <a:rPr lang="en-US" dirty="0"/>
              <a:t>Technical questions should be submitted via BuySpeed</a:t>
            </a:r>
          </a:p>
          <a:p>
            <a:pPr lvl="1"/>
            <a:r>
              <a:rPr lang="en-US" dirty="0"/>
              <a:t>Proposal submittal questions should be submitted to: </a:t>
            </a:r>
            <a:r>
              <a:rPr lang="en-US" dirty="0">
                <a:hlinkClick r:id="rId2"/>
              </a:rPr>
              <a:t>procurement@porthouston.com</a:t>
            </a:r>
            <a:r>
              <a:rPr lang="en-US" dirty="0"/>
              <a:t> </a:t>
            </a:r>
          </a:p>
          <a:p>
            <a:r>
              <a:rPr lang="en-US" dirty="0"/>
              <a:t>Responses are due no later than 11 a.m. on 3/17/2021</a:t>
            </a:r>
          </a:p>
          <a:p>
            <a:r>
              <a:rPr lang="en-US" dirty="0"/>
              <a:t>Proposals must be submitted electronically via email to: </a:t>
            </a:r>
          </a:p>
          <a:p>
            <a:pPr marL="0" indent="0">
              <a:buNone/>
            </a:pPr>
            <a:r>
              <a:rPr lang="en-US" dirty="0"/>
              <a:t>   </a:t>
            </a:r>
            <a:r>
              <a:rPr lang="en-US" dirty="0">
                <a:hlinkClick r:id="rId3"/>
              </a:rPr>
              <a:t>procurementproposals@porthouston.com</a:t>
            </a:r>
            <a:r>
              <a:rPr lang="en-US" dirty="0"/>
              <a:t> </a:t>
            </a:r>
          </a:p>
          <a:p>
            <a:r>
              <a:rPr lang="en-US" dirty="0"/>
              <a:t>Anticipated award date: TBD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45034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704F5C9A-A2D7-4CD1-B3C6-BF1EA1F5BA0D}"/>
              </a:ext>
            </a:extLst>
          </p:cNvPr>
          <p:cNvSpPr txBox="1">
            <a:spLocks/>
          </p:cNvSpPr>
          <p:nvPr/>
        </p:nvSpPr>
        <p:spPr>
          <a:xfrm>
            <a:off x="457200" y="457200"/>
            <a:ext cx="11078029" cy="12801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rgbClr val="A51C3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Procurement (</a:t>
            </a:r>
            <a:r>
              <a:rPr lang="en-US" sz="4400" dirty="0" err="1"/>
              <a:t>Cont.d</a:t>
            </a:r>
            <a:r>
              <a:rPr lang="en-US" sz="4400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1B0D5F-1641-4D05-9D70-B21DC7EFC4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3316"/>
            <a:ext cx="10515600" cy="4913647"/>
          </a:xfrm>
        </p:spPr>
        <p:txBody>
          <a:bodyPr/>
          <a:lstStyle/>
          <a:p>
            <a:pPr marL="0" lvl="0" indent="0">
              <a:buNone/>
            </a:pPr>
            <a:r>
              <a:rPr lang="en-US" sz="3200" u="sng" dirty="0">
                <a:solidFill>
                  <a:prstClr val="black"/>
                </a:solidFill>
              </a:rPr>
              <a:t>Evaluation Criteria</a:t>
            </a:r>
          </a:p>
          <a:p>
            <a:pPr marL="0" lvl="0" indent="0">
              <a:buNone/>
            </a:pPr>
            <a:r>
              <a:rPr lang="en-US" dirty="0">
                <a:solidFill>
                  <a:prstClr val="black"/>
                </a:solidFill>
              </a:rPr>
              <a:t>The Port Commission will award the contract to the </a:t>
            </a:r>
            <a:r>
              <a:rPr lang="en-US" u="sng" dirty="0">
                <a:solidFill>
                  <a:prstClr val="black"/>
                </a:solidFill>
              </a:rPr>
              <a:t>Respondent </a:t>
            </a:r>
            <a:r>
              <a:rPr lang="en-US" dirty="0">
                <a:solidFill>
                  <a:prstClr val="black"/>
                </a:solidFill>
              </a:rPr>
              <a:t>whose Response provides the </a:t>
            </a:r>
            <a:r>
              <a:rPr lang="en-US" u="sng" dirty="0">
                <a:solidFill>
                  <a:prstClr val="black"/>
                </a:solidFill>
              </a:rPr>
              <a:t>best value</a:t>
            </a:r>
            <a:r>
              <a:rPr lang="en-US" dirty="0">
                <a:solidFill>
                  <a:prstClr val="black"/>
                </a:solidFill>
              </a:rPr>
              <a:t> in consideration of the evaluation factors set forth below.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3396D9E-954E-4058-87D9-C7F1AB1415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6305" y="3429000"/>
            <a:ext cx="8218911" cy="2496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7343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A8487B1-04BA-4B50-8F42-8A3A3A0681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0290" y="571610"/>
            <a:ext cx="4833510" cy="599122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04F5C9A-A2D7-4CD1-B3C6-BF1EA1F5BA0D}"/>
              </a:ext>
            </a:extLst>
          </p:cNvPr>
          <p:cNvSpPr txBox="1">
            <a:spLocks/>
          </p:cNvSpPr>
          <p:nvPr/>
        </p:nvSpPr>
        <p:spPr>
          <a:xfrm>
            <a:off x="457200" y="457200"/>
            <a:ext cx="11078029" cy="12801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rgbClr val="A51C3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Procurement (</a:t>
            </a:r>
            <a:r>
              <a:rPr lang="en-US" sz="4400" dirty="0" err="1"/>
              <a:t>Cont.d</a:t>
            </a:r>
            <a:r>
              <a:rPr lang="en-US" sz="4400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1B0D5F-1641-4D05-9D70-B21DC7EFC4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3316"/>
            <a:ext cx="10515600" cy="4913647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Proposal Response form:</a:t>
            </a:r>
          </a:p>
          <a:p>
            <a:pPr marL="0" indent="0">
              <a:buNone/>
            </a:pPr>
            <a:r>
              <a:rPr lang="en-US" dirty="0"/>
              <a:t>(Page 17 of solicitation)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Page 2 of the Proposal Response </a:t>
            </a:r>
          </a:p>
          <a:p>
            <a:pPr marL="0" indent="0">
              <a:buNone/>
            </a:pPr>
            <a:r>
              <a:rPr lang="en-US" dirty="0"/>
              <a:t>  Form– Required Attachments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28D53619-E69B-4754-BEE4-7A056F92A0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5102" y="4354124"/>
            <a:ext cx="1776459" cy="241783"/>
          </a:xfrm>
          <a:prstGeom prst="rightArrow">
            <a:avLst>
              <a:gd name="adj1" fmla="val 50000"/>
              <a:gd name="adj2" fmla="val 50024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BE43BB59-A285-4806-9CD6-2521CC72502A}"/>
              </a:ext>
            </a:extLst>
          </p:cNvPr>
          <p:cNvSpPr/>
          <p:nvPr/>
        </p:nvSpPr>
        <p:spPr>
          <a:xfrm>
            <a:off x="6411432" y="3349256"/>
            <a:ext cx="1180215" cy="2827707"/>
          </a:xfrm>
          <a:prstGeom prst="flowChartConnector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819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F9B039B-05E9-4DC2-A606-FE608199FE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5061" y="2031313"/>
            <a:ext cx="10952139" cy="1953295"/>
          </a:xfrm>
        </p:spPr>
        <p:txBody>
          <a:bodyPr>
            <a:normAutofit/>
          </a:bodyPr>
          <a:lstStyle/>
          <a:p>
            <a:pPr>
              <a:lnSpc>
                <a:spcPts val="4600"/>
              </a:lnSpc>
              <a:tabLst>
                <a:tab pos="1484313" algn="l"/>
              </a:tabLst>
            </a:pPr>
            <a:r>
              <a:rPr lang="en-US" sz="3600" dirty="0"/>
              <a:t>	</a:t>
            </a:r>
            <a:r>
              <a:rPr lang="en-US" sz="4000" dirty="0"/>
              <a:t>MAINTENANCE </a:t>
            </a:r>
            <a:r>
              <a:rPr lang="en-US" sz="4400" dirty="0"/>
              <a:t>	</a:t>
            </a:r>
            <a:r>
              <a:rPr lang="en-US" sz="4000" dirty="0"/>
              <a:t>ADMINISTRATION</a:t>
            </a:r>
            <a:br>
              <a:rPr lang="en-US" sz="4400" dirty="0"/>
            </a:br>
            <a:br>
              <a:rPr lang="en-US" sz="4400" dirty="0"/>
            </a:br>
            <a:endParaRPr lang="en-US" sz="4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AEDE5D-90D1-4882-BCE1-0F6E2B1EA02F}"/>
              </a:ext>
            </a:extLst>
          </p:cNvPr>
          <p:cNvSpPr txBox="1"/>
          <p:nvPr/>
        </p:nvSpPr>
        <p:spPr>
          <a:xfrm>
            <a:off x="2185451" y="1561522"/>
            <a:ext cx="29561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chemeClr val="bg1"/>
                </a:solidFill>
                <a:latin typeface="Helvetica" pitchFamily="2" charset="0"/>
              </a:rPr>
              <a:t>Port Houston:</a:t>
            </a:r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7840A567-18ED-4F47-A228-A83609681EB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F28331E-12E3-4540-9F9F-0E7D5582B39C}"/>
              </a:ext>
            </a:extLst>
          </p:cNvPr>
          <p:cNvSpPr/>
          <p:nvPr/>
        </p:nvSpPr>
        <p:spPr>
          <a:xfrm>
            <a:off x="2351191" y="4963867"/>
            <a:ext cx="148309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highlight>
                  <a:srgbClr val="A51E36"/>
                </a:highlight>
              </a:rPr>
              <a:t>Paulo Soares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AD757CB-AF5D-42C3-84A5-30EAA0DACDA3}"/>
              </a:ext>
            </a:extLst>
          </p:cNvPr>
          <p:cNvSpPr/>
          <p:nvPr/>
        </p:nvSpPr>
        <p:spPr>
          <a:xfrm>
            <a:off x="2351191" y="5237276"/>
            <a:ext cx="24335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highlight>
                  <a:srgbClr val="A51E36"/>
                </a:highlight>
              </a:rPr>
              <a:t> Director, Maintenance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B3CFDA-AA02-41A2-812B-0F06CF1C58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1192" y="3010571"/>
            <a:ext cx="1374141" cy="1953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657001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70A7BFCF00DC14C955AEE7399BDFCE5" ma:contentTypeVersion="11" ma:contentTypeDescription="Create a new document." ma:contentTypeScope="" ma:versionID="415d8d0aadb95323f2ffe5620974ed0c">
  <xsd:schema xmlns:xsd="http://www.w3.org/2001/XMLSchema" xmlns:xs="http://www.w3.org/2001/XMLSchema" xmlns:p="http://schemas.microsoft.com/office/2006/metadata/properties" xmlns:ns3="19ac3a71-f7c8-4f4a-b110-b0afd8ca2eb1" xmlns:ns4="b3300650-f9e8-4465-b63f-27f4a0136975" targetNamespace="http://schemas.microsoft.com/office/2006/metadata/properties" ma:root="true" ma:fieldsID="63b70b06a9f6a40c0e312182a0f6391c" ns3:_="" ns4:_="">
    <xsd:import namespace="19ac3a71-f7c8-4f4a-b110-b0afd8ca2eb1"/>
    <xsd:import namespace="b3300650-f9e8-4465-b63f-27f4a013697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ac3a71-f7c8-4f4a-b110-b0afd8ca2eb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300650-f9e8-4465-b63f-27f4a013697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90D8330-8415-4ABC-B39D-58B32144F7F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3801630-D81E-4D69-AB45-9FD64CE83873}">
  <ds:schemaRefs>
    <ds:schemaRef ds:uri="http://purl.org/dc/elements/1.1/"/>
    <ds:schemaRef ds:uri="b3300650-f9e8-4465-b63f-27f4a0136975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19ac3a71-f7c8-4f4a-b110-b0afd8ca2eb1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A14932F7-C40F-4580-ABB0-FCD34851E0E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9ac3a71-f7c8-4f4a-b110-b0afd8ca2eb1"/>
    <ds:schemaRef ds:uri="b3300650-f9e8-4465-b63f-27f4a013697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1254</TotalTime>
  <Words>526</Words>
  <Application>Microsoft Office PowerPoint</Application>
  <PresentationFormat>Widescreen</PresentationFormat>
  <Paragraphs>126</Paragraphs>
  <Slides>12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Helvetica</vt:lpstr>
      <vt:lpstr>Helvetica Neue</vt:lpstr>
      <vt:lpstr>2_Office Theme</vt:lpstr>
      <vt:lpstr>RFP-1722 Purchase of Three Dockside Electric Container Cranes for Wharf 6 at Bayport Container Terminal </vt:lpstr>
      <vt:lpstr>PowerPoint Presentation</vt:lpstr>
      <vt:lpstr>PowerPoint Presentation</vt:lpstr>
      <vt:lpstr>PowerPoint Presentation</vt:lpstr>
      <vt:lpstr> Procurement    Services</vt:lpstr>
      <vt:lpstr>PowerPoint Presentation</vt:lpstr>
      <vt:lpstr>PowerPoint Presentation</vt:lpstr>
      <vt:lpstr>PowerPoint Presentation</vt:lpstr>
      <vt:lpstr> MAINTENANCE  ADMINISTRATION 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Tanika Chukwumerije</dc:creator>
  <cp:lastModifiedBy>Sommer Freeman</cp:lastModifiedBy>
  <cp:revision>21</cp:revision>
  <dcterms:created xsi:type="dcterms:W3CDTF">2020-10-26T18:32:50Z</dcterms:created>
  <dcterms:modified xsi:type="dcterms:W3CDTF">2021-01-08T01:08:49Z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0x010100A70A7BFCF00DC14C955AEE7399BDFCE5</vt:lpwstr>
  </property>
</Properties>
</file>