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5"/>
  </p:sldMasterIdLst>
  <p:notesMasterIdLst>
    <p:notesMasterId r:id="rId16"/>
  </p:notesMasterIdLst>
  <p:sldIdLst>
    <p:sldId id="486" r:id="rId6"/>
    <p:sldId id="781" r:id="rId7"/>
    <p:sldId id="780" r:id="rId8"/>
    <p:sldId id="272" r:id="rId9"/>
    <p:sldId id="772" r:id="rId10"/>
    <p:sldId id="778" r:id="rId11"/>
    <p:sldId id="779" r:id="rId12"/>
    <p:sldId id="773" r:id="rId13"/>
    <p:sldId id="776" r:id="rId14"/>
    <p:sldId id="487" r:id="rId1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na Lawrence" initials="RL" lastIdx="0" clrIdx="0">
    <p:extLst>
      <p:ext uri="{19B8F6BF-5375-455C-9EA6-DF929625EA0E}">
        <p15:presenceInfo xmlns:p15="http://schemas.microsoft.com/office/powerpoint/2012/main" userId="S-1-5-21-2123450341-517284038-561332275-82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C36"/>
    <a:srgbClr val="A41D36"/>
    <a:srgbClr val="FF99FF"/>
    <a:srgbClr val="FFFFFF"/>
    <a:srgbClr val="1F3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7" autoAdjust="0"/>
    <p:restoredTop sz="94712" autoAdjust="0"/>
  </p:normalViewPr>
  <p:slideViewPr>
    <p:cSldViewPr snapToGrid="0" snapToObjects="1">
      <p:cViewPr varScale="1">
        <p:scale>
          <a:sx n="120" d="100"/>
          <a:sy n="120" d="100"/>
        </p:scale>
        <p:origin x="120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00"/>
    </p:cViewPr>
  </p:sorterViewPr>
  <p:notesViewPr>
    <p:cSldViewPr snapToGrid="0" snapToObjects="1">
      <p:cViewPr varScale="1">
        <p:scale>
          <a:sx n="50" d="100"/>
          <a:sy n="50" d="100"/>
        </p:scale>
        <p:origin x="2684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11/19/2020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2475" y="1184275"/>
            <a:ext cx="5686425" cy="3198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0138D-3943-4173-ABD4-EFF93AE2F9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01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not a “Lift and Shift” but rather an effort to “lift and standardize our business  processes and remove the “People Interrupt” (</a:t>
            </a:r>
            <a:r>
              <a:rPr lang="en-US" dirty="0" err="1"/>
              <a:t>ie</a:t>
            </a:r>
            <a:r>
              <a:rPr lang="en-US" dirty="0"/>
              <a:t>. The manual intervention in a standard workflow).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38D-3943-4173-ABD4-EFF93AE2F9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98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not a “Lift and Shift” but rather an effort to “lift and standardize our business  processes and remove the “People Interrupt” (</a:t>
            </a:r>
            <a:r>
              <a:rPr lang="en-US" dirty="0" err="1"/>
              <a:t>ie</a:t>
            </a:r>
            <a:r>
              <a:rPr lang="en-US" dirty="0"/>
              <a:t>. The manual intervention in a standard workflow).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38D-3943-4173-ABD4-EFF93AE2F9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93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365127"/>
            <a:ext cx="11078029" cy="1325563"/>
          </a:xfrm>
          <a:prstGeom prst="rect">
            <a:avLst/>
          </a:prstGeom>
        </p:spPr>
        <p:txBody>
          <a:bodyPr/>
          <a:lstStyle>
            <a:lvl1pPr algn="l">
              <a:defRPr sz="3200" b="0">
                <a:solidFill>
                  <a:srgbClr val="A51C3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A51C36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A51C36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A51C36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A51C36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A51C3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A51C36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A51C36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A51C36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A51C36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A51C3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083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A51C36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A51C36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A51C36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A51C36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A51C3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A51C36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C0000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C0000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C000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3A5D607-78AD-4000-81F6-717CB9527A3F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 External Distribution – Sensitive Business Information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buClr>
                <a:srgbClr val="A51C36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A51C36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A51C36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A51C36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A51C3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3ABBA08-0A54-49F4-A295-55909852225E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 External Distribution – Sensitive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1790700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buClr>
                <a:srgbClr val="A51C36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A51C36"/>
              </a:buClr>
              <a:defRPr/>
            </a:lvl2pPr>
            <a:lvl3pPr>
              <a:buClr>
                <a:srgbClr val="A51C36"/>
              </a:buClr>
              <a:defRPr/>
            </a:lvl3pPr>
            <a:lvl4pPr>
              <a:buClr>
                <a:srgbClr val="A51C36"/>
              </a:buClr>
              <a:defRPr/>
            </a:lvl4pPr>
            <a:lvl5pPr>
              <a:buClr>
                <a:srgbClr val="A51C3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C4D9C02-3CE2-4D05-AB9E-CF047CE26B1B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 External Distribution – Sensitive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BF8733-8D05-436C-BC36-14EDEEC6F220}" type="datetime1">
              <a:rPr lang="en-US" smtClean="0"/>
              <a:t>11/19/2020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 External Distribution – Sensitive Business Information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4644D7-C13F-4AF4-84A7-9338201EBA8D}"/>
              </a:ext>
            </a:extLst>
          </p:cNvPr>
          <p:cNvSpPr/>
          <p:nvPr userDrawn="1"/>
        </p:nvSpPr>
        <p:spPr>
          <a:xfrm>
            <a:off x="0" y="6577019"/>
            <a:ext cx="580571" cy="219290"/>
          </a:xfrm>
          <a:prstGeom prst="rect">
            <a:avLst/>
          </a:prstGeom>
          <a:solidFill>
            <a:srgbClr val="A41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19291"/>
          </a:xfrm>
          <a:prstGeom prst="rect">
            <a:avLst/>
          </a:prstGeom>
          <a:solidFill>
            <a:srgbClr val="A41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72957" y="6577019"/>
            <a:ext cx="236727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FB5A163B-22A1-4AAE-A44C-611CD478E151}" type="slidenum">
              <a:rPr lang="en-US" sz="825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pPr algn="l"/>
              <a:t>‹#›</a:t>
            </a:fld>
            <a:endParaRPr lang="en-US" sz="825" i="0" cap="all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BA954-C293-46F5-BF5E-772BC5A56D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472" y="6160741"/>
            <a:ext cx="580571" cy="56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11" r:id="rId2"/>
    <p:sldLayoutId id="2147483701" r:id="rId3"/>
    <p:sldLayoutId id="2147483707" r:id="rId4"/>
    <p:sldLayoutId id="2147483708" r:id="rId5"/>
    <p:sldLayoutId id="2147483704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mentproposals@porthouston.com" TargetMode="External"/><Relationship Id="rId2" Type="http://schemas.openxmlformats.org/officeDocument/2006/relationships/hyperlink" Target="mailto:procurement@porthouston.com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6E0EC8-AC6B-491E-A5A5-9698FC8ABF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t="152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445" y="229372"/>
            <a:ext cx="1273579" cy="12501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2D7C41-9CB2-4B50-946D-4C32AE16B25F}"/>
              </a:ext>
            </a:extLst>
          </p:cNvPr>
          <p:cNvSpPr txBox="1"/>
          <p:nvPr/>
        </p:nvSpPr>
        <p:spPr>
          <a:xfrm>
            <a:off x="781049" y="854462"/>
            <a:ext cx="1009938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 Houston</a:t>
            </a:r>
          </a:p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RFP-1677 Relocation of Three Wharf Cranes from Bayport Container Terminal to Barbours Cut Terminal</a:t>
            </a:r>
          </a:p>
          <a:p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Paulo Soares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Director, Maintenance</a:t>
            </a:r>
            <a:b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19, 2020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137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88064C-C91A-4F7D-B90E-C10BF2437C9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1"/>
            <a:ext cx="13093354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 flipV="1">
            <a:off x="4421842" y="2333409"/>
            <a:ext cx="3146612" cy="39239"/>
          </a:xfrm>
          <a:prstGeom prst="rect">
            <a:avLst/>
          </a:prstGeom>
          <a:noFill/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861FF9-8E8A-4E88-8A66-5FBBBA9FE818}"/>
              </a:ext>
            </a:extLst>
          </p:cNvPr>
          <p:cNvSpPr txBox="1"/>
          <p:nvPr/>
        </p:nvSpPr>
        <p:spPr>
          <a:xfrm>
            <a:off x="8096250" y="428208"/>
            <a:ext cx="3887696" cy="6186309"/>
          </a:xfrm>
          <a:prstGeom prst="rect">
            <a:avLst/>
          </a:prstGeom>
          <a:solidFill>
            <a:srgbClr val="A41D36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0513B-C56D-4F8B-8705-B30424A22CDC}"/>
              </a:ext>
            </a:extLst>
          </p:cNvPr>
          <p:cNvSpPr txBox="1"/>
          <p:nvPr/>
        </p:nvSpPr>
        <p:spPr>
          <a:xfrm>
            <a:off x="8240061" y="694908"/>
            <a:ext cx="3632948" cy="5786199"/>
          </a:xfrm>
          <a:prstGeom prst="rect">
            <a:avLst/>
          </a:prstGeom>
          <a:solidFill>
            <a:srgbClr val="A41D36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Port Houston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Paulo Soares</a:t>
            </a:r>
          </a:p>
          <a:p>
            <a:r>
              <a:rPr lang="en-US" dirty="0">
                <a:solidFill>
                  <a:schemeClr val="bg1"/>
                </a:solidFill>
              </a:rPr>
              <a:t>Sr. Director, Maintenance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www.porthouston.com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62503A-5A16-4D4A-B0F6-094C3C39B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6" y="428208"/>
            <a:ext cx="1273579" cy="12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42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CBD25E4-31F8-4F71-BBDF-BEA8712EFCBF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1107802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A51C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8B102C-07A0-4E92-9BE3-30CAF9C3C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Pre-Proposal Conference House Rules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Port Commission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Scope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Q/A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727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CBD25E4-31F8-4F71-BBDF-BEA8712EFCBF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1107802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A51C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Pre-Proposal Conference House Rules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8B102C-07A0-4E92-9BE3-30CAF9C3C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Attendees will begin the meeting in listen-only mode.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There will be a Q&amp;A session at the end of today’s presentation.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If you have any questions during the presentation, you may submit your Questions through the WebEx chat feature and they will be addressed at the end of the presentation.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This session is being recorded and will be sent out to all registered attendees.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01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8648701" y="6566929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286" y="270000"/>
            <a:ext cx="831874" cy="81659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61730" y="1394780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16792" y="3695785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63625" y="1394779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59657" y="3674473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338574" y="4596392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Rick Campos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0978" y="432339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BBFF40B4-957E-4A2A-AE94-67204F066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63214" y="1388823"/>
            <a:ext cx="2435657" cy="304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48AFFB-4D8F-4AC4-A64C-153CB79C5F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1663" y="3712757"/>
            <a:ext cx="1317286" cy="18265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F9E6E9-3A48-482D-A6B2-6ADE613B4D49}"/>
              </a:ext>
            </a:extLst>
          </p:cNvPr>
          <p:cNvSpPr/>
          <p:nvPr/>
        </p:nvSpPr>
        <p:spPr>
          <a:xfrm>
            <a:off x="8849925" y="5646993"/>
            <a:ext cx="2316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Wendy Montoya </a:t>
            </a: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Cloonan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CB3E59-CA5A-4864-AE00-6D0EA6154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1663" y="1394780"/>
            <a:ext cx="1317287" cy="18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382287-26C1-4E38-A172-4F439228B434}"/>
              </a:ext>
            </a:extLst>
          </p:cNvPr>
          <p:cNvSpPr txBox="1"/>
          <p:nvPr/>
        </p:nvSpPr>
        <p:spPr>
          <a:xfrm>
            <a:off x="8738869" y="3293097"/>
            <a:ext cx="159512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Cheryl D.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Creuzot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04F5C9A-A2D7-4CD1-B3C6-BF1EA1F5BA0D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11078029" cy="12801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A51C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Procurement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B0D5F-1641-4D05-9D70-B21DC7EFC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130"/>
            <a:ext cx="10515600" cy="4762833"/>
          </a:xfrm>
        </p:spPr>
        <p:txBody>
          <a:bodyPr/>
          <a:lstStyle/>
          <a:p>
            <a:r>
              <a:rPr lang="en-US" dirty="0"/>
              <a:t>No Contact Period-No communication between interested vendors and PHA staff during the active period</a:t>
            </a:r>
          </a:p>
          <a:p>
            <a:pPr lvl="1"/>
            <a:r>
              <a:rPr lang="en-US" dirty="0"/>
              <a:t>Technical questions should be submitted via BuySpeed</a:t>
            </a:r>
          </a:p>
          <a:p>
            <a:pPr lvl="1"/>
            <a:r>
              <a:rPr lang="en-US" dirty="0"/>
              <a:t>Proposal submittal questions should be submitted to: </a:t>
            </a:r>
            <a:r>
              <a:rPr lang="en-US" dirty="0">
                <a:hlinkClick r:id="rId2"/>
              </a:rPr>
              <a:t>procurement@porthouston.com</a:t>
            </a:r>
            <a:r>
              <a:rPr lang="en-US" dirty="0"/>
              <a:t> </a:t>
            </a:r>
          </a:p>
          <a:p>
            <a:r>
              <a:rPr lang="en-US" dirty="0"/>
              <a:t>Responses are due no later than 11 a.m. on 12/16/2020</a:t>
            </a:r>
          </a:p>
          <a:p>
            <a:r>
              <a:rPr lang="en-US" dirty="0"/>
              <a:t>Proposals must be submitted electronically via email to: 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hlinkClick r:id="rId3"/>
              </a:rPr>
              <a:t>procurementproposals@porthouston.com</a:t>
            </a:r>
            <a:r>
              <a:rPr lang="en-US" dirty="0"/>
              <a:t> </a:t>
            </a:r>
          </a:p>
          <a:p>
            <a:r>
              <a:rPr lang="en-US" dirty="0"/>
              <a:t>Anticipated award date: 1/26/2021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503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04F5C9A-A2D7-4CD1-B3C6-BF1EA1F5BA0D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11078029" cy="12801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A51C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Procurement (</a:t>
            </a:r>
            <a:r>
              <a:rPr lang="en-US" sz="4400" dirty="0" err="1"/>
              <a:t>Cont.d</a:t>
            </a:r>
            <a:r>
              <a:rPr lang="en-US" sz="44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B0D5F-1641-4D05-9D70-B21DC7EFC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3316"/>
            <a:ext cx="10515600" cy="4913647"/>
          </a:xfrm>
        </p:spPr>
        <p:txBody>
          <a:bodyPr/>
          <a:lstStyle/>
          <a:p>
            <a:pPr marL="0" lvl="0" indent="0">
              <a:buNone/>
            </a:pPr>
            <a:r>
              <a:rPr lang="en-US" sz="3200" u="sng" dirty="0">
                <a:solidFill>
                  <a:prstClr val="black"/>
                </a:solidFill>
              </a:rPr>
              <a:t>Evaluation Criteria</a:t>
            </a:r>
          </a:p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</a:rPr>
              <a:t>The Port Commission will award the contract to the </a:t>
            </a:r>
            <a:r>
              <a:rPr lang="en-US" u="sng" dirty="0">
                <a:solidFill>
                  <a:prstClr val="black"/>
                </a:solidFill>
              </a:rPr>
              <a:t>Respondent </a:t>
            </a:r>
            <a:r>
              <a:rPr lang="en-US" dirty="0">
                <a:solidFill>
                  <a:prstClr val="black"/>
                </a:solidFill>
              </a:rPr>
              <a:t>whose Response provides the </a:t>
            </a:r>
            <a:r>
              <a:rPr lang="en-US" u="sng" dirty="0">
                <a:solidFill>
                  <a:prstClr val="black"/>
                </a:solidFill>
              </a:rPr>
              <a:t>best value</a:t>
            </a:r>
            <a:r>
              <a:rPr lang="en-US" dirty="0">
                <a:solidFill>
                  <a:prstClr val="black"/>
                </a:solidFill>
              </a:rPr>
              <a:t> in consideration of the evaluation factors set forth below.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400646-5468-4132-9078-BC5ADFCC1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343" y="3324225"/>
            <a:ext cx="6850743" cy="32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34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8487B1-04BA-4B50-8F42-8A3A3A068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290" y="571610"/>
            <a:ext cx="4833510" cy="59912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04F5C9A-A2D7-4CD1-B3C6-BF1EA1F5BA0D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11078029" cy="12801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A51C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Procurement (</a:t>
            </a:r>
            <a:r>
              <a:rPr lang="en-US" sz="4400" dirty="0" err="1"/>
              <a:t>Cont.d</a:t>
            </a:r>
            <a:r>
              <a:rPr lang="en-US" sz="44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B0D5F-1641-4D05-9D70-B21DC7EFC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3316"/>
            <a:ext cx="10515600" cy="491364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Proposal Response form:</a:t>
            </a:r>
          </a:p>
          <a:p>
            <a:pPr marL="0" indent="0">
              <a:buNone/>
            </a:pPr>
            <a:r>
              <a:rPr lang="en-US" dirty="0"/>
              <a:t>(Page 15 of solicitation)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Page 2 of the Proposal Response </a:t>
            </a:r>
          </a:p>
          <a:p>
            <a:pPr marL="0" indent="0">
              <a:buNone/>
            </a:pPr>
            <a:r>
              <a:rPr lang="en-US" dirty="0"/>
              <a:t>  Form– Required Attachments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8D53619-E69B-4754-BEE4-7A056F92A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102" y="4354124"/>
            <a:ext cx="1776459" cy="241783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BE43BB59-A285-4806-9CD6-2521CC72502A}"/>
              </a:ext>
            </a:extLst>
          </p:cNvPr>
          <p:cNvSpPr/>
          <p:nvPr/>
        </p:nvSpPr>
        <p:spPr>
          <a:xfrm>
            <a:off x="6411432" y="3349256"/>
            <a:ext cx="1180215" cy="2827707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1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04F5C9A-A2D7-4CD1-B3C6-BF1EA1F5BA0D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11078029" cy="12801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A51C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Scope Details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65F60-59A5-4EAA-8AFD-184BBC0A7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A50679-8386-4247-9683-E86588C3F5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74320" y="468069"/>
            <a:ext cx="1107948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altLang="en-US" sz="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altLang="en-US" sz="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altLang="en-US" sz="14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altLang="en-US" sz="14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he Port Authority seeks a service provider that can provide preparation, bracing of cargo, loading, transportation, offloading, removal of bracing and recommissioning of three wharf cranes from wharf no. 5 at Bayport Container Terminal to wharf no. 3 at Barbours Cut Terminal for each of the following Port Authority facilities all located in Harris County: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Bayport Container Terminal 12621 Port Road, Seabrook, TX 77586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Barbours Cut Terminal 1819 E. Barbours Cut Blvd., La Porte, TX 77571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en-US" sz="1600" dirty="0"/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926080" algn="ctr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Given some differences between wharves at Bayport Container Terminal and Barbours Cut Terminal, the Contractor shall furnish and install the following: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926080" algn="ctr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926080" algn="ctr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(2) 300mm spacers to be installed between bottom of waterside sill beam and main yokes on each crane. A total of six (6) spacers. </a:t>
            </a:r>
          </a:p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926080" algn="ctr"/>
              </a:tabLst>
            </a:pPr>
            <a:endParaRPr lang="en-US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926080" algn="ctr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Eight (8) modified tie-down screws and four (4) longer tie-down tension bars per crane. A total of twenty-four (24) modified tie-down screws and twelve (12) longer tie-down tension bars.</a:t>
            </a:r>
          </a:p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926080" algn="ctr"/>
              </a:tabLst>
            </a:pPr>
            <a:endParaRPr lang="en-US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926080" algn="ctr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(1) 300mm spacer to be installed between bottom of waterside sill beam and stowage pin bracket. A total of three (3) spacers.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926080" algn="ctr"/>
              </a:tabLst>
            </a:pP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64676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04F5C9A-A2D7-4CD1-B3C6-BF1EA1F5BA0D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11078029" cy="12801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A51C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Scope Details (continued)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917C96-710D-4579-85C8-55342CABB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F22FB4-799C-4659-9B2B-B60EF09D8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6374" y="1782763"/>
            <a:ext cx="8581894" cy="483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2117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D2600DC8E39E49834E996B26DB0B05" ma:contentTypeVersion="1" ma:contentTypeDescription="Create a new document." ma:contentTypeScope="" ma:versionID="a6ff0ea229bef7d6e40a6a23932bf046">
  <xsd:schema xmlns:xsd="http://www.w3.org/2001/XMLSchema" xmlns:xs="http://www.w3.org/2001/XMLSchema" xmlns:p="http://schemas.microsoft.com/office/2006/metadata/properties" xmlns:ns2="16e0964c-f077-4f36-9738-5e1ff42b0d80" xmlns:ns3="http://schemas.microsoft.com/sharepoint/v4" targetNamespace="http://schemas.microsoft.com/office/2006/metadata/properties" ma:root="true" ma:fieldsID="77abdf26927e4a36c0c1c9bb21c17cf1" ns2:_="" ns3:_="">
    <xsd:import namespace="16e0964c-f077-4f36-9738-5e1ff42b0d80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0964c-f077-4f36-9738-5e1ff42b0d8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6e0964c-f077-4f36-9738-5e1ff42b0d80">DC7Z77VHF4CC-1720208374-14</_dlc_DocId>
    <_dlc_DocIdUrl xmlns="16e0964c-f077-4f36-9738-5e1ff42b0d80">
      <Url>http://shareport.poha.net/sites/sp/depts/projs/nextgenerp/_layouts/15/DocIdRedir.aspx?ID=DC7Z77VHF4CC-1720208374-14</Url>
      <Description>DC7Z77VHF4CC-1720208374-14</Description>
    </_dlc_DocIdUrl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D0D330B3-AB74-4782-A350-E3F6DF2EC6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e0964c-f077-4f36-9738-5e1ff42b0d80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7CC7BE-7038-4E07-A166-20F19BDDD1D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90D8330-8415-4ABC-B39D-58B32144F7F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3801630-D81E-4D69-AB45-9FD64CE83873}">
  <ds:schemaRefs>
    <ds:schemaRef ds:uri="http://purl.org/dc/terms/"/>
    <ds:schemaRef ds:uri="http://schemas.openxmlformats.org/package/2006/metadata/core-properties"/>
    <ds:schemaRef ds:uri="http://purl.org/dc/dcmitype/"/>
    <ds:schemaRef ds:uri="16e0964c-f077-4f36-9738-5e1ff42b0d80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4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589</Words>
  <Application>Microsoft Office PowerPoint</Application>
  <PresentationFormat>Widescreen</PresentationFormat>
  <Paragraphs>109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Helvetica Neue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Tanika Chukwumerije</dc:creator>
  <cp:lastModifiedBy>Conni McMillian</cp:lastModifiedBy>
  <cp:revision>10</cp:revision>
  <dcterms:created xsi:type="dcterms:W3CDTF">2020-10-26T18:32:50Z</dcterms:created>
  <dcterms:modified xsi:type="dcterms:W3CDTF">2020-11-19T21:54:53Z</dcterms:modified>
</cp:coreProperties>
</file>