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8"/>
  </p:notesMasterIdLst>
  <p:handoutMasterIdLst>
    <p:handoutMasterId r:id="rId19"/>
  </p:handoutMasterIdLst>
  <p:sldIdLst>
    <p:sldId id="271" r:id="rId7"/>
    <p:sldId id="284" r:id="rId8"/>
    <p:sldId id="273" r:id="rId9"/>
    <p:sldId id="274" r:id="rId10"/>
    <p:sldId id="276" r:id="rId11"/>
    <p:sldId id="277" r:id="rId12"/>
    <p:sldId id="278" r:id="rId13"/>
    <p:sldId id="280" r:id="rId14"/>
    <p:sldId id="282" r:id="rId15"/>
    <p:sldId id="283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72" d="100"/>
          <a:sy n="72" d="100"/>
        </p:scale>
        <p:origin x="147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RFP-1342 CISCO SMARTNET COVERAGE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 Farrow  |  Director, Information Technology-Infrastructure   |  Information Technology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524000"/>
            <a:ext cx="8006303" cy="4652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Scope of Services:</a:t>
            </a:r>
          </a:p>
          <a:p>
            <a:r>
              <a:rPr lang="en-US" dirty="0"/>
              <a:t>Invoiced yearly</a:t>
            </a:r>
          </a:p>
          <a:p>
            <a:r>
              <a:rPr lang="en-US" dirty="0"/>
              <a:t>Must be a Cisco Gold Authorized Partner to be considered or partnered with a Cisco Gold </a:t>
            </a:r>
            <a:r>
              <a:rPr lang="en-US"/>
              <a:t>Authorized Partner</a:t>
            </a:r>
            <a:endParaRPr lang="en-US" dirty="0"/>
          </a:p>
          <a:p>
            <a:r>
              <a:rPr lang="en-US" dirty="0"/>
              <a:t>Contract Term: three (3) years, with two-year option to renew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788EB-6DD1-455B-A237-17FF8392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C3572-7F0E-45DA-9ADD-F0453AD7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7808" y="6492874"/>
            <a:ext cx="537541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4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Procurement Services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3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713.670.2461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procurement@porthouston.com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4E646-F0B3-4B5F-BA1A-9E9F787A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Commission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014-A5F9-4FF2-9E4D-B6C1F23234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2529B-908A-4A8A-9654-A03B4547FA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D388-E7A9-42C9-8749-4D787304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B6D88-C294-4916-A3C9-4502F2B7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7C10A-EF1E-417F-B7DE-1818DD3D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917"/>
            <a:ext cx="9144000" cy="5760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D809F-1E6F-44B4-994A-26CE2938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97" y="962385"/>
            <a:ext cx="2476914" cy="34778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E05C1F-0426-468C-B97E-6C804F5C51A2}"/>
              </a:ext>
            </a:extLst>
          </p:cNvPr>
          <p:cNvSpPr/>
          <p:nvPr/>
        </p:nvSpPr>
        <p:spPr>
          <a:xfrm>
            <a:off x="940904" y="2982724"/>
            <a:ext cx="1497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Ric Campo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b="1" i="1" dirty="0">
                <a:latin typeface="Arial" panose="020B0604020202020204" pitchFamily="34" charset="0"/>
              </a:rPr>
              <a:t>Chairman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A8899C-9D54-4CB2-A951-C49872AB7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124" y="962385"/>
            <a:ext cx="1612194" cy="2229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B4455E-D38A-4E0B-8BC0-9E7A7DB8D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846" y="962385"/>
            <a:ext cx="1683390" cy="2235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4B0B5B-D35C-489D-A8A6-40C801148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703" y="962385"/>
            <a:ext cx="1652901" cy="2239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399F7-4224-442A-8DF7-72402DED2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487" y="3754219"/>
            <a:ext cx="1668026" cy="2264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043630-2F6E-4EC9-A00C-65F7D8CE6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846" y="3781462"/>
            <a:ext cx="1668027" cy="2230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466819-5BF7-440B-A178-1E1E4DD16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862" y="3781462"/>
            <a:ext cx="1695821" cy="22242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AAE9D4-99ED-4AC9-8FC1-BC072BC0DDE4}"/>
              </a:ext>
            </a:extLst>
          </p:cNvPr>
          <p:cNvSpPr/>
          <p:nvPr/>
        </p:nvSpPr>
        <p:spPr>
          <a:xfrm>
            <a:off x="3103295" y="2963268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Dean E. Corgey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397625-E277-471F-BEA8-068D8853A1E4}"/>
              </a:ext>
            </a:extLst>
          </p:cNvPr>
          <p:cNvSpPr/>
          <p:nvPr/>
        </p:nvSpPr>
        <p:spPr>
          <a:xfrm>
            <a:off x="4973784" y="2963267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Clyde Fitzgerald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EDE74A-8B95-4694-96AF-2E8735FA2A0E}"/>
              </a:ext>
            </a:extLst>
          </p:cNvPr>
          <p:cNvSpPr/>
          <p:nvPr/>
        </p:nvSpPr>
        <p:spPr>
          <a:xfrm>
            <a:off x="6915150" y="296326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Theldon Branch, III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BF80B7-839D-4CC2-9D50-16A310C316D1}"/>
              </a:ext>
            </a:extLst>
          </p:cNvPr>
          <p:cNvSpPr/>
          <p:nvPr/>
        </p:nvSpPr>
        <p:spPr>
          <a:xfrm>
            <a:off x="2792246" y="5851588"/>
            <a:ext cx="53712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Stephen DonCarlos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CC6F6E-B535-4E65-AA1D-052784B9EFC7}"/>
              </a:ext>
            </a:extLst>
          </p:cNvPr>
          <p:cNvSpPr/>
          <p:nvPr/>
        </p:nvSpPr>
        <p:spPr>
          <a:xfrm>
            <a:off x="5241131" y="5845299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Roy D. Mease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8E0285-256B-4CE2-9D14-3FE037BF3983}"/>
              </a:ext>
            </a:extLst>
          </p:cNvPr>
          <p:cNvSpPr/>
          <p:nvPr/>
        </p:nvSpPr>
        <p:spPr>
          <a:xfrm>
            <a:off x="7078035" y="573185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Wendy Montoya</a:t>
            </a:r>
          </a:p>
          <a:p>
            <a:r>
              <a:rPr lang="en-US" b="1" dirty="0">
                <a:latin typeface="Arial" panose="020B0604020202020204" pitchFamily="34" charset="0"/>
              </a:rPr>
              <a:t>      Cloonan</a:t>
            </a: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0FB313C-2F4B-4875-97D8-5CE0B25A47BA}"/>
              </a:ext>
            </a:extLst>
          </p:cNvPr>
          <p:cNvSpPr txBox="1">
            <a:spLocks/>
          </p:cNvSpPr>
          <p:nvPr/>
        </p:nvSpPr>
        <p:spPr>
          <a:xfrm>
            <a:off x="8123582" y="6492872"/>
            <a:ext cx="3828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842882-04B5-E040-9EC8-B755C527F58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5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TNET COVERAGE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Scope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attendees must sign-in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5CE33-7597-4AE1-A496-E7608535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41480-AD98-47A1-8CF3-971CC93E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582" y="6492874"/>
            <a:ext cx="391767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90063" cy="13255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PHA Personnel:</a:t>
            </a:r>
          </a:p>
          <a:p>
            <a:pPr marL="0" indent="0">
              <a:buNone/>
            </a:pPr>
            <a:r>
              <a:rPr lang="en-US" dirty="0"/>
              <a:t>Charles Thompson– Chief Information Officer, IT</a:t>
            </a:r>
          </a:p>
          <a:p>
            <a:pPr marL="0" indent="0">
              <a:buNone/>
            </a:pPr>
            <a:r>
              <a:rPr lang="en-US" dirty="0"/>
              <a:t>Ron Farrow– Director, IT-Infrastructure</a:t>
            </a:r>
          </a:p>
          <a:p>
            <a:pPr marL="0" indent="0">
              <a:buNone/>
            </a:pPr>
            <a:r>
              <a:rPr lang="en-US" dirty="0"/>
              <a:t>Inga Berryman– Administrator </a:t>
            </a:r>
          </a:p>
          <a:p>
            <a:pPr marL="0" indent="0">
              <a:buNone/>
            </a:pPr>
            <a:r>
              <a:rPr lang="en-US" dirty="0"/>
              <a:t>Pedro Gonzales – Small Business Development</a:t>
            </a:r>
          </a:p>
          <a:p>
            <a:pPr marL="0" indent="0">
              <a:buNone/>
            </a:pPr>
            <a:r>
              <a:rPr lang="en-US" dirty="0"/>
              <a:t>Yvette Camel-Smith – Director, Procurement </a:t>
            </a:r>
          </a:p>
          <a:p>
            <a:pPr marL="0" indent="0">
              <a:buNone/>
            </a:pPr>
            <a:r>
              <a:rPr lang="en-US" dirty="0"/>
              <a:t>Tanika Chukwumerije– Manager, Contracts-Procurement </a:t>
            </a:r>
          </a:p>
          <a:p>
            <a:pPr marL="0" indent="0">
              <a:buNone/>
            </a:pPr>
            <a:r>
              <a:rPr lang="en-US" dirty="0"/>
              <a:t>Angela Drisdale – Contract Administrator-Procurement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94209-A473-4227-9275-AE3DCC7E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A2DDA-8CC9-4F17-A111-1AE53F57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6834" y="6492874"/>
            <a:ext cx="378515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7004603" cy="49986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r>
              <a:rPr lang="en-US" dirty="0"/>
              <a:t>Participation Goal = 35%</a:t>
            </a:r>
          </a:p>
          <a:p>
            <a:r>
              <a:rPr lang="en-US" dirty="0"/>
              <a:t>Weight =3%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Local Business Requirement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Exempt-telecommunications/information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55041-5E3C-4961-9748-D0B67C89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1EF4C-19DD-4E8A-A51A-1729CCE3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9356" y="6492874"/>
            <a:ext cx="245993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Request of Proposals are due on November 6, 2019,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Anticipated award-December 10,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1B1F4-7E19-4D6F-AC3C-68B9DA1A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F43B2-D112-4B4B-952C-2551ED55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852" y="6492874"/>
            <a:ext cx="272498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proposer that offers the </a:t>
            </a:r>
            <a:r>
              <a:rPr lang="en-US" sz="2000" u="sng" dirty="0"/>
              <a:t>best value</a:t>
            </a:r>
            <a:r>
              <a:rPr lang="en-US" sz="2000" dirty="0"/>
              <a:t> to the Port Authority.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Purchase Price- 32%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Vendor’s Reputation, Quality of Services and/or Product, Safety Record- 35%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Benefit to Port Authority- 20%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Small Business Participation- 3%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Overall Compliance with Port Authority Policies- 10%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2C0E16B-BF4A-4FAC-90E9-526F704F01D3}"/>
              </a:ext>
            </a:extLst>
          </p:cNvPr>
          <p:cNvSpPr txBox="1">
            <a:spLocks/>
          </p:cNvSpPr>
          <p:nvPr/>
        </p:nvSpPr>
        <p:spPr>
          <a:xfrm>
            <a:off x="8123582" y="6492874"/>
            <a:ext cx="391767" cy="2286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842882-04B5-E040-9EC8-B755C527F58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510748"/>
            <a:ext cx="8006303" cy="46662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Scope of Services:</a:t>
            </a:r>
          </a:p>
          <a:p>
            <a:r>
              <a:rPr lang="en-US" dirty="0"/>
              <a:t>Renewal of Cisco SMARTnet coverage on	</a:t>
            </a:r>
          </a:p>
          <a:p>
            <a:pPr lvl="1"/>
            <a:r>
              <a:rPr lang="en-US" dirty="0"/>
              <a:t>Hardware </a:t>
            </a:r>
          </a:p>
          <a:p>
            <a:pPr lvl="1"/>
            <a:r>
              <a:rPr lang="en-US" dirty="0"/>
              <a:t>Software</a:t>
            </a:r>
          </a:p>
          <a:p>
            <a:pPr lvl="1"/>
            <a:r>
              <a:rPr lang="en-US" dirty="0"/>
              <a:t>Services</a:t>
            </a:r>
          </a:p>
          <a:p>
            <a:pPr lvl="1"/>
            <a:r>
              <a:rPr lang="en-US" dirty="0"/>
              <a:t>Subscriptions</a:t>
            </a:r>
          </a:p>
          <a:p>
            <a:r>
              <a:rPr lang="en-US" dirty="0"/>
              <a:t>Reconcile Cisco’s inventory, SolarWinds, and ManageEngine</a:t>
            </a:r>
          </a:p>
          <a:p>
            <a:pPr lvl="1"/>
            <a:r>
              <a:rPr lang="en-US" dirty="0"/>
              <a:t>Every six (6) months</a:t>
            </a:r>
          </a:p>
          <a:p>
            <a:pPr lvl="1"/>
            <a:r>
              <a:rPr lang="en-US" dirty="0"/>
              <a:t>Upon the yearly true-up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8B3B2-CC78-4B51-80B3-07E230CE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57B61-FFDC-457F-87FD-4AC7A32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608" y="6492874"/>
            <a:ext cx="232741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RFP-1342 CISCO SMARTNET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470991"/>
            <a:ext cx="8006303" cy="47059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Scope of Services:</a:t>
            </a:r>
          </a:p>
          <a:p>
            <a:r>
              <a:rPr lang="en-US" dirty="0"/>
              <a:t>Account for equipment on SMARTnet that was purchased through another vendor and all Port Houston’s Cisco network</a:t>
            </a:r>
          </a:p>
          <a:p>
            <a:r>
              <a:rPr lang="en-US" dirty="0"/>
              <a:t>Notify Port Houston of any equipment</a:t>
            </a:r>
          </a:p>
          <a:p>
            <a:pPr lvl="1"/>
            <a:r>
              <a:rPr lang="en-US" dirty="0"/>
              <a:t>End of life</a:t>
            </a:r>
          </a:p>
          <a:p>
            <a:pPr lvl="1"/>
            <a:r>
              <a:rPr lang="en-US" dirty="0"/>
              <a:t>End of sales</a:t>
            </a:r>
          </a:p>
          <a:p>
            <a:pPr lvl="1"/>
            <a:r>
              <a:rPr lang="en-US" dirty="0"/>
              <a:t>End of service</a:t>
            </a:r>
          </a:p>
          <a:p>
            <a:r>
              <a:rPr lang="en-US" dirty="0"/>
              <a:t>Review, plan, and remediate any Cisco IOS vulnerabilities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6CC76-C562-4900-80D4-C1366618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2C64E-8421-4326-8301-3BE67CDE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5860" y="6492874"/>
            <a:ext cx="219490" cy="228602"/>
          </a:xfrm>
        </p:spPr>
        <p:txBody>
          <a:bodyPr/>
          <a:lstStyle/>
          <a:p>
            <a:fld id="{BE842882-04B5-E040-9EC8-B755C527F58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441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3682</TotalTime>
  <Words>384</Words>
  <Application>Microsoft Office PowerPoint</Application>
  <PresentationFormat>On-screen Show (4:3)</PresentationFormat>
  <Paragraphs>108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PowerPoint Presentation</vt:lpstr>
      <vt:lpstr>Port Commission </vt:lpstr>
      <vt:lpstr>RFP-1342 CISCO SMARTNET COVERAGE RTNET COVERAGE </vt:lpstr>
      <vt:lpstr>RFP-1342 CISCO SMARTNET COVERAGE</vt:lpstr>
      <vt:lpstr>RFP-1342 CISCO SMARTNET COVERAGE</vt:lpstr>
      <vt:lpstr>RFP-1342 CISCO SMARTNET COVERAGE</vt:lpstr>
      <vt:lpstr>RFP-1342 CISCO SMARTNET COVERAGE</vt:lpstr>
      <vt:lpstr>RFP-1342 CISCO SMARTNET COVERAGE</vt:lpstr>
      <vt:lpstr>RFP-1342 CISCO SMARTNET COVERAGE</vt:lpstr>
      <vt:lpstr>RFP-1342 CISCO SMARTNET COVERAGE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Tanika Chukwumerije</cp:lastModifiedBy>
  <cp:revision>57</cp:revision>
  <cp:lastPrinted>2016-11-28T22:29:29Z</cp:lastPrinted>
  <dcterms:created xsi:type="dcterms:W3CDTF">2016-11-28T16:12:23Z</dcterms:created>
  <dcterms:modified xsi:type="dcterms:W3CDTF">2019-10-17T14:22:53Z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