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4"/>
    <p:sldMasterId id="2147483672" r:id="rId5"/>
    <p:sldMasterId id="2147483684" r:id="rId6"/>
  </p:sldMasterIdLst>
  <p:notesMasterIdLst>
    <p:notesMasterId r:id="rId17"/>
  </p:notesMasterIdLst>
  <p:handoutMasterIdLst>
    <p:handoutMasterId r:id="rId18"/>
  </p:handoutMasterIdLst>
  <p:sldIdLst>
    <p:sldId id="295" r:id="rId7"/>
    <p:sldId id="272" r:id="rId8"/>
    <p:sldId id="273" r:id="rId9"/>
    <p:sldId id="298" r:id="rId10"/>
    <p:sldId id="291" r:id="rId11"/>
    <p:sldId id="292" r:id="rId12"/>
    <p:sldId id="279" r:id="rId13"/>
    <p:sldId id="293" r:id="rId14"/>
    <p:sldId id="297" r:id="rId15"/>
    <p:sldId id="263" r:id="rId16"/>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3469"/>
    <a:srgbClr val="A51C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653" autoAdjust="0"/>
    <p:restoredTop sz="94709"/>
  </p:normalViewPr>
  <p:slideViewPr>
    <p:cSldViewPr snapToGrid="0" snapToObjects="1">
      <p:cViewPr varScale="1">
        <p:scale>
          <a:sx n="109" d="100"/>
          <a:sy n="109" d="100"/>
        </p:scale>
        <p:origin x="1296" y="108"/>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52792BFA-B74B-463B-AA3A-42CFB5FC8F5C}" type="datetimeFigureOut">
              <a:rPr lang="en-US" smtClean="0"/>
              <a:t>6/10/2019</a:t>
            </a:fld>
            <a:endParaRPr lang="en-US" dirty="0"/>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B61F2799-D21C-493C-B781-1A1B61E20A33}" type="slidenum">
              <a:rPr lang="en-US" smtClean="0"/>
              <a:t>‹#›</a:t>
            </a:fld>
            <a:endParaRPr lang="en-US" dirty="0"/>
          </a:p>
        </p:txBody>
      </p:sp>
    </p:spTree>
    <p:extLst>
      <p:ext uri="{BB962C8B-B14F-4D97-AF65-F5344CB8AC3E}">
        <p14:creationId xmlns:p14="http://schemas.microsoft.com/office/powerpoint/2010/main" val="327920379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47974377-948D-4C0B-94B2-FF3F32B127D3}" type="datetimeFigureOut">
              <a:rPr lang="en-US" smtClean="0"/>
              <a:t>6/10/2019</a:t>
            </a:fld>
            <a:endParaRPr lang="en-US" dirty="0"/>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92B0138D-3943-4173-ABD4-EFF93AE2F9E4}" type="slidenum">
              <a:rPr lang="en-US" smtClean="0"/>
              <a:t>‹#›</a:t>
            </a:fld>
            <a:endParaRPr lang="en-US" dirty="0"/>
          </a:p>
        </p:txBody>
      </p:sp>
    </p:spTree>
    <p:extLst>
      <p:ext uri="{BB962C8B-B14F-4D97-AF65-F5344CB8AC3E}">
        <p14:creationId xmlns:p14="http://schemas.microsoft.com/office/powerpoint/2010/main" val="104068569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5423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91256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lgn="ctr">
              <a:defRPr sz="3200" b="1"/>
            </a:lvl1pPr>
          </a:lstStyle>
          <a:p>
            <a:r>
              <a:rPr lang="en-US" dirty="0"/>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8042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908619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4248117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42133794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4190704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37624753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048092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1663681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347131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4798464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115337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lgn="l">
              <a:defRPr sz="3600" b="1"/>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983067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1748978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26285912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28554086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15273446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12858608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9141232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23016678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36716558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8718574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558345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lvl1pPr algn="l">
              <a:defRPr sz="3600" b="1"/>
            </a:lvl1pPr>
          </a:lstStyle>
          <a:p>
            <a:r>
              <a:rPr lang="en-US" dirty="0"/>
              <a:t>Click to edit Master title style</a:t>
            </a:r>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3165679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2031395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576085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b="1"/>
            </a:lvl1pPr>
          </a:lstStyle>
          <a:p>
            <a:r>
              <a:rPr lang="en-US" dirty="0"/>
              <a:t>Click to edit Master title style</a:t>
            </a:r>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472109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defRPr sz="3600" b="1"/>
            </a:lvl1pPr>
          </a:lstStyle>
          <a:p>
            <a:r>
              <a:rPr lang="en-US" dirty="0"/>
              <a:t>Click to edit Master title style</a:t>
            </a:r>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542787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343025" cy="5811838"/>
          </a:xfrm>
          <a:prstGeom prst="rect">
            <a:avLst/>
          </a:prstGeom>
        </p:spPr>
        <p:txBody>
          <a:bodyPr vert="eaVert"/>
          <a:lstStyle>
            <a:lvl1pPr>
              <a:defRPr sz="3600" b="1"/>
            </a:lvl1pPr>
          </a:lstStyle>
          <a:p>
            <a:r>
              <a:rPr lang="en-US" dirty="0"/>
              <a:t>Click to edit Master title style</a:t>
            </a:r>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3113179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dirty="0"/>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069663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1775986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068286" y="269999"/>
            <a:ext cx="831874" cy="816591"/>
          </a:xfrm>
          <a:prstGeom prst="rect">
            <a:avLst/>
          </a:prstGeom>
        </p:spPr>
      </p:pic>
      <p:sp>
        <p:nvSpPr>
          <p:cNvPr id="8" name="Rectangle 7"/>
          <p:cNvSpPr/>
          <p:nvPr userDrawn="1"/>
        </p:nvSpPr>
        <p:spPr>
          <a:xfrm>
            <a:off x="0" y="6492240"/>
            <a:ext cx="9144000" cy="365760"/>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570818360"/>
      </p:ext>
    </p:extLst>
  </p:cSld>
  <p:clrMap bg1="lt1" tx1="dk1" bg2="lt2" tx2="dk2" accent1="accent1" accent2="accent2" accent3="accent3" accent4="accent4" accent5="accent5" accent6="accent6" hlink="hlink" folHlink="folHlink"/>
  <p:sldLayoutIdLst>
    <p:sldLayoutId id="2147483699" r:id="rId1"/>
    <p:sldLayoutId id="2147483701" r:id="rId2"/>
    <p:sldLayoutId id="2147483702" r:id="rId3"/>
    <p:sldLayoutId id="2147483705" r:id="rId4"/>
    <p:sldLayoutId id="2147483706" r:id="rId5"/>
    <p:sldLayoutId id="2147483707" r:id="rId6"/>
    <p:sldLayoutId id="2147483708" r:id="rId7"/>
    <p:sldLayoutId id="2147483704" r:id="rId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842882-04B5-E040-9EC8-B755C527F58A}" type="slidenum">
              <a:rPr lang="en-US" smtClean="0"/>
              <a:t>‹#›</a:t>
            </a:fld>
            <a:endParaRPr lang="en-US" dirty="0"/>
          </a:p>
        </p:txBody>
      </p:sp>
    </p:spTree>
    <p:extLst>
      <p:ext uri="{BB962C8B-B14F-4D97-AF65-F5344CB8AC3E}">
        <p14:creationId xmlns:p14="http://schemas.microsoft.com/office/powerpoint/2010/main" val="27143829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B78CCC-2F52-48BA-9D82-D1DDC82E33E4}" type="slidenum">
              <a:rPr lang="en-US" smtClean="0"/>
              <a:t>‹#›</a:t>
            </a:fld>
            <a:endParaRPr lang="en-US" dirty="0"/>
          </a:p>
        </p:txBody>
      </p:sp>
    </p:spTree>
    <p:extLst>
      <p:ext uri="{BB962C8B-B14F-4D97-AF65-F5344CB8AC3E}">
        <p14:creationId xmlns:p14="http://schemas.microsoft.com/office/powerpoint/2010/main" val="363383952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3209" r="9147" b="28838"/>
          <a:stretch/>
        </p:blipFill>
        <p:spPr>
          <a:xfrm>
            <a:off x="0" y="3023856"/>
            <a:ext cx="9144000" cy="3892991"/>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41598" r="-472" b="-967"/>
          <a:stretch/>
        </p:blipFill>
        <p:spPr>
          <a:xfrm>
            <a:off x="0" y="3384913"/>
            <a:ext cx="9187199" cy="361233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4921" y="385396"/>
            <a:ext cx="2143974" cy="2104586"/>
          </a:xfrm>
          <a:prstGeom prst="rect">
            <a:avLst/>
          </a:prstGeom>
        </p:spPr>
      </p:pic>
      <p:sp>
        <p:nvSpPr>
          <p:cNvPr id="8" name="Rectangle 7"/>
          <p:cNvSpPr/>
          <p:nvPr/>
        </p:nvSpPr>
        <p:spPr>
          <a:xfrm>
            <a:off x="0" y="2876190"/>
            <a:ext cx="9144000" cy="742592"/>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TextBox 9"/>
          <p:cNvSpPr txBox="1"/>
          <p:nvPr/>
        </p:nvSpPr>
        <p:spPr>
          <a:xfrm>
            <a:off x="271425" y="2868690"/>
            <a:ext cx="858034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RFP – Benefits and Payroll Integration Technology and Services</a:t>
            </a:r>
          </a:p>
        </p:txBody>
      </p:sp>
    </p:spTree>
    <p:extLst>
      <p:ext uri="{BB962C8B-B14F-4D97-AF65-F5344CB8AC3E}">
        <p14:creationId xmlns:p14="http://schemas.microsoft.com/office/powerpoint/2010/main" val="1289879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4467" b="15968"/>
          <a:stretch/>
        </p:blipFill>
        <p:spPr>
          <a:xfrm>
            <a:off x="0" y="-13447"/>
            <a:ext cx="9144000" cy="687144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286" y="138728"/>
            <a:ext cx="831874" cy="816591"/>
          </a:xfrm>
          <a:prstGeom prst="rect">
            <a:avLst/>
          </a:prstGeom>
        </p:spPr>
      </p:pic>
      <p:sp>
        <p:nvSpPr>
          <p:cNvPr id="6" name="Rectangle 5"/>
          <p:cNvSpPr/>
          <p:nvPr/>
        </p:nvSpPr>
        <p:spPr>
          <a:xfrm flipV="1">
            <a:off x="0" y="6494786"/>
            <a:ext cx="9144000" cy="374123"/>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p:cNvSpPr/>
          <p:nvPr/>
        </p:nvSpPr>
        <p:spPr>
          <a:xfrm>
            <a:off x="2339788" y="1040096"/>
            <a:ext cx="4195483" cy="5024527"/>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Box 8"/>
          <p:cNvSpPr txBox="1"/>
          <p:nvPr/>
        </p:nvSpPr>
        <p:spPr>
          <a:xfrm>
            <a:off x="2699206" y="1146363"/>
            <a:ext cx="4054499" cy="715581"/>
          </a:xfrm>
          <a:prstGeom prst="rect">
            <a:avLst/>
          </a:prstGeom>
          <a:noFill/>
        </p:spPr>
        <p:txBody>
          <a:bodyPr wrap="square" rtlCol="0">
            <a:spAutoFit/>
          </a:bodyPr>
          <a:lstStyle/>
          <a:p>
            <a:r>
              <a:rPr lang="en-US" sz="4050" b="1" dirty="0">
                <a:latin typeface="Helvetica Neue Condensed" charset="0"/>
                <a:ea typeface="Helvetica Neue Condensed" charset="0"/>
                <a:cs typeface="Helvetica Neue Condensed" charset="0"/>
              </a:rPr>
              <a:t>THANK YOU</a:t>
            </a:r>
          </a:p>
        </p:txBody>
      </p:sp>
      <p:sp>
        <p:nvSpPr>
          <p:cNvPr id="11" name="Content Placeholder 2"/>
          <p:cNvSpPr txBox="1">
            <a:spLocks/>
          </p:cNvSpPr>
          <p:nvPr/>
        </p:nvSpPr>
        <p:spPr>
          <a:xfrm>
            <a:off x="2339788" y="2195211"/>
            <a:ext cx="4195483" cy="3556000"/>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300" dirty="0"/>
              <a:t>Fonda Gignac</a:t>
            </a:r>
          </a:p>
          <a:p>
            <a:pPr marL="0" indent="0" algn="ctr">
              <a:buFont typeface="Arial" panose="020B0604020202020204" pitchFamily="34" charset="0"/>
              <a:buNone/>
            </a:pPr>
            <a:r>
              <a:rPr lang="en-US" sz="2300" dirty="0"/>
              <a:t>Port Houston</a:t>
            </a:r>
          </a:p>
          <a:p>
            <a:pPr marL="0" indent="0" algn="ctr">
              <a:buFont typeface="Arial" panose="020B0604020202020204" pitchFamily="34" charset="0"/>
              <a:buNone/>
            </a:pPr>
            <a:r>
              <a:rPr lang="en-US" b="1" dirty="0">
                <a:solidFill>
                  <a:srgbClr val="A51C36"/>
                </a:solidFill>
              </a:rPr>
              <a:t>Questions?</a:t>
            </a:r>
          </a:p>
          <a:p>
            <a:pPr marL="0" indent="0" algn="ctr">
              <a:buFont typeface="Arial" panose="020B0604020202020204" pitchFamily="34" charset="0"/>
              <a:buNone/>
            </a:pPr>
            <a:endParaRPr lang="en-US" sz="2100" b="1" dirty="0">
              <a:solidFill>
                <a:schemeClr val="tx1">
                  <a:lumMod val="65000"/>
                  <a:lumOff val="35000"/>
                </a:schemeClr>
              </a:solidFill>
            </a:endParaRPr>
          </a:p>
          <a:p>
            <a:pPr marL="0" indent="0" algn="ctr">
              <a:buFont typeface="Arial" panose="020B0604020202020204" pitchFamily="34" charset="0"/>
              <a:buNone/>
            </a:pPr>
            <a:r>
              <a:rPr lang="en-US" b="1" dirty="0">
                <a:solidFill>
                  <a:srgbClr val="A51C36"/>
                </a:solidFill>
              </a:rPr>
              <a:t>www.PortHouston.com</a:t>
            </a:r>
          </a:p>
          <a:p>
            <a:pPr marL="0" indent="0" algn="ctr">
              <a:buFont typeface="Arial" panose="020B0604020202020204" pitchFamily="34" charset="0"/>
              <a:buNone/>
            </a:pPr>
            <a:r>
              <a:rPr lang="en-US" sz="2100" dirty="0"/>
              <a:t>111 East Loop North</a:t>
            </a:r>
          </a:p>
          <a:p>
            <a:pPr marL="0" indent="0" algn="ctr">
              <a:buFont typeface="Arial" panose="020B0604020202020204" pitchFamily="34" charset="0"/>
              <a:buNone/>
            </a:pPr>
            <a:r>
              <a:rPr lang="en-US" sz="2100" dirty="0"/>
              <a:t>Houston, TX 77029</a:t>
            </a:r>
          </a:p>
          <a:p>
            <a:endParaRPr lang="en-US" dirty="0"/>
          </a:p>
        </p:txBody>
      </p:sp>
    </p:spTree>
    <p:extLst>
      <p:ext uri="{BB962C8B-B14F-4D97-AF65-F5344CB8AC3E}">
        <p14:creationId xmlns:p14="http://schemas.microsoft.com/office/powerpoint/2010/main" val="343114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82151"/>
            <a:ext cx="9144000" cy="365760"/>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TextBox 4"/>
          <p:cNvSpPr txBox="1"/>
          <p:nvPr/>
        </p:nvSpPr>
        <p:spPr>
          <a:xfrm>
            <a:off x="7124700" y="6566928"/>
            <a:ext cx="1775459" cy="219291"/>
          </a:xfrm>
          <a:prstGeom prst="rect">
            <a:avLst/>
          </a:prstGeom>
          <a:noFill/>
        </p:spPr>
        <p:txBody>
          <a:bodyPr wrap="square" rtlCol="0">
            <a:spAutoFit/>
          </a:bodyPr>
          <a:lstStyle/>
          <a:p>
            <a:pPr algn="r"/>
            <a:r>
              <a:rPr lang="en-US" sz="825" dirty="0">
                <a:solidFill>
                  <a:schemeClr val="bg1"/>
                </a:solidFill>
                <a:latin typeface="Helvetica Neue" charset="0"/>
                <a:ea typeface="Helvetica Neue" charset="0"/>
                <a:cs typeface="Helvetica Neue" charset="0"/>
              </a:rPr>
              <a:t>|  2</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8286" y="269999"/>
            <a:ext cx="831874" cy="816591"/>
          </a:xfrm>
          <a:prstGeom prst="rect">
            <a:avLst/>
          </a:prstGeom>
        </p:spPr>
      </p:pic>
      <p:grpSp>
        <p:nvGrpSpPr>
          <p:cNvPr id="7" name="Group 6"/>
          <p:cNvGrpSpPr/>
          <p:nvPr/>
        </p:nvGrpSpPr>
        <p:grpSpPr>
          <a:xfrm>
            <a:off x="3587654" y="1384801"/>
            <a:ext cx="1595119" cy="2058580"/>
            <a:chOff x="3086592" y="793159"/>
            <a:chExt cx="1942973" cy="2507504"/>
          </a:xfrm>
        </p:grpSpPr>
        <p:pic>
          <p:nvPicPr>
            <p:cNvPr id="8" name="Picture 7" descr="Branch_Theldon.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45813" y="793159"/>
              <a:ext cx="1602601" cy="2227615"/>
            </a:xfrm>
            <a:prstGeom prst="rect">
              <a:avLst/>
            </a:prstGeom>
          </p:spPr>
        </p:pic>
        <p:sp>
          <p:nvSpPr>
            <p:cNvPr id="9" name="TextBox 8"/>
            <p:cNvSpPr txBox="1"/>
            <p:nvPr/>
          </p:nvSpPr>
          <p:spPr>
            <a:xfrm>
              <a:off x="3086592" y="3075726"/>
              <a:ext cx="1942973" cy="224937"/>
            </a:xfrm>
            <a:prstGeom prst="rect">
              <a:avLst/>
            </a:prstGeom>
            <a:noFill/>
          </p:spPr>
          <p:txBody>
            <a:bodyPr wrap="square" lIns="0" tIns="0" rIns="0" bIns="0" rtlCol="0">
              <a:spAutoFit/>
            </a:bodyPr>
            <a:lstStyle/>
            <a:p>
              <a:r>
                <a:rPr lang="en-US" sz="1200" b="1" dirty="0">
                  <a:latin typeface="Arial" panose="020B0604020202020204" pitchFamily="34" charset="0"/>
                  <a:cs typeface="Arial" panose="020B0604020202020204" pitchFamily="34" charset="0"/>
                </a:rPr>
                <a:t>Theldon R. Branch, III</a:t>
              </a:r>
            </a:p>
          </p:txBody>
        </p:sp>
      </p:grpSp>
      <p:grpSp>
        <p:nvGrpSpPr>
          <p:cNvPr id="10" name="Group 9"/>
          <p:cNvGrpSpPr/>
          <p:nvPr/>
        </p:nvGrpSpPr>
        <p:grpSpPr>
          <a:xfrm>
            <a:off x="5483027" y="1388822"/>
            <a:ext cx="1703931" cy="2071481"/>
            <a:chOff x="4683362" y="793161"/>
            <a:chExt cx="2098211" cy="2550812"/>
          </a:xfrm>
        </p:grpSpPr>
        <p:pic>
          <p:nvPicPr>
            <p:cNvPr id="11" name="Picture 10" descr="Corgey_Dean.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48474" y="793161"/>
              <a:ext cx="1620125" cy="2251975"/>
            </a:xfrm>
            <a:prstGeom prst="rect">
              <a:avLst/>
            </a:prstGeom>
          </p:spPr>
        </p:pic>
        <p:sp>
          <p:nvSpPr>
            <p:cNvPr id="12" name="TextBox 11"/>
            <p:cNvSpPr txBox="1"/>
            <p:nvPr/>
          </p:nvSpPr>
          <p:spPr>
            <a:xfrm>
              <a:off x="4683362" y="3116576"/>
              <a:ext cx="2098211" cy="227397"/>
            </a:xfrm>
            <a:prstGeom prst="rect">
              <a:avLst/>
            </a:prstGeom>
            <a:noFill/>
          </p:spPr>
          <p:txBody>
            <a:bodyPr wrap="square" lIns="0" tIns="0" rIns="0" bIns="0" rtlCol="0">
              <a:spAutoFit/>
            </a:bodyPr>
            <a:lstStyle/>
            <a:p>
              <a:pPr algn="ctr"/>
              <a:r>
                <a:rPr lang="en-US" sz="1200" b="1" dirty="0">
                  <a:latin typeface="Arial" panose="020B0604020202020204" pitchFamily="34" charset="0"/>
                  <a:cs typeface="Arial" panose="020B0604020202020204" pitchFamily="34" charset="0"/>
                </a:rPr>
                <a:t>Dean E. Corgey</a:t>
              </a:r>
            </a:p>
          </p:txBody>
        </p:sp>
      </p:grpSp>
      <p:grpSp>
        <p:nvGrpSpPr>
          <p:cNvPr id="13" name="Group 12"/>
          <p:cNvGrpSpPr/>
          <p:nvPr/>
        </p:nvGrpSpPr>
        <p:grpSpPr>
          <a:xfrm>
            <a:off x="7186959" y="1384801"/>
            <a:ext cx="1713202" cy="2110510"/>
            <a:chOff x="6343971" y="793158"/>
            <a:chExt cx="2065667" cy="2544721"/>
          </a:xfrm>
        </p:grpSpPr>
        <p:pic>
          <p:nvPicPr>
            <p:cNvPr id="14" name="Picture 13" descr="DonCarlos_Stephen.jpg"/>
            <p:cNvPicPr>
              <a:picLocks noChangeAspect="1"/>
            </p:cNvPicPr>
            <p:nvPr/>
          </p:nvPicPr>
          <p:blipFill rotWithShape="1">
            <a:blip r:embed="rId5" cstate="screen">
              <a:extLst>
                <a:ext uri="{28A0092B-C50C-407E-A947-70E740481C1C}">
                  <a14:useLocalDpi xmlns:a14="http://schemas.microsoft.com/office/drawing/2010/main"/>
                </a:ext>
              </a:extLst>
            </a:blip>
            <a:srcRect b="-1176"/>
            <a:stretch/>
          </p:blipFill>
          <p:spPr>
            <a:xfrm>
              <a:off x="6661089" y="793158"/>
              <a:ext cx="1588298" cy="2205086"/>
            </a:xfrm>
            <a:prstGeom prst="rect">
              <a:avLst/>
            </a:prstGeom>
          </p:spPr>
        </p:pic>
        <p:sp>
          <p:nvSpPr>
            <p:cNvPr id="15" name="TextBox 14"/>
            <p:cNvSpPr txBox="1"/>
            <p:nvPr/>
          </p:nvSpPr>
          <p:spPr>
            <a:xfrm>
              <a:off x="6343971" y="3115220"/>
              <a:ext cx="2065667" cy="222659"/>
            </a:xfrm>
            <a:prstGeom prst="rect">
              <a:avLst/>
            </a:prstGeom>
            <a:noFill/>
          </p:spPr>
          <p:txBody>
            <a:bodyPr wrap="square" lIns="0" tIns="0" rIns="0" bIns="0" rtlCol="0">
              <a:spAutoFit/>
            </a:bodyPr>
            <a:lstStyle/>
            <a:p>
              <a:pPr algn="ctr"/>
              <a:r>
                <a:rPr lang="en-US" sz="1200" b="1" dirty="0">
                  <a:latin typeface="Arial" panose="020B0604020202020204" pitchFamily="34" charset="0"/>
                  <a:cs typeface="Arial" panose="020B0604020202020204" pitchFamily="34" charset="0"/>
                </a:rPr>
                <a:t>Stephen H. DonCarlos</a:t>
              </a:r>
            </a:p>
          </p:txBody>
        </p:sp>
      </p:grpSp>
      <p:grpSp>
        <p:nvGrpSpPr>
          <p:cNvPr id="16" name="Group 15"/>
          <p:cNvGrpSpPr/>
          <p:nvPr/>
        </p:nvGrpSpPr>
        <p:grpSpPr>
          <a:xfrm>
            <a:off x="3626024" y="3915217"/>
            <a:ext cx="1595120" cy="2064114"/>
            <a:chOff x="1420093" y="3485699"/>
            <a:chExt cx="1920985" cy="2485791"/>
          </a:xfrm>
        </p:grpSpPr>
        <p:pic>
          <p:nvPicPr>
            <p:cNvPr id="17" name="Picture 16" descr="Fitzgerald_Clyde.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35743" y="3485699"/>
              <a:ext cx="1586393" cy="2205086"/>
            </a:xfrm>
            <a:prstGeom prst="rect">
              <a:avLst/>
            </a:prstGeom>
          </p:spPr>
        </p:pic>
        <p:sp>
          <p:nvSpPr>
            <p:cNvPr id="18" name="TextBox 17"/>
            <p:cNvSpPr txBox="1"/>
            <p:nvPr/>
          </p:nvSpPr>
          <p:spPr>
            <a:xfrm>
              <a:off x="1420093" y="5749099"/>
              <a:ext cx="1920985" cy="222391"/>
            </a:xfrm>
            <a:prstGeom prst="rect">
              <a:avLst/>
            </a:prstGeom>
            <a:noFill/>
          </p:spPr>
          <p:txBody>
            <a:bodyPr wrap="square" lIns="0" tIns="0" rIns="0" bIns="0" rtlCol="0">
              <a:spAutoFit/>
            </a:bodyPr>
            <a:lstStyle/>
            <a:p>
              <a:pPr algn="ctr"/>
              <a:r>
                <a:rPr lang="en-US" sz="1200" b="1" dirty="0">
                  <a:latin typeface="Arial" panose="020B0604020202020204" pitchFamily="34" charset="0"/>
                  <a:cs typeface="Arial" panose="020B0604020202020204" pitchFamily="34" charset="0"/>
                </a:rPr>
                <a:t>Clyde Fitzgerald</a:t>
              </a:r>
            </a:p>
          </p:txBody>
        </p:sp>
      </p:grpSp>
      <p:grpSp>
        <p:nvGrpSpPr>
          <p:cNvPr id="22" name="Group 21"/>
          <p:cNvGrpSpPr/>
          <p:nvPr/>
        </p:nvGrpSpPr>
        <p:grpSpPr>
          <a:xfrm>
            <a:off x="5678384" y="3912676"/>
            <a:ext cx="1313216" cy="2049464"/>
            <a:chOff x="4957125" y="3485392"/>
            <a:chExt cx="1586393" cy="2475799"/>
          </a:xfrm>
        </p:grpSpPr>
        <p:pic>
          <p:nvPicPr>
            <p:cNvPr id="23" name="Picture 22" descr="Mease_Roy.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57125" y="3485392"/>
              <a:ext cx="1583111" cy="2200526"/>
            </a:xfrm>
            <a:prstGeom prst="rect">
              <a:avLst/>
            </a:prstGeom>
          </p:spPr>
        </p:pic>
        <p:sp>
          <p:nvSpPr>
            <p:cNvPr id="24" name="TextBox 23"/>
            <p:cNvSpPr txBox="1"/>
            <p:nvPr/>
          </p:nvSpPr>
          <p:spPr>
            <a:xfrm>
              <a:off x="4957125" y="5738110"/>
              <a:ext cx="1586393" cy="223081"/>
            </a:xfrm>
            <a:prstGeom prst="rect">
              <a:avLst/>
            </a:prstGeom>
            <a:noFill/>
          </p:spPr>
          <p:txBody>
            <a:bodyPr wrap="square" lIns="0" tIns="0" rIns="0" bIns="0" rtlCol="0">
              <a:spAutoFit/>
            </a:bodyPr>
            <a:lstStyle/>
            <a:p>
              <a:pPr algn="ctr"/>
              <a:r>
                <a:rPr lang="en-US" sz="1200" b="1" dirty="0">
                  <a:latin typeface="Arial" panose="020B0604020202020204" pitchFamily="34" charset="0"/>
                  <a:cs typeface="Arial" panose="020B0604020202020204" pitchFamily="34" charset="0"/>
                </a:rPr>
                <a:t>Roy D. Mease</a:t>
              </a:r>
            </a:p>
          </p:txBody>
        </p:sp>
      </p:grpSp>
      <p:sp>
        <p:nvSpPr>
          <p:cNvPr id="26" name="TextBox 25"/>
          <p:cNvSpPr txBox="1"/>
          <p:nvPr/>
        </p:nvSpPr>
        <p:spPr>
          <a:xfrm>
            <a:off x="814574" y="4596391"/>
            <a:ext cx="2435658" cy="430887"/>
          </a:xfrm>
          <a:prstGeom prst="rect">
            <a:avLst/>
          </a:prstGeom>
          <a:noFill/>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Ric Campo </a:t>
            </a:r>
          </a:p>
          <a:p>
            <a:pPr algn="ctr"/>
            <a:r>
              <a:rPr lang="en-US" sz="1400" b="1" i="1" dirty="0">
                <a:latin typeface="Arial" panose="020B0604020202020204" pitchFamily="34" charset="0"/>
                <a:cs typeface="Arial" panose="020B0604020202020204" pitchFamily="34" charset="0"/>
              </a:rPr>
              <a:t>Chairman</a:t>
            </a:r>
          </a:p>
        </p:txBody>
      </p:sp>
      <p:sp>
        <p:nvSpPr>
          <p:cNvPr id="3" name="TextBox 2"/>
          <p:cNvSpPr txBox="1"/>
          <p:nvPr/>
        </p:nvSpPr>
        <p:spPr>
          <a:xfrm>
            <a:off x="236977" y="432338"/>
            <a:ext cx="6189009" cy="646331"/>
          </a:xfrm>
          <a:prstGeom prst="rect">
            <a:avLst/>
          </a:prstGeom>
          <a:noFill/>
        </p:spPr>
        <p:txBody>
          <a:bodyPr wrap="square" rtlCol="0">
            <a:spAutoFit/>
          </a:bodyPr>
          <a:lstStyle/>
          <a:p>
            <a:r>
              <a:rPr lang="en-US" sz="3600" b="1" dirty="0"/>
              <a:t>Port Commission</a:t>
            </a:r>
          </a:p>
        </p:txBody>
      </p:sp>
      <p:pic>
        <p:nvPicPr>
          <p:cNvPr id="27" name="Picture 26">
            <a:extLst>
              <a:ext uri="{FF2B5EF4-FFF2-40B4-BE49-F238E27FC236}">
                <a16:creationId xmlns:a16="http://schemas.microsoft.com/office/drawing/2014/main" id="{28F6E344-4209-4F2E-88AF-E4A69CEAF3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62642" y="2436742"/>
            <a:ext cx="1339522" cy="1705204"/>
          </a:xfrm>
          <a:prstGeom prst="rect">
            <a:avLst/>
          </a:prstGeom>
        </p:spPr>
      </p:pic>
      <p:pic>
        <p:nvPicPr>
          <p:cNvPr id="2" name="Picture 1"/>
          <p:cNvPicPr>
            <a:picLocks noChangeAspect="1"/>
          </p:cNvPicPr>
          <p:nvPr/>
        </p:nvPicPr>
        <p:blipFill>
          <a:blip r:embed="rId9"/>
          <a:stretch>
            <a:fillRect/>
          </a:stretch>
        </p:blipFill>
        <p:spPr>
          <a:xfrm>
            <a:off x="7233061" y="3915217"/>
            <a:ext cx="1670449" cy="2188654"/>
          </a:xfrm>
          <a:prstGeom prst="rect">
            <a:avLst/>
          </a:prstGeom>
        </p:spPr>
      </p:pic>
    </p:spTree>
    <p:extLst>
      <p:ext uri="{BB962C8B-B14F-4D97-AF65-F5344CB8AC3E}">
        <p14:creationId xmlns:p14="http://schemas.microsoft.com/office/powerpoint/2010/main" val="4092748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878" y="365126"/>
            <a:ext cx="7886700" cy="982907"/>
          </a:xfrm>
        </p:spPr>
        <p:txBody>
          <a:bodyPr>
            <a:normAutofit/>
          </a:bodyPr>
          <a:lstStyle/>
          <a:p>
            <a:pPr lvl="0">
              <a:lnSpc>
                <a:spcPct val="100000"/>
              </a:lnSpc>
              <a:spcBef>
                <a:spcPts val="0"/>
              </a:spcBef>
            </a:pPr>
            <a:r>
              <a:rPr lang="en-US" sz="1600" dirty="0">
                <a:solidFill>
                  <a:prstClr val="white"/>
                </a:solidFill>
                <a:latin typeface="Arial" panose="020B0604020202020204" pitchFamily="34" charset="0"/>
                <a:ea typeface="+mn-ea"/>
                <a:cs typeface="Arial" panose="020B0604020202020204" pitchFamily="34" charset="0"/>
              </a:rPr>
              <a:t>CSCSP – Vegetate Middle Berm at Bayport Container Vegetate Middle Berm at Bayport </a:t>
            </a:r>
            <a:r>
              <a:rPr lang="en-US" sz="2000" dirty="0">
                <a:solidFill>
                  <a:schemeClr val="bg1"/>
                </a:solidFill>
                <a:latin typeface="Arial" panose="020B0604020202020204" pitchFamily="34" charset="0"/>
                <a:cs typeface="Arial" panose="020B0604020202020204" pitchFamily="34" charset="0"/>
              </a:rPr>
              <a:t>at Bayport Container Terminal</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e Middle Berm at Bayport Container Terminal</a:t>
            </a:r>
          </a:p>
        </p:txBody>
      </p:sp>
      <p:sp>
        <p:nvSpPr>
          <p:cNvPr id="3" name="Content Placeholder 2"/>
          <p:cNvSpPr>
            <a:spLocks noGrp="1"/>
          </p:cNvSpPr>
          <p:nvPr>
            <p:ph sz="half" idx="1"/>
          </p:nvPr>
        </p:nvSpPr>
        <p:spPr>
          <a:xfrm>
            <a:off x="1524000" y="1201783"/>
            <a:ext cx="6139543" cy="4975180"/>
          </a:xfrm>
        </p:spPr>
        <p:txBody>
          <a:bodyPr/>
          <a:lstStyle/>
          <a:p>
            <a:pPr marL="0" indent="0">
              <a:buNone/>
            </a:pPr>
            <a:r>
              <a:rPr lang="en-US" sz="2400" dirty="0"/>
              <a:t>AGENDA</a:t>
            </a:r>
          </a:p>
          <a:p>
            <a:pPr marL="0" indent="0">
              <a:buNone/>
            </a:pPr>
            <a:endParaRPr lang="en-US" sz="2400" dirty="0"/>
          </a:p>
          <a:p>
            <a:pPr marL="514350" indent="-514350">
              <a:buFont typeface="+mj-lt"/>
              <a:buAutoNum type="arabicPeriod"/>
            </a:pPr>
            <a:r>
              <a:rPr lang="en-US" sz="2400" dirty="0"/>
              <a:t>Introductions</a:t>
            </a:r>
          </a:p>
          <a:p>
            <a:pPr marL="514350" indent="-514350">
              <a:buFont typeface="+mj-lt"/>
              <a:buAutoNum type="arabicPeriod"/>
            </a:pPr>
            <a:r>
              <a:rPr lang="en-US" sz="2400" dirty="0"/>
              <a:t>Procurement Procedures</a:t>
            </a:r>
          </a:p>
          <a:p>
            <a:pPr marL="514350" indent="-514350">
              <a:buFont typeface="+mj-lt"/>
              <a:buAutoNum type="arabicPeriod"/>
            </a:pPr>
            <a:r>
              <a:rPr lang="en-US" sz="2400" dirty="0"/>
              <a:t>Selection Criteria</a:t>
            </a:r>
          </a:p>
          <a:p>
            <a:pPr marL="514350" indent="-514350">
              <a:buFont typeface="+mj-lt"/>
              <a:buAutoNum type="arabicPeriod"/>
            </a:pPr>
            <a:r>
              <a:rPr lang="en-US" sz="2400" dirty="0"/>
              <a:t>Scope of Services</a:t>
            </a:r>
          </a:p>
          <a:p>
            <a:pPr marL="514350" indent="-514350">
              <a:buFont typeface="+mj-lt"/>
              <a:buAutoNum type="arabicPeriod"/>
            </a:pPr>
            <a:r>
              <a:rPr lang="en-US" sz="2400" dirty="0"/>
              <a:t>Questions</a:t>
            </a:r>
          </a:p>
          <a:p>
            <a:pPr marL="0" indent="0">
              <a:buNone/>
            </a:pPr>
            <a:endParaRPr lang="en-US" sz="2400" dirty="0"/>
          </a:p>
          <a:p>
            <a:pPr marL="0" indent="0">
              <a:buNone/>
            </a:pPr>
            <a:r>
              <a:rPr lang="en-US" sz="2400" dirty="0"/>
              <a:t>All attendees must sign-in </a:t>
            </a:r>
          </a:p>
        </p:txBody>
      </p:sp>
      <p:sp>
        <p:nvSpPr>
          <p:cNvPr id="4" name="TextBox 3">
            <a:extLst>
              <a:ext uri="{FF2B5EF4-FFF2-40B4-BE49-F238E27FC236}">
                <a16:creationId xmlns:a16="http://schemas.microsoft.com/office/drawing/2014/main" id="{42B4CDB3-D563-47F0-95CB-7BF506EEA200}"/>
              </a:ext>
            </a:extLst>
          </p:cNvPr>
          <p:cNvSpPr txBox="1"/>
          <p:nvPr/>
        </p:nvSpPr>
        <p:spPr>
          <a:xfrm>
            <a:off x="7124700" y="6566928"/>
            <a:ext cx="1775459" cy="219291"/>
          </a:xfrm>
          <a:prstGeom prst="rect">
            <a:avLst/>
          </a:prstGeom>
          <a:noFill/>
        </p:spPr>
        <p:txBody>
          <a:bodyPr wrap="square" rtlCol="0">
            <a:spAutoFit/>
          </a:bodyPr>
          <a:lstStyle/>
          <a:p>
            <a:pPr algn="r"/>
            <a:r>
              <a:rPr lang="en-US" sz="825" dirty="0">
                <a:solidFill>
                  <a:schemeClr val="bg1"/>
                </a:solidFill>
                <a:latin typeface="Helvetica Neue" charset="0"/>
                <a:ea typeface="Helvetica Neue" charset="0"/>
                <a:cs typeface="Helvetica Neue" charset="0"/>
              </a:rPr>
              <a:t>|  3</a:t>
            </a:r>
          </a:p>
        </p:txBody>
      </p:sp>
    </p:spTree>
    <p:extLst>
      <p:ext uri="{BB962C8B-B14F-4D97-AF65-F5344CB8AC3E}">
        <p14:creationId xmlns:p14="http://schemas.microsoft.com/office/powerpoint/2010/main" val="4173004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509" y="681037"/>
            <a:ext cx="7759338" cy="1009652"/>
          </a:xfrm>
        </p:spPr>
        <p:txBody>
          <a:bodyPr/>
          <a:lstStyle/>
          <a:p>
            <a:pPr algn="ctr"/>
            <a:r>
              <a:rPr lang="en-US" sz="2400" dirty="0">
                <a:solidFill>
                  <a:prstClr val="black"/>
                </a:solidFill>
              </a:rPr>
              <a:t>RFP – Benefits and Payroll Integration Technology and Services </a:t>
            </a:r>
          </a:p>
        </p:txBody>
      </p:sp>
      <p:sp>
        <p:nvSpPr>
          <p:cNvPr id="3" name="Content Placeholder 2"/>
          <p:cNvSpPr>
            <a:spLocks noGrp="1"/>
          </p:cNvSpPr>
          <p:nvPr>
            <p:ph sz="half" idx="1"/>
          </p:nvPr>
        </p:nvSpPr>
        <p:spPr>
          <a:xfrm>
            <a:off x="628650" y="1839310"/>
            <a:ext cx="7261316" cy="4337653"/>
          </a:xfrm>
        </p:spPr>
        <p:txBody>
          <a:bodyPr/>
          <a:lstStyle/>
          <a:p>
            <a:pPr marL="0" indent="0">
              <a:buNone/>
            </a:pPr>
            <a:r>
              <a:rPr lang="en-US" sz="2400" u="sng" dirty="0"/>
              <a:t>PHA Personnel:</a:t>
            </a:r>
          </a:p>
          <a:p>
            <a:pPr marL="0" indent="0">
              <a:buNone/>
            </a:pPr>
            <a:r>
              <a:rPr lang="en-US" sz="2400" dirty="0"/>
              <a:t>Roger Walter – Director, Human Resources</a:t>
            </a:r>
          </a:p>
          <a:p>
            <a:pPr marL="0" indent="0">
              <a:buNone/>
            </a:pPr>
            <a:r>
              <a:rPr lang="en-US" sz="2400" dirty="0"/>
              <a:t>Fonda Gignac – Manager, HRIS &amp; Benefits</a:t>
            </a:r>
          </a:p>
          <a:p>
            <a:pPr marL="0" indent="0">
              <a:buNone/>
            </a:pPr>
            <a:r>
              <a:rPr lang="en-US" sz="2400" dirty="0"/>
              <a:t>Azlina Kabani – HR Services Analyst</a:t>
            </a:r>
          </a:p>
          <a:p>
            <a:pPr marL="0" indent="0">
              <a:buNone/>
            </a:pPr>
            <a:r>
              <a:rPr lang="en-US" sz="2400" dirty="0"/>
              <a:t>David McNamara – Assistant General Counsel &amp; Interim Chief People Officer</a:t>
            </a:r>
          </a:p>
          <a:p>
            <a:pPr marL="0" indent="0">
              <a:buNone/>
            </a:pPr>
            <a:r>
              <a:rPr lang="en-US" sz="2400" dirty="0"/>
              <a:t>Jessica Shaver – Chief People Officer</a:t>
            </a:r>
          </a:p>
        </p:txBody>
      </p:sp>
      <p:sp>
        <p:nvSpPr>
          <p:cNvPr id="4" name="TextBox 3">
            <a:extLst>
              <a:ext uri="{FF2B5EF4-FFF2-40B4-BE49-F238E27FC236}">
                <a16:creationId xmlns:a16="http://schemas.microsoft.com/office/drawing/2014/main" id="{01BB54D2-741C-40E6-8C09-BF7DD7658E3C}"/>
              </a:ext>
            </a:extLst>
          </p:cNvPr>
          <p:cNvSpPr txBox="1"/>
          <p:nvPr/>
        </p:nvSpPr>
        <p:spPr>
          <a:xfrm>
            <a:off x="7124700" y="6566928"/>
            <a:ext cx="1775459" cy="219291"/>
          </a:xfrm>
          <a:prstGeom prst="rect">
            <a:avLst/>
          </a:prstGeom>
          <a:noFill/>
        </p:spPr>
        <p:txBody>
          <a:bodyPr wrap="square" rtlCol="0">
            <a:spAutoFit/>
          </a:bodyPr>
          <a:lstStyle/>
          <a:p>
            <a:pPr algn="r"/>
            <a:r>
              <a:rPr lang="en-US" sz="825" dirty="0">
                <a:solidFill>
                  <a:schemeClr val="bg1"/>
                </a:solidFill>
                <a:latin typeface="Helvetica Neue" charset="0"/>
                <a:ea typeface="Helvetica Neue" charset="0"/>
                <a:cs typeface="Helvetica Neue" charset="0"/>
              </a:rPr>
              <a:t>|  4</a:t>
            </a:r>
          </a:p>
        </p:txBody>
      </p:sp>
    </p:spTree>
    <p:extLst>
      <p:ext uri="{BB962C8B-B14F-4D97-AF65-F5344CB8AC3E}">
        <p14:creationId xmlns:p14="http://schemas.microsoft.com/office/powerpoint/2010/main" val="790313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509" y="681037"/>
            <a:ext cx="7759338" cy="1009652"/>
          </a:xfrm>
        </p:spPr>
        <p:txBody>
          <a:bodyPr/>
          <a:lstStyle/>
          <a:p>
            <a:pPr algn="ctr"/>
            <a:r>
              <a:rPr lang="en-US" sz="2400" dirty="0">
                <a:solidFill>
                  <a:prstClr val="black"/>
                </a:solidFill>
              </a:rPr>
              <a:t>RFP – Benefits and Payroll Integration Technology and Services</a:t>
            </a:r>
          </a:p>
        </p:txBody>
      </p:sp>
      <p:sp>
        <p:nvSpPr>
          <p:cNvPr id="3" name="Content Placeholder 2"/>
          <p:cNvSpPr>
            <a:spLocks noGrp="1"/>
          </p:cNvSpPr>
          <p:nvPr>
            <p:ph sz="half" idx="1"/>
          </p:nvPr>
        </p:nvSpPr>
        <p:spPr>
          <a:xfrm>
            <a:off x="628650" y="1927123"/>
            <a:ext cx="7261316" cy="3997815"/>
          </a:xfrm>
        </p:spPr>
        <p:txBody>
          <a:bodyPr/>
          <a:lstStyle/>
          <a:p>
            <a:pPr marL="0" indent="0">
              <a:buNone/>
            </a:pPr>
            <a:r>
              <a:rPr lang="en-US" sz="2400" u="sng" dirty="0"/>
              <a:t>Procurement Procedures:</a:t>
            </a:r>
          </a:p>
          <a:p>
            <a:r>
              <a:rPr lang="en-US" sz="2400" dirty="0"/>
              <a:t>Request for Proposals (RFP) are due on June 19, 2019 no later than 11:00 A.M.</a:t>
            </a:r>
          </a:p>
          <a:p>
            <a:r>
              <a:rPr lang="en-US" sz="2400" dirty="0"/>
              <a:t>One original and eight copies and electronic copy (on a thumb drive in .pdf format), packaged in one sealed envelope</a:t>
            </a:r>
          </a:p>
          <a:p>
            <a:r>
              <a:rPr lang="en-US" sz="2400" dirty="0"/>
              <a:t>Selected vendor will be recommended to Port Commission for approval on July 29, 2019</a:t>
            </a:r>
          </a:p>
        </p:txBody>
      </p:sp>
      <p:sp>
        <p:nvSpPr>
          <p:cNvPr id="4" name="TextBox 3">
            <a:extLst>
              <a:ext uri="{FF2B5EF4-FFF2-40B4-BE49-F238E27FC236}">
                <a16:creationId xmlns:a16="http://schemas.microsoft.com/office/drawing/2014/main" id="{9BB99409-DE6D-4138-A310-303850C68FDA}"/>
              </a:ext>
            </a:extLst>
          </p:cNvPr>
          <p:cNvSpPr txBox="1"/>
          <p:nvPr/>
        </p:nvSpPr>
        <p:spPr>
          <a:xfrm>
            <a:off x="7124700" y="6566928"/>
            <a:ext cx="1775459" cy="219291"/>
          </a:xfrm>
          <a:prstGeom prst="rect">
            <a:avLst/>
          </a:prstGeom>
          <a:noFill/>
        </p:spPr>
        <p:txBody>
          <a:bodyPr wrap="square" rtlCol="0">
            <a:spAutoFit/>
          </a:bodyPr>
          <a:lstStyle/>
          <a:p>
            <a:pPr algn="r"/>
            <a:r>
              <a:rPr lang="en-US" sz="825" dirty="0">
                <a:solidFill>
                  <a:schemeClr val="bg1"/>
                </a:solidFill>
                <a:latin typeface="Helvetica Neue" charset="0"/>
                <a:ea typeface="Helvetica Neue" charset="0"/>
                <a:cs typeface="Helvetica Neue" charset="0"/>
              </a:rPr>
              <a:t>|  5</a:t>
            </a:r>
          </a:p>
        </p:txBody>
      </p:sp>
    </p:spTree>
    <p:extLst>
      <p:ext uri="{BB962C8B-B14F-4D97-AF65-F5344CB8AC3E}">
        <p14:creationId xmlns:p14="http://schemas.microsoft.com/office/powerpoint/2010/main" val="682174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509" y="681037"/>
            <a:ext cx="7759338" cy="1009652"/>
          </a:xfrm>
        </p:spPr>
        <p:txBody>
          <a:bodyPr/>
          <a:lstStyle/>
          <a:p>
            <a:pPr algn="ctr"/>
            <a:r>
              <a:rPr lang="en-US" sz="2400" dirty="0">
                <a:solidFill>
                  <a:prstClr val="black"/>
                </a:solidFill>
              </a:rPr>
              <a:t>RFP – Benefits and Payroll Integration Technology and Services</a:t>
            </a:r>
          </a:p>
        </p:txBody>
      </p:sp>
      <p:sp>
        <p:nvSpPr>
          <p:cNvPr id="3" name="Content Placeholder 2"/>
          <p:cNvSpPr>
            <a:spLocks noGrp="1"/>
          </p:cNvSpPr>
          <p:nvPr>
            <p:ph sz="half" idx="1"/>
          </p:nvPr>
        </p:nvSpPr>
        <p:spPr>
          <a:xfrm>
            <a:off x="628650" y="1595535"/>
            <a:ext cx="6703967" cy="4749281"/>
          </a:xfrm>
        </p:spPr>
        <p:txBody>
          <a:bodyPr/>
          <a:lstStyle/>
          <a:p>
            <a:pPr marL="0" lvl="0" indent="0">
              <a:buNone/>
            </a:pPr>
            <a:r>
              <a:rPr lang="en-US" sz="2400" u="sng" dirty="0">
                <a:solidFill>
                  <a:prstClr val="black"/>
                </a:solidFill>
              </a:rPr>
              <a:t>Selection Criteria</a:t>
            </a:r>
          </a:p>
          <a:p>
            <a:pPr marL="0" lvl="0" indent="0">
              <a:buNone/>
            </a:pPr>
            <a:r>
              <a:rPr lang="en-US" sz="2400" dirty="0">
                <a:solidFill>
                  <a:prstClr val="black"/>
                </a:solidFill>
              </a:rPr>
              <a:t>The Port Commission will award the contract to the </a:t>
            </a:r>
            <a:r>
              <a:rPr lang="en-US" sz="2400" u="sng" dirty="0">
                <a:solidFill>
                  <a:prstClr val="black"/>
                </a:solidFill>
              </a:rPr>
              <a:t>responsible</a:t>
            </a:r>
            <a:r>
              <a:rPr lang="en-US" sz="2400" dirty="0">
                <a:solidFill>
                  <a:prstClr val="black"/>
                </a:solidFill>
              </a:rPr>
              <a:t> proposer submitting the </a:t>
            </a:r>
            <a:r>
              <a:rPr lang="en-US" sz="2400" u="sng" dirty="0">
                <a:solidFill>
                  <a:prstClr val="black"/>
                </a:solidFill>
              </a:rPr>
              <a:t>best</a:t>
            </a:r>
            <a:r>
              <a:rPr lang="en-US" sz="2400" dirty="0">
                <a:solidFill>
                  <a:prstClr val="black"/>
                </a:solidFill>
              </a:rPr>
              <a:t> proposal based on the following:</a:t>
            </a:r>
          </a:p>
          <a:p>
            <a:pPr marL="0" indent="0">
              <a:buNone/>
            </a:pPr>
            <a:endParaRPr lang="en-US" sz="2400" u="sng" dirty="0"/>
          </a:p>
          <a:p>
            <a:pPr marL="0" indent="0">
              <a:buNone/>
            </a:pPr>
            <a:r>
              <a:rPr lang="en-US" sz="2400" u="sng" dirty="0"/>
              <a:t>Criteria			  %</a:t>
            </a:r>
          </a:p>
          <a:p>
            <a:pPr marL="0" indent="0">
              <a:buNone/>
            </a:pPr>
            <a:r>
              <a:rPr lang="en-US" sz="2400" dirty="0"/>
              <a:t>Price				  30</a:t>
            </a:r>
          </a:p>
          <a:p>
            <a:pPr marL="0" indent="0">
              <a:buNone/>
            </a:pPr>
            <a:r>
              <a:rPr lang="en-US" sz="2400" dirty="0"/>
              <a:t>Respondent			  20</a:t>
            </a:r>
          </a:p>
          <a:p>
            <a:pPr marL="0" indent="0">
              <a:buNone/>
            </a:pPr>
            <a:r>
              <a:rPr lang="en-US" sz="2400" dirty="0"/>
              <a:t>Benefit to Port Authority	  40</a:t>
            </a:r>
          </a:p>
          <a:p>
            <a:pPr marL="0" indent="0">
              <a:buNone/>
            </a:pPr>
            <a:r>
              <a:rPr lang="en-US" sz="2400" dirty="0"/>
              <a:t>Overall Compliance		</a:t>
            </a:r>
            <a:r>
              <a:rPr lang="en-US" sz="2400" u="sng" dirty="0"/>
              <a:t>  10</a:t>
            </a:r>
          </a:p>
          <a:p>
            <a:pPr marL="0" indent="0">
              <a:buNone/>
            </a:pPr>
            <a:r>
              <a:rPr lang="en-US" sz="2400" dirty="0"/>
              <a:t>				100</a:t>
            </a:r>
          </a:p>
        </p:txBody>
      </p:sp>
      <p:sp>
        <p:nvSpPr>
          <p:cNvPr id="4" name="TextBox 3">
            <a:extLst>
              <a:ext uri="{FF2B5EF4-FFF2-40B4-BE49-F238E27FC236}">
                <a16:creationId xmlns:a16="http://schemas.microsoft.com/office/drawing/2014/main" id="{068F70B1-935A-4432-A006-1E7C69EF86E3}"/>
              </a:ext>
            </a:extLst>
          </p:cNvPr>
          <p:cNvSpPr txBox="1"/>
          <p:nvPr/>
        </p:nvSpPr>
        <p:spPr>
          <a:xfrm>
            <a:off x="7124700" y="6566928"/>
            <a:ext cx="1775459" cy="219291"/>
          </a:xfrm>
          <a:prstGeom prst="rect">
            <a:avLst/>
          </a:prstGeom>
          <a:noFill/>
        </p:spPr>
        <p:txBody>
          <a:bodyPr wrap="square" rtlCol="0">
            <a:spAutoFit/>
          </a:bodyPr>
          <a:lstStyle/>
          <a:p>
            <a:pPr algn="r"/>
            <a:r>
              <a:rPr lang="en-US" sz="825" dirty="0">
                <a:solidFill>
                  <a:schemeClr val="bg1"/>
                </a:solidFill>
                <a:latin typeface="Helvetica Neue" charset="0"/>
                <a:ea typeface="Helvetica Neue" charset="0"/>
                <a:cs typeface="Helvetica Neue" charset="0"/>
              </a:rPr>
              <a:t>|  6</a:t>
            </a:r>
          </a:p>
        </p:txBody>
      </p:sp>
    </p:spTree>
    <p:extLst>
      <p:ext uri="{BB962C8B-B14F-4D97-AF65-F5344CB8AC3E}">
        <p14:creationId xmlns:p14="http://schemas.microsoft.com/office/powerpoint/2010/main" val="3267025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2662" y="2037806"/>
            <a:ext cx="4122460" cy="156754"/>
          </a:xfrm>
        </p:spPr>
        <p:txBody>
          <a:bodyPr/>
          <a:lstStyle/>
          <a:p>
            <a:pPr marL="0" indent="0">
              <a:buNone/>
            </a:pPr>
            <a:r>
              <a:rPr lang="en-US" sz="2400" dirty="0"/>
              <a:t>Request for Proposal Response</a:t>
            </a:r>
            <a:r>
              <a:rPr lang="en-US" dirty="0"/>
              <a:t>:</a:t>
            </a:r>
          </a:p>
          <a:p>
            <a:endParaRPr lang="en-US" dirty="0"/>
          </a:p>
          <a:p>
            <a:r>
              <a:rPr lang="en-US" sz="2400" dirty="0"/>
              <a:t>Part C– Required Response Attachments</a:t>
            </a:r>
          </a:p>
        </p:txBody>
      </p:sp>
      <p:graphicFrame>
        <p:nvGraphicFramePr>
          <p:cNvPr id="4" name="Object 3"/>
          <p:cNvGraphicFramePr>
            <a:graphicFrameLocks noChangeAspect="1"/>
          </p:cNvGraphicFramePr>
          <p:nvPr>
            <p:extLst>
              <p:ext uri="{D42A27DB-BD31-4B8C-83A1-F6EECF244321}">
                <p14:modId xmlns:p14="http://schemas.microsoft.com/office/powerpoint/2010/main" val="1209102938"/>
              </p:ext>
            </p:extLst>
          </p:nvPr>
        </p:nvGraphicFramePr>
        <p:xfrm>
          <a:off x="4161454" y="1690690"/>
          <a:ext cx="4311624" cy="4640442"/>
        </p:xfrm>
        <a:graphic>
          <a:graphicData uri="http://schemas.openxmlformats.org/presentationml/2006/ole">
            <mc:AlternateContent xmlns:mc="http://schemas.openxmlformats.org/markup-compatibility/2006">
              <mc:Choice xmlns:v="urn:schemas-microsoft-com:vml" Requires="v">
                <p:oleObj spid="_x0000_s1112" name="Acrobat Document" r:id="rId3" imgW="4663409" imgH="6034916" progId="Acrobat.Document.2015">
                  <p:embed/>
                </p:oleObj>
              </mc:Choice>
              <mc:Fallback>
                <p:oleObj name="Acrobat Document" r:id="rId3" imgW="4663409" imgH="6034916" progId="Acrobat.Document.2015">
                  <p:embed/>
                  <p:pic>
                    <p:nvPicPr>
                      <p:cNvPr id="0" name=""/>
                      <p:cNvPicPr/>
                      <p:nvPr/>
                    </p:nvPicPr>
                    <p:blipFill>
                      <a:blip r:embed="rId4"/>
                      <a:stretch>
                        <a:fillRect/>
                      </a:stretch>
                    </p:blipFill>
                    <p:spPr>
                      <a:xfrm>
                        <a:off x="4161454" y="1690690"/>
                        <a:ext cx="4311624" cy="4640442"/>
                      </a:xfrm>
                      <a:prstGeom prst="rect">
                        <a:avLst/>
                      </a:prstGeom>
                    </p:spPr>
                  </p:pic>
                </p:oleObj>
              </mc:Fallback>
            </mc:AlternateContent>
          </a:graphicData>
        </a:graphic>
      </p:graphicFrame>
      <p:sp>
        <p:nvSpPr>
          <p:cNvPr id="5" name="Oval 4"/>
          <p:cNvSpPr/>
          <p:nvPr/>
        </p:nvSpPr>
        <p:spPr bwMode="auto">
          <a:xfrm>
            <a:off x="5125560" y="3429000"/>
            <a:ext cx="387879" cy="2048691"/>
          </a:xfrm>
          <a:prstGeom prst="ellipse">
            <a:avLst/>
          </a:prstGeom>
          <a:noFill/>
          <a:ln w="38100">
            <a:solidFill>
              <a:srgbClr val="FF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a:defRPr/>
            </a:pPr>
            <a:endParaRPr lang="en-US" dirty="0">
              <a:solidFill>
                <a:schemeClr val="tx1"/>
              </a:solidFill>
              <a:latin typeface="Arial" charset="0"/>
            </a:endParaRPr>
          </a:p>
        </p:txBody>
      </p:sp>
      <p:sp>
        <p:nvSpPr>
          <p:cNvPr id="6" name="Right Arrow 5"/>
          <p:cNvSpPr>
            <a:spLocks noChangeArrowheads="1"/>
          </p:cNvSpPr>
          <p:nvPr/>
        </p:nvSpPr>
        <p:spPr bwMode="auto">
          <a:xfrm>
            <a:off x="4161453" y="3866606"/>
            <a:ext cx="523669" cy="156754"/>
          </a:xfrm>
          <a:prstGeom prst="rightArrow">
            <a:avLst>
              <a:gd name="adj1" fmla="val 50000"/>
              <a:gd name="adj2" fmla="val 50024"/>
            </a:avLst>
          </a:prstGeom>
          <a:solidFill>
            <a:srgbClr val="FF0000"/>
          </a:solidFill>
          <a:ln w="9525" algn="ctr">
            <a:solidFill>
              <a:schemeClr val="tx1"/>
            </a:solidFill>
            <a:round/>
            <a:headEnd/>
            <a:tailEnd/>
          </a:ln>
        </p:spPr>
        <p:txBody>
          <a:bodyPr/>
          <a:lstStyle/>
          <a:p>
            <a:endParaRPr lang="en-US" dirty="0">
              <a:solidFill>
                <a:srgbClr val="FF0000"/>
              </a:solidFill>
            </a:endParaRPr>
          </a:p>
        </p:txBody>
      </p:sp>
      <p:sp>
        <p:nvSpPr>
          <p:cNvPr id="7" name="Title 1">
            <a:extLst>
              <a:ext uri="{FF2B5EF4-FFF2-40B4-BE49-F238E27FC236}">
                <a16:creationId xmlns:a16="http://schemas.microsoft.com/office/drawing/2014/main" id="{7309989C-9079-47E7-813C-661766B69007}"/>
              </a:ext>
            </a:extLst>
          </p:cNvPr>
          <p:cNvSpPr>
            <a:spLocks noGrp="1"/>
          </p:cNvSpPr>
          <p:nvPr>
            <p:ph type="title"/>
          </p:nvPr>
        </p:nvSpPr>
        <p:spPr>
          <a:xfrm>
            <a:off x="0" y="365126"/>
            <a:ext cx="8046720" cy="1325563"/>
          </a:xfrm>
        </p:spPr>
        <p:txBody>
          <a:bodyPr/>
          <a:lstStyle/>
          <a:p>
            <a:r>
              <a:rPr lang="en-US" sz="2400" dirty="0">
                <a:solidFill>
                  <a:prstClr val="black"/>
                </a:solidFill>
              </a:rPr>
              <a:t>RFP – Benefits and Payroll Integration Technology and Services</a:t>
            </a:r>
          </a:p>
        </p:txBody>
      </p:sp>
      <p:sp>
        <p:nvSpPr>
          <p:cNvPr id="8" name="TextBox 7">
            <a:extLst>
              <a:ext uri="{FF2B5EF4-FFF2-40B4-BE49-F238E27FC236}">
                <a16:creationId xmlns:a16="http://schemas.microsoft.com/office/drawing/2014/main" id="{F6175600-6C98-42DC-836C-5DB06A36F079}"/>
              </a:ext>
            </a:extLst>
          </p:cNvPr>
          <p:cNvSpPr txBox="1"/>
          <p:nvPr/>
        </p:nvSpPr>
        <p:spPr>
          <a:xfrm>
            <a:off x="7124700" y="6566928"/>
            <a:ext cx="1775459" cy="219291"/>
          </a:xfrm>
          <a:prstGeom prst="rect">
            <a:avLst/>
          </a:prstGeom>
          <a:noFill/>
        </p:spPr>
        <p:txBody>
          <a:bodyPr wrap="square" rtlCol="0">
            <a:spAutoFit/>
          </a:bodyPr>
          <a:lstStyle/>
          <a:p>
            <a:pPr algn="r"/>
            <a:r>
              <a:rPr lang="en-US" sz="825" dirty="0">
                <a:solidFill>
                  <a:schemeClr val="bg1"/>
                </a:solidFill>
                <a:latin typeface="Helvetica Neue" charset="0"/>
                <a:ea typeface="Helvetica Neue" charset="0"/>
                <a:cs typeface="Helvetica Neue" charset="0"/>
              </a:rPr>
              <a:t>|  7</a:t>
            </a:r>
          </a:p>
        </p:txBody>
      </p:sp>
    </p:spTree>
    <p:extLst>
      <p:ext uri="{BB962C8B-B14F-4D97-AF65-F5344CB8AC3E}">
        <p14:creationId xmlns:p14="http://schemas.microsoft.com/office/powerpoint/2010/main" val="86605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10" dur="250" autoRev="1" fill="remove"/>
                                        <p:tgtEl>
                                          <p:spTgt spid="6"/>
                                        </p:tgtEl>
                                        <p:attrNameLst>
                                          <p:attrName>style.color</p:attrName>
                                        </p:attrNameLst>
                                      </p:cBhvr>
                                      <p:to>
                                        <a:schemeClr val="bg1"/>
                                      </p:to>
                                    </p:animClr>
                                    <p:animClr clrSpc="rgb" dir="cw">
                                      <p:cBhvr>
                                        <p:cTn id="11" dur="250" autoRev="1" fill="remove"/>
                                        <p:tgtEl>
                                          <p:spTgt spid="6"/>
                                        </p:tgtEl>
                                        <p:attrNameLst>
                                          <p:attrName>fillcolor</p:attrName>
                                        </p:attrNameLst>
                                      </p:cBhvr>
                                      <p:to>
                                        <a:schemeClr val="bg1"/>
                                      </p:to>
                                    </p:animClr>
                                    <p:set>
                                      <p:cBhvr>
                                        <p:cTn id="12" dur="250" autoRev="1" fill="remove"/>
                                        <p:tgtEl>
                                          <p:spTgt spid="6"/>
                                        </p:tgtEl>
                                        <p:attrNameLst>
                                          <p:attrName>fill.type</p:attrName>
                                        </p:attrNameLst>
                                      </p:cBhvr>
                                      <p:to>
                                        <p:strVal val="solid"/>
                                      </p:to>
                                    </p:set>
                                    <p:set>
                                      <p:cBhvr>
                                        <p:cTn id="13" dur="250" autoRev="1" fill="remove"/>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509" y="681037"/>
            <a:ext cx="7759338" cy="1009652"/>
          </a:xfrm>
        </p:spPr>
        <p:txBody>
          <a:bodyPr/>
          <a:lstStyle/>
          <a:p>
            <a:pPr algn="ctr"/>
            <a:r>
              <a:rPr lang="en-US" sz="2400" dirty="0">
                <a:solidFill>
                  <a:prstClr val="black"/>
                </a:solidFill>
              </a:rPr>
              <a:t>RFP – Benefits and Payroll Integration Technology and Services</a:t>
            </a:r>
          </a:p>
        </p:txBody>
      </p:sp>
      <p:sp>
        <p:nvSpPr>
          <p:cNvPr id="3" name="Content Placeholder 2"/>
          <p:cNvSpPr>
            <a:spLocks noGrp="1"/>
          </p:cNvSpPr>
          <p:nvPr>
            <p:ph sz="half" idx="1"/>
          </p:nvPr>
        </p:nvSpPr>
        <p:spPr>
          <a:xfrm>
            <a:off x="628650" y="2046514"/>
            <a:ext cx="7261316" cy="3770812"/>
          </a:xfrm>
        </p:spPr>
        <p:txBody>
          <a:bodyPr/>
          <a:lstStyle/>
          <a:p>
            <a:pPr marL="0" lvl="0" indent="0">
              <a:buNone/>
            </a:pPr>
            <a:r>
              <a:rPr lang="en-US" sz="2400" u="sng" dirty="0">
                <a:solidFill>
                  <a:prstClr val="black"/>
                </a:solidFill>
              </a:rPr>
              <a:t>General Scope of Services:</a:t>
            </a:r>
          </a:p>
          <a:p>
            <a:pPr marL="0" lvl="0" indent="0">
              <a:buNone/>
            </a:pPr>
            <a:endParaRPr lang="en-US" sz="2400" dirty="0">
              <a:solidFill>
                <a:prstClr val="black"/>
              </a:solidFill>
            </a:endParaRPr>
          </a:p>
          <a:p>
            <a:pPr marL="0" indent="0">
              <a:buNone/>
            </a:pPr>
            <a:r>
              <a:rPr lang="en-US" sz="2400" dirty="0">
                <a:solidFill>
                  <a:prstClr val="black"/>
                </a:solidFill>
              </a:rPr>
              <a:t>PHA intends to enter into an agreement with the selected provider for calendar year 2020, with the options to renew (at PHA’s discretion) for calendar years 2021 and 2022. The Benefits System must be ready for PHA use and participant enrollment by October 1, 2019.</a:t>
            </a:r>
          </a:p>
          <a:p>
            <a:pPr marL="0" indent="0">
              <a:buNone/>
            </a:pPr>
            <a:endParaRPr lang="en-US" sz="2200" dirty="0">
              <a:solidFill>
                <a:prstClr val="black"/>
              </a:solidFill>
            </a:endParaRPr>
          </a:p>
          <a:p>
            <a:pPr marL="0" indent="0">
              <a:buNone/>
            </a:pPr>
            <a:endParaRPr lang="en-US" sz="2400" dirty="0"/>
          </a:p>
        </p:txBody>
      </p:sp>
      <p:sp>
        <p:nvSpPr>
          <p:cNvPr id="4" name="TextBox 3">
            <a:extLst>
              <a:ext uri="{FF2B5EF4-FFF2-40B4-BE49-F238E27FC236}">
                <a16:creationId xmlns:a16="http://schemas.microsoft.com/office/drawing/2014/main" id="{0E046C6B-D964-4BEB-861F-2A71A2E17202}"/>
              </a:ext>
            </a:extLst>
          </p:cNvPr>
          <p:cNvSpPr txBox="1"/>
          <p:nvPr/>
        </p:nvSpPr>
        <p:spPr>
          <a:xfrm>
            <a:off x="7124700" y="6566928"/>
            <a:ext cx="1775459" cy="219291"/>
          </a:xfrm>
          <a:prstGeom prst="rect">
            <a:avLst/>
          </a:prstGeom>
          <a:noFill/>
        </p:spPr>
        <p:txBody>
          <a:bodyPr wrap="square" rtlCol="0">
            <a:spAutoFit/>
          </a:bodyPr>
          <a:lstStyle/>
          <a:p>
            <a:pPr algn="r"/>
            <a:r>
              <a:rPr lang="en-US" sz="825" dirty="0">
                <a:solidFill>
                  <a:schemeClr val="bg1"/>
                </a:solidFill>
                <a:latin typeface="Helvetica Neue" charset="0"/>
                <a:ea typeface="Helvetica Neue" charset="0"/>
                <a:cs typeface="Helvetica Neue" charset="0"/>
              </a:rPr>
              <a:t>|  8</a:t>
            </a:r>
          </a:p>
        </p:txBody>
      </p:sp>
    </p:spTree>
    <p:extLst>
      <p:ext uri="{BB962C8B-B14F-4D97-AF65-F5344CB8AC3E}">
        <p14:creationId xmlns:p14="http://schemas.microsoft.com/office/powerpoint/2010/main" val="3754955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prstClr val="black"/>
                </a:solidFill>
              </a:rPr>
              <a:t>RFP – Benefits and Payroll Integration Technology and Services</a:t>
            </a:r>
            <a:r>
              <a:rPr lang="en-US" dirty="0"/>
              <a:t/>
            </a:r>
            <a:br>
              <a:rPr lang="en-US" dirty="0"/>
            </a:br>
            <a:endParaRPr lang="en-US" dirty="0"/>
          </a:p>
        </p:txBody>
      </p:sp>
      <p:sp>
        <p:nvSpPr>
          <p:cNvPr id="3" name="Content Placeholder 2"/>
          <p:cNvSpPr>
            <a:spLocks noGrp="1"/>
          </p:cNvSpPr>
          <p:nvPr>
            <p:ph sz="half" idx="1"/>
          </p:nvPr>
        </p:nvSpPr>
        <p:spPr>
          <a:xfrm>
            <a:off x="628650" y="2037806"/>
            <a:ext cx="3886200" cy="4139157"/>
          </a:xfrm>
        </p:spPr>
        <p:txBody>
          <a:bodyPr/>
          <a:lstStyle/>
          <a:p>
            <a:pPr marL="0" indent="0">
              <a:buNone/>
            </a:pPr>
            <a:endParaRPr lang="en-US" sz="2200" dirty="0"/>
          </a:p>
          <a:p>
            <a:pPr marL="0" indent="0">
              <a:buNone/>
            </a:pPr>
            <a:endParaRPr lang="en-US" sz="2200" dirty="0"/>
          </a:p>
        </p:txBody>
      </p:sp>
      <p:sp>
        <p:nvSpPr>
          <p:cNvPr id="4" name="Content Placeholder 3"/>
          <p:cNvSpPr>
            <a:spLocks noGrp="1"/>
          </p:cNvSpPr>
          <p:nvPr>
            <p:ph sz="half" idx="2"/>
          </p:nvPr>
        </p:nvSpPr>
        <p:spPr>
          <a:xfrm>
            <a:off x="1018903" y="1359420"/>
            <a:ext cx="5991497" cy="4518865"/>
          </a:xfrm>
        </p:spPr>
        <p:txBody>
          <a:bodyPr/>
          <a:lstStyle/>
          <a:p>
            <a:pPr marL="0" indent="0">
              <a:buNone/>
            </a:pPr>
            <a:r>
              <a:rPr lang="en-US" sz="2400" u="sng" dirty="0">
                <a:solidFill>
                  <a:prstClr val="black"/>
                </a:solidFill>
              </a:rPr>
              <a:t>General Scope of Services continued:</a:t>
            </a:r>
          </a:p>
          <a:p>
            <a:pPr marL="0" indent="0">
              <a:buNone/>
            </a:pPr>
            <a:endParaRPr lang="en-US" sz="2400" dirty="0">
              <a:solidFill>
                <a:prstClr val="black"/>
              </a:solidFill>
            </a:endParaRPr>
          </a:p>
          <a:p>
            <a:pPr marL="0" indent="0">
              <a:buNone/>
            </a:pPr>
            <a:r>
              <a:rPr lang="en-US" sz="2400" dirty="0">
                <a:solidFill>
                  <a:prstClr val="black"/>
                </a:solidFill>
              </a:rPr>
              <a:t>The Benefit System shall include:</a:t>
            </a:r>
          </a:p>
          <a:p>
            <a:r>
              <a:rPr lang="en-US" sz="2400" dirty="0">
                <a:solidFill>
                  <a:prstClr val="black"/>
                </a:solidFill>
              </a:rPr>
              <a:t>Online Benefits Enrollment and Administration</a:t>
            </a:r>
          </a:p>
          <a:p>
            <a:r>
              <a:rPr lang="en-US" sz="2400" dirty="0">
                <a:solidFill>
                  <a:prstClr val="black"/>
                </a:solidFill>
              </a:rPr>
              <a:t>Vendor Management</a:t>
            </a:r>
          </a:p>
          <a:p>
            <a:r>
              <a:rPr lang="en-US" sz="2400" dirty="0">
                <a:solidFill>
                  <a:prstClr val="black"/>
                </a:solidFill>
              </a:rPr>
              <a:t>Billing and Financial Reporting</a:t>
            </a:r>
          </a:p>
          <a:p>
            <a:r>
              <a:rPr lang="en-US" sz="2400" dirty="0">
                <a:solidFill>
                  <a:prstClr val="black"/>
                </a:solidFill>
              </a:rPr>
              <a:t>Payroll  Management</a:t>
            </a:r>
          </a:p>
          <a:p>
            <a:r>
              <a:rPr lang="en-US" sz="2400" dirty="0">
                <a:solidFill>
                  <a:prstClr val="black"/>
                </a:solidFill>
              </a:rPr>
              <a:t>Affordable Care Act Management</a:t>
            </a:r>
          </a:p>
          <a:p>
            <a:r>
              <a:rPr lang="en-US" sz="2400" dirty="0">
                <a:solidFill>
                  <a:prstClr val="black"/>
                </a:solidFill>
              </a:rPr>
              <a:t>Dependent Management</a:t>
            </a:r>
            <a:endParaRPr lang="en-US" sz="2400" dirty="0"/>
          </a:p>
        </p:txBody>
      </p:sp>
      <p:sp>
        <p:nvSpPr>
          <p:cNvPr id="5" name="TextBox 4">
            <a:extLst>
              <a:ext uri="{FF2B5EF4-FFF2-40B4-BE49-F238E27FC236}">
                <a16:creationId xmlns:a16="http://schemas.microsoft.com/office/drawing/2014/main" id="{E9E9F493-1339-47D5-B4F7-7376D6831B9C}"/>
              </a:ext>
            </a:extLst>
          </p:cNvPr>
          <p:cNvSpPr txBox="1"/>
          <p:nvPr/>
        </p:nvSpPr>
        <p:spPr>
          <a:xfrm>
            <a:off x="7124700" y="6566928"/>
            <a:ext cx="1775459" cy="219291"/>
          </a:xfrm>
          <a:prstGeom prst="rect">
            <a:avLst/>
          </a:prstGeom>
          <a:noFill/>
        </p:spPr>
        <p:txBody>
          <a:bodyPr wrap="square" rtlCol="0">
            <a:spAutoFit/>
          </a:bodyPr>
          <a:lstStyle/>
          <a:p>
            <a:pPr algn="r"/>
            <a:r>
              <a:rPr lang="en-US" sz="825" dirty="0">
                <a:solidFill>
                  <a:schemeClr val="bg1"/>
                </a:solidFill>
                <a:latin typeface="Helvetica Neue" charset="0"/>
                <a:ea typeface="Helvetica Neue" charset="0"/>
                <a:cs typeface="Helvetica Neue" charset="0"/>
              </a:rPr>
              <a:t>|  9</a:t>
            </a:r>
          </a:p>
        </p:txBody>
      </p:sp>
    </p:spTree>
    <p:extLst>
      <p:ext uri="{BB962C8B-B14F-4D97-AF65-F5344CB8AC3E}">
        <p14:creationId xmlns:p14="http://schemas.microsoft.com/office/powerpoint/2010/main" val="1574950299"/>
      </p:ext>
    </p:extLst>
  </p:cSld>
  <p:clrMapOvr>
    <a:masterClrMapping/>
  </p:clrMapOvr>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owerPoint" ma:contentTypeID="0x01010058116C21EC948D4BBF0855A70E353C7A0028E935CF3B415D4DA587700933661EA9" ma:contentTypeVersion="66" ma:contentTypeDescription="PowerPoint template" ma:contentTypeScope="" ma:versionID="4087454ab8e93d5a99fffb88c6c69c68">
  <xsd:schema xmlns:xsd="http://www.w3.org/2001/XMLSchema" xmlns:xs="http://www.w3.org/2001/XMLSchema" xmlns:p="http://schemas.microsoft.com/office/2006/metadata/properties" targetNamespace="http://schemas.microsoft.com/office/2006/metadata/properties" ma:root="true" ma:fieldsID="d9e27680b44dab21a9409317aa1559d5">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BFCFA5-F58B-45A7-82C0-9A040C848A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A887B976-D5B5-40FB-9546-C0974EB0B46F}">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9FAFDAA1-9DC0-46DE-ADC9-FD04BC970BF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4753</TotalTime>
  <Words>374</Words>
  <Application>Microsoft Office PowerPoint</Application>
  <PresentationFormat>On-screen Show (4:3)</PresentationFormat>
  <Paragraphs>75</Paragraphs>
  <Slides>10</Slides>
  <Notes>2</Notes>
  <HiddenSlides>0</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10</vt:i4>
      </vt:variant>
    </vt:vector>
  </HeadingPairs>
  <TitlesOfParts>
    <vt:vector size="19" baseType="lpstr">
      <vt:lpstr>Arial</vt:lpstr>
      <vt:lpstr>Calibri</vt:lpstr>
      <vt:lpstr>Calibri Light</vt:lpstr>
      <vt:lpstr>Helvetica Neue</vt:lpstr>
      <vt:lpstr>Helvetica Neue Condensed</vt:lpstr>
      <vt:lpstr>2_Office Theme</vt:lpstr>
      <vt:lpstr>1_Office Theme</vt:lpstr>
      <vt:lpstr>Custom Design</vt:lpstr>
      <vt:lpstr>Acrobat Document</vt:lpstr>
      <vt:lpstr>PowerPoint Presentation</vt:lpstr>
      <vt:lpstr>PowerPoint Presentation</vt:lpstr>
      <vt:lpstr>CSCSP – Vegetate Middle Berm at Bayport Container Vegetate Middle Berm at Bayport at Bayport Container Terminal e Middle Berm at Bayport Container Terminal</vt:lpstr>
      <vt:lpstr>RFP – Benefits and Payroll Integration Technology and Services </vt:lpstr>
      <vt:lpstr>RFP – Benefits and Payroll Integration Technology and Services</vt:lpstr>
      <vt:lpstr>RFP – Benefits and Payroll Integration Technology and Services</vt:lpstr>
      <vt:lpstr>RFP – Benefits and Payroll Integration Technology and Services</vt:lpstr>
      <vt:lpstr>RFP – Benefits and Payroll Integration Technology and Services</vt:lpstr>
      <vt:lpstr>RFP – Benefits and Payroll Integration Technology and Services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Gina Manlove</dc:creator>
  <cp:lastModifiedBy>Conni McMillian</cp:lastModifiedBy>
  <cp:revision>134</cp:revision>
  <cp:lastPrinted>2019-06-10T14:35:03Z</cp:lastPrinted>
  <dcterms:created xsi:type="dcterms:W3CDTF">2016-11-28T16:12:23Z</dcterms:created>
  <dcterms:modified xsi:type="dcterms:W3CDTF">2019-06-10T20:23:33Z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0x01010058116C21EC948D4BBF0855A70E353C7A0028E935CF3B415D4DA587700933661EA9</vt:lpwstr>
  </property>
  <property fmtid="{D5CDD505-2E9C-101B-9397-08002B2CF9AE}" pid="3" name="GS_AddingInProgress">
    <vt:lpwstr>False</vt:lpwstr>
  </property>
  <property fmtid="{D5CDD505-2E9C-101B-9397-08002B2CF9AE}" pid="4" name="Order">
    <vt:r8>7300</vt:r8>
  </property>
</Properties>
</file>