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2"/>
  </p:notesMasterIdLst>
  <p:handoutMasterIdLst>
    <p:handoutMasterId r:id="rId23"/>
  </p:handoutMasterIdLst>
  <p:sldIdLst>
    <p:sldId id="271" r:id="rId7"/>
    <p:sldId id="287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3" r:id="rId16"/>
    <p:sldId id="284" r:id="rId17"/>
    <p:sldId id="288" r:id="rId18"/>
    <p:sldId id="285" r:id="rId19"/>
    <p:sldId id="286" r:id="rId20"/>
    <p:sldId id="263" r:id="rId2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72" autoAdjust="0"/>
    <p:restoredTop sz="94709"/>
  </p:normalViewPr>
  <p:slideViewPr>
    <p:cSldViewPr snapToGrid="0" snapToObjects="1">
      <p:cViewPr varScale="1">
        <p:scale>
          <a:sx n="74" d="100"/>
          <a:sy n="74" d="100"/>
        </p:scale>
        <p:origin x="222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8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75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76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99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40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2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6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5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26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5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JPG"/><Relationship Id="rId5" Type="http://schemas.openxmlformats.org/officeDocument/2006/relationships/image" Target="../media/image5.jpeg"/><Relationship Id="rId10" Type="http://schemas.openxmlformats.org/officeDocument/2006/relationships/hyperlink" Target="chairman.JPG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 – Hydrographic Survey Vessel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Craig J. Kasper, P.E.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638300"/>
            <a:ext cx="7972425" cy="4538663"/>
          </a:xfrm>
        </p:spPr>
        <p:txBody>
          <a:bodyPr/>
          <a:lstStyle/>
          <a:p>
            <a:r>
              <a:rPr lang="en-US" dirty="0"/>
              <a:t>Price Exhibit – organized by major system components</a:t>
            </a:r>
          </a:p>
          <a:p>
            <a:r>
              <a:rPr lang="en-US" dirty="0"/>
              <a:t>Not a divisible proposal</a:t>
            </a:r>
          </a:p>
          <a:p>
            <a:r>
              <a:rPr lang="en-US" sz="2400" i="1" dirty="0"/>
              <a:t>ALL BLANKS MUST BE FILLED IN ON EVERY PAGE OF THE PRICE EXHIBIT</a:t>
            </a:r>
          </a:p>
          <a:p>
            <a:r>
              <a:rPr lang="en-US" dirty="0"/>
              <a:t>All references to price are on the pricing sheet</a:t>
            </a:r>
          </a:p>
          <a:p>
            <a:r>
              <a:rPr lang="en-US" dirty="0"/>
              <a:t>Partial payments approved for equipment and materials related to Price Exhibit Item Nos. 1, 2 &amp; 5</a:t>
            </a:r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2C2835-D3DA-4A16-999F-5C0419BC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81041"/>
            <a:ext cx="8719794" cy="132556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RFP – Hydrographic Survey Vessel </a:t>
            </a:r>
          </a:p>
        </p:txBody>
      </p:sp>
    </p:spTree>
    <p:extLst>
      <p:ext uri="{BB962C8B-B14F-4D97-AF65-F5344CB8AC3E}">
        <p14:creationId xmlns:p14="http://schemas.microsoft.com/office/powerpoint/2010/main" val="834706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2726"/>
            <a:ext cx="7886700" cy="882649"/>
          </a:xfrm>
        </p:spPr>
        <p:txBody>
          <a:bodyPr/>
          <a:lstStyle/>
          <a:p>
            <a:r>
              <a:rPr lang="en-US" sz="2800" dirty="0"/>
              <a:t>Goods &amp; Services Agreement Excerpts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95375"/>
            <a:ext cx="7886700" cy="4838700"/>
          </a:xfrm>
        </p:spPr>
        <p:txBody>
          <a:bodyPr/>
          <a:lstStyle/>
          <a:p>
            <a:pPr lvl="1"/>
            <a:r>
              <a:rPr lang="en-US" sz="2000" dirty="0"/>
              <a:t>Contract is for a maximum of 120 calendar days</a:t>
            </a:r>
          </a:p>
          <a:p>
            <a:pPr lvl="1"/>
            <a:r>
              <a:rPr lang="en-US" sz="2000" dirty="0"/>
              <a:t>Contract includes Milestone-based Payment Schedule</a:t>
            </a:r>
          </a:p>
          <a:p>
            <a:pPr lvl="1"/>
            <a:r>
              <a:rPr lang="en-US" sz="2000" dirty="0"/>
              <a:t>No Liquidated damages</a:t>
            </a:r>
          </a:p>
          <a:p>
            <a:pPr lvl="1"/>
            <a:r>
              <a:rPr lang="en-US" sz="2000" dirty="0"/>
              <a:t>A preliminary baseline schedule is required with the proposal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7BFFC5A-6119-4DDF-91A1-0A7476A30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2" t="41165" r="10800" b="23625"/>
          <a:stretch/>
        </p:blipFill>
        <p:spPr>
          <a:xfrm>
            <a:off x="1319165" y="2494626"/>
            <a:ext cx="6505669" cy="37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52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A455B70-E57F-439E-B8DB-07FB62571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11" r="990" b="18313"/>
          <a:stretch/>
        </p:blipFill>
        <p:spPr>
          <a:xfrm>
            <a:off x="351621" y="1148384"/>
            <a:ext cx="8440757" cy="49061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5C8503-7801-46BB-AA83-CBFF6B43F89F}"/>
              </a:ext>
            </a:extLst>
          </p:cNvPr>
          <p:cNvSpPr txBox="1">
            <a:spLocks/>
          </p:cNvSpPr>
          <p:nvPr/>
        </p:nvSpPr>
        <p:spPr>
          <a:xfrm>
            <a:off x="106532" y="81041"/>
            <a:ext cx="87197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prstClr val="black"/>
                </a:solidFill>
              </a:rPr>
              <a:t>RFP – Hydrographic Survey Vessel </a:t>
            </a:r>
          </a:p>
        </p:txBody>
      </p:sp>
    </p:spTree>
    <p:extLst>
      <p:ext uri="{BB962C8B-B14F-4D97-AF65-F5344CB8AC3E}">
        <p14:creationId xmlns:p14="http://schemas.microsoft.com/office/powerpoint/2010/main" val="104839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93676"/>
            <a:ext cx="7886700" cy="1325563"/>
          </a:xfrm>
        </p:spPr>
        <p:txBody>
          <a:bodyPr/>
          <a:lstStyle/>
          <a:p>
            <a:r>
              <a:rPr lang="en-US" sz="2800" dirty="0"/>
              <a:t>Components of the “System”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063" y="1206500"/>
            <a:ext cx="3886200" cy="4351338"/>
          </a:xfrm>
        </p:spPr>
        <p:txBody>
          <a:bodyPr/>
          <a:lstStyle/>
          <a:p>
            <a:r>
              <a:rPr lang="en-US" dirty="0"/>
              <a:t>For use within PHA terminal berths and docks in nearshore waters, depths less than 100 feet</a:t>
            </a:r>
          </a:p>
          <a:p>
            <a:r>
              <a:rPr lang="en-US" dirty="0"/>
              <a:t>Survey and positioning equipment operate independently and collectively (Multibeam sonar and Mobile LiDAR)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206500"/>
            <a:ext cx="3886200" cy="4351338"/>
          </a:xfrm>
        </p:spPr>
        <p:txBody>
          <a:bodyPr/>
          <a:lstStyle/>
          <a:p>
            <a:r>
              <a:rPr lang="en-US" dirty="0"/>
              <a:t>Specification is the minimum standard</a:t>
            </a:r>
          </a:p>
          <a:p>
            <a:r>
              <a:rPr lang="en-US" dirty="0"/>
              <a:t>PHA will evaluate proposed elements</a:t>
            </a:r>
          </a:p>
          <a:p>
            <a:r>
              <a:rPr lang="en-US" dirty="0"/>
              <a:t>Fixed price includes cost for software, operational training, support services, and warranty</a:t>
            </a:r>
          </a:p>
          <a:p>
            <a:r>
              <a:rPr lang="en-US" dirty="0"/>
              <a:t>“Turn-key” system</a:t>
            </a:r>
          </a:p>
        </p:txBody>
      </p:sp>
    </p:spTree>
    <p:extLst>
      <p:ext uri="{BB962C8B-B14F-4D97-AF65-F5344CB8AC3E}">
        <p14:creationId xmlns:p14="http://schemas.microsoft.com/office/powerpoint/2010/main" val="1122433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69" y="196449"/>
            <a:ext cx="7886700" cy="1325563"/>
          </a:xfrm>
        </p:spPr>
        <p:txBody>
          <a:bodyPr/>
          <a:lstStyle/>
          <a:p>
            <a:r>
              <a:rPr lang="en-US" sz="2800" dirty="0"/>
              <a:t>Components of the “System”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8181975" cy="4023632"/>
          </a:xfrm>
        </p:spPr>
        <p:txBody>
          <a:bodyPr/>
          <a:lstStyle/>
          <a:p>
            <a:r>
              <a:rPr lang="en-US" dirty="0"/>
              <a:t>Pre-shipment and on-site testing requirements</a:t>
            </a:r>
          </a:p>
          <a:p>
            <a:r>
              <a:rPr lang="en-US" dirty="0"/>
              <a:t>12-month technical support and warranty period</a:t>
            </a:r>
          </a:p>
          <a:p>
            <a:r>
              <a:rPr lang="en-US" dirty="0"/>
              <a:t>Provide on-site training for PHA personnel</a:t>
            </a:r>
          </a:p>
          <a:p>
            <a:pPr lvl="1"/>
            <a:r>
              <a:rPr lang="en-US" dirty="0"/>
              <a:t>Minimum of five (5) eight hour days for PHA training</a:t>
            </a:r>
          </a:p>
        </p:txBody>
      </p:sp>
    </p:spTree>
    <p:extLst>
      <p:ext uri="{BB962C8B-B14F-4D97-AF65-F5344CB8AC3E}">
        <p14:creationId xmlns:p14="http://schemas.microsoft.com/office/powerpoint/2010/main" val="88894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Craig J. Kasper,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Construction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77103" y="4647710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 Campo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7" name="Picture 26">
            <a:hlinkClick r:id="rId10" action="ppaction://hlinkfile"/>
            <a:extLst>
              <a:ext uri="{FF2B5EF4-FFF2-40B4-BE49-F238E27FC236}">
                <a16:creationId xmlns:a16="http://schemas.microsoft.com/office/drawing/2014/main" id="{1B6E5499-C86E-4359-9C7D-44DD7F8731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36" y="1510042"/>
            <a:ext cx="2077375" cy="31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78" y="365126"/>
            <a:ext cx="7886700" cy="98290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CSCSP – Vegetate Middle Berm at Bayport Container Vegetate Middle Berm at Bayport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Bayport Container Terminal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Middle Berm at Bayport Container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59971"/>
            <a:ext cx="8025156" cy="53169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Project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r>
              <a:rPr lang="en-US" dirty="0"/>
              <a:t>All attendees must sign-in and indicate attendance</a:t>
            </a:r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32" y="81041"/>
            <a:ext cx="8719794" cy="132556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RFP – Hydrographic Survey Vessel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PHA Personnel:</a:t>
            </a:r>
          </a:p>
          <a:p>
            <a:pPr marL="0" indent="0">
              <a:buNone/>
            </a:pPr>
            <a:r>
              <a:rPr lang="en-US" dirty="0"/>
              <a:t>Roger H. Hoh, P.E. – Director, PCM</a:t>
            </a:r>
          </a:p>
          <a:p>
            <a:pPr marL="0" indent="0">
              <a:buNone/>
            </a:pPr>
            <a:r>
              <a:rPr lang="en-US" dirty="0"/>
              <a:t>Craig J. Kasper, P.E. – Construction Manager</a:t>
            </a:r>
          </a:p>
          <a:p>
            <a:pPr marL="0" indent="0">
              <a:buNone/>
            </a:pPr>
            <a:r>
              <a:rPr lang="en-US" dirty="0"/>
              <a:t>Louis Bergman, RPLS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Survey Party Chief</a:t>
            </a:r>
          </a:p>
          <a:p>
            <a:pPr marL="0" indent="0">
              <a:buNone/>
            </a:pPr>
            <a:r>
              <a:rPr lang="en-US" dirty="0"/>
              <a:t>Ross Talbot – Construction Delivery Mgr.</a:t>
            </a:r>
          </a:p>
          <a:p>
            <a:pPr marL="0" indent="0">
              <a:buNone/>
            </a:pPr>
            <a:r>
              <a:rPr lang="en-US" dirty="0"/>
              <a:t>Pedro Gonzales – Small Business Development</a:t>
            </a:r>
          </a:p>
          <a:p>
            <a:pPr marL="0" indent="0">
              <a:buNone/>
            </a:pPr>
            <a:r>
              <a:rPr lang="en-US" u="sng" dirty="0"/>
              <a:t>Harris County:</a:t>
            </a:r>
          </a:p>
          <a:p>
            <a:pPr marL="0" indent="0">
              <a:buNone/>
            </a:pPr>
            <a:r>
              <a:rPr lang="en-US" dirty="0"/>
              <a:t>Robert Rocha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Attendance at pre-bid/proposal meetings 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47E92B-C6F4-4633-990C-EC7C2A189282}"/>
              </a:ext>
            </a:extLst>
          </p:cNvPr>
          <p:cNvSpPr txBox="1">
            <a:spLocks/>
          </p:cNvSpPr>
          <p:nvPr/>
        </p:nvSpPr>
        <p:spPr>
          <a:xfrm>
            <a:off x="106532" y="81041"/>
            <a:ext cx="8719794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prstClr val="black"/>
                </a:solidFill>
              </a:rPr>
              <a:t>RFP – Hydrographic Survey Vessel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89760"/>
            <a:ext cx="7563244" cy="428720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Overall PHA annual Goal for Small Business participation of 35%</a:t>
            </a:r>
          </a:p>
          <a:p>
            <a:r>
              <a:rPr lang="en-US" dirty="0"/>
              <a:t>No Small Business Participation</a:t>
            </a:r>
          </a:p>
          <a:p>
            <a:r>
              <a:rPr lang="en-US" dirty="0"/>
              <a:t>Local Business criterion shall not exceed the Relative Weight of 3%.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89ED74-C755-4166-8BC9-B922D2CB8610}"/>
              </a:ext>
            </a:extLst>
          </p:cNvPr>
          <p:cNvSpPr txBox="1">
            <a:spLocks/>
          </p:cNvSpPr>
          <p:nvPr/>
        </p:nvSpPr>
        <p:spPr>
          <a:xfrm>
            <a:off x="106532" y="81041"/>
            <a:ext cx="87197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prstClr val="black"/>
                </a:solidFill>
              </a:rPr>
              <a:t>RFP – Hydrographic Survey Vessel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3000"/>
            <a:ext cx="8185412" cy="5033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Request for Proposals (RFP) are due on June 19, 2019 no later than 11:00 A.M.</a:t>
            </a:r>
          </a:p>
          <a:p>
            <a:r>
              <a:rPr lang="en-US" dirty="0"/>
              <a:t>One original and five copies, packaged in one sealed envelope</a:t>
            </a:r>
          </a:p>
          <a:p>
            <a:r>
              <a:rPr lang="en-US" dirty="0"/>
              <a:t>All proposals will be opened and read publicly in the PHA first floor conference room by Procurement Services on Wednesday, June 19, 2019 at 11:30 A.M.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9A6705-E0A1-4B27-B23B-D8311A97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81041"/>
            <a:ext cx="8719794" cy="132556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RFP – Hydrographic Survey Vessel 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a contract to the </a:t>
            </a:r>
            <a:r>
              <a:rPr lang="en-US" sz="2000" u="sng" dirty="0"/>
              <a:t>top-rated</a:t>
            </a:r>
            <a:r>
              <a:rPr lang="en-US" sz="2000" dirty="0"/>
              <a:t> proposer submitting the proposal that offers the </a:t>
            </a:r>
            <a:r>
              <a:rPr lang="en-US" sz="2000" u="sng" dirty="0"/>
              <a:t>best value</a:t>
            </a:r>
            <a:r>
              <a:rPr lang="en-US" sz="2000" dirty="0"/>
              <a:t> to PHA.</a:t>
            </a:r>
          </a:p>
          <a:p>
            <a:pPr marL="0" indent="0">
              <a:buNone/>
            </a:pPr>
            <a:r>
              <a:rPr lang="en-US" u="sng" dirty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36E420-DEE8-412B-9DD0-5E511F3B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81041"/>
            <a:ext cx="8719794" cy="132556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RFP – Hydrographic Survey Vessel </a:t>
            </a:r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CB425FF-D39C-4808-9FAF-4A9463CCE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306" y="1241531"/>
            <a:ext cx="3850057" cy="49824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Request for Proposal Response: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Required Attachments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E9951A-5A1D-48D8-AFF0-B8A245A34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81041"/>
            <a:ext cx="8719794" cy="132556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RFP – Hydrographic Survey Vessel </a:t>
            </a: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58116C21EC948D4BBF0855A70E353C7A0028E935CF3B415D4DA587700933661EA9" ma:contentTypeVersion="66" ma:contentTypeDescription="PowerPoint template" ma:contentTypeScope="" ma:versionID="4087454ab8e93d5a99fffb88c6c69c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9e27680b44dab21a9409317aa1559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EBFCFA5-F58B-45A7-82C0-9A040C848A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4709</TotalTime>
  <Words>659</Words>
  <Application>Microsoft Office PowerPoint</Application>
  <PresentationFormat>On-screen Show (4:3)</PresentationFormat>
  <Paragraphs>99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PowerPoint Presentation</vt:lpstr>
      <vt:lpstr>CSCSP – Vegetate Middle Berm at Bayport Container Vegetate Middle Berm at Bayport at Bayport Container Terminal e Middle Berm at Bayport Container Terminal</vt:lpstr>
      <vt:lpstr>RFP – Hydrographic Survey Vessel </vt:lpstr>
      <vt:lpstr>PowerPoint Presentation</vt:lpstr>
      <vt:lpstr>PowerPoint Presentation</vt:lpstr>
      <vt:lpstr>RFP – Hydrographic Survey Vessel </vt:lpstr>
      <vt:lpstr>RFP – Hydrographic Survey Vessel </vt:lpstr>
      <vt:lpstr>RFP – Hydrographic Survey Vessel </vt:lpstr>
      <vt:lpstr>RFP – Hydrographic Survey Vessel </vt:lpstr>
      <vt:lpstr>Goods &amp; Services Agreement Excerpts</vt:lpstr>
      <vt:lpstr>PowerPoint Presentation</vt:lpstr>
      <vt:lpstr>Components of the “System”</vt:lpstr>
      <vt:lpstr>Components of the “System”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Craig J. Kasper</cp:lastModifiedBy>
  <cp:revision>121</cp:revision>
  <cp:lastPrinted>2019-05-30T14:02:25Z</cp:lastPrinted>
  <dcterms:created xsi:type="dcterms:W3CDTF">2016-11-28T16:12:23Z</dcterms:created>
  <dcterms:modified xsi:type="dcterms:W3CDTF">2019-05-30T14:29:32Z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0x01010058116C21EC948D4BBF0855A70E353C7A0028E935CF3B415D4DA587700933661EA9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