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4"/>
    <p:sldMasterId id="2147483672" r:id="rId5"/>
    <p:sldMasterId id="2147483684" r:id="rId6"/>
  </p:sldMasterIdLst>
  <p:notesMasterIdLst>
    <p:notesMasterId r:id="rId19"/>
  </p:notesMasterIdLst>
  <p:handoutMasterIdLst>
    <p:handoutMasterId r:id="rId20"/>
  </p:handoutMasterIdLst>
  <p:sldIdLst>
    <p:sldId id="271" r:id="rId7"/>
    <p:sldId id="272" r:id="rId8"/>
    <p:sldId id="273" r:id="rId9"/>
    <p:sldId id="298" r:id="rId10"/>
    <p:sldId id="338" r:id="rId11"/>
    <p:sldId id="293" r:id="rId12"/>
    <p:sldId id="328" r:id="rId13"/>
    <p:sldId id="337" r:id="rId14"/>
    <p:sldId id="291" r:id="rId15"/>
    <p:sldId id="292" r:id="rId16"/>
    <p:sldId id="279" r:id="rId17"/>
    <p:sldId id="263" r:id="rId18"/>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469"/>
    <a:srgbClr val="A51C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139" autoAdjust="0"/>
    <p:restoredTop sz="94709"/>
  </p:normalViewPr>
  <p:slideViewPr>
    <p:cSldViewPr snapToGrid="0" snapToObjects="1">
      <p:cViewPr varScale="1">
        <p:scale>
          <a:sx n="75" d="100"/>
          <a:sy n="75" d="100"/>
        </p:scale>
        <p:origin x="786" y="60"/>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52792BFA-B74B-463B-AA3A-42CFB5FC8F5C}" type="datetimeFigureOut">
              <a:rPr lang="en-US" smtClean="0"/>
              <a:t>6/6/2019</a:t>
            </a:fld>
            <a:endParaRPr lang="en-US" dirty="0"/>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B61F2799-D21C-493C-B781-1A1B61E20A33}" type="slidenum">
              <a:rPr lang="en-US" smtClean="0"/>
              <a:t>‹#›</a:t>
            </a:fld>
            <a:endParaRPr lang="en-US" dirty="0"/>
          </a:p>
        </p:txBody>
      </p:sp>
    </p:spTree>
    <p:extLst>
      <p:ext uri="{BB962C8B-B14F-4D97-AF65-F5344CB8AC3E}">
        <p14:creationId xmlns:p14="http://schemas.microsoft.com/office/powerpoint/2010/main" val="327920379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47974377-948D-4C0B-94B2-FF3F32B127D3}" type="datetimeFigureOut">
              <a:rPr lang="en-US" smtClean="0"/>
              <a:t>6/6/2019</a:t>
            </a:fld>
            <a:endParaRPr lang="en-US" dirty="0"/>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92B0138D-3943-4173-ABD4-EFF93AE2F9E4}" type="slidenum">
              <a:rPr lang="en-US" smtClean="0"/>
              <a:t>‹#›</a:t>
            </a:fld>
            <a:endParaRPr lang="en-US" dirty="0"/>
          </a:p>
        </p:txBody>
      </p:sp>
    </p:spTree>
    <p:extLst>
      <p:ext uri="{BB962C8B-B14F-4D97-AF65-F5344CB8AC3E}">
        <p14:creationId xmlns:p14="http://schemas.microsoft.com/office/powerpoint/2010/main" val="104068569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B0138D-3943-4173-ABD4-EFF93AE2F9E4}" type="slidenum">
              <a:rPr lang="en-US" smtClean="0"/>
              <a:t>1</a:t>
            </a:fld>
            <a:endParaRPr lang="en-US" dirty="0"/>
          </a:p>
        </p:txBody>
      </p:sp>
    </p:spTree>
    <p:extLst>
      <p:ext uri="{BB962C8B-B14F-4D97-AF65-F5344CB8AC3E}">
        <p14:creationId xmlns:p14="http://schemas.microsoft.com/office/powerpoint/2010/main" val="1030199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1256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B0138D-3943-4173-ABD4-EFF93AE2F9E4}" type="slidenum">
              <a:rPr lang="en-US" smtClean="0"/>
              <a:t>5</a:t>
            </a:fld>
            <a:endParaRPr lang="en-US" dirty="0"/>
          </a:p>
        </p:txBody>
      </p:sp>
    </p:spTree>
    <p:extLst>
      <p:ext uri="{BB962C8B-B14F-4D97-AF65-F5344CB8AC3E}">
        <p14:creationId xmlns:p14="http://schemas.microsoft.com/office/powerpoint/2010/main" val="1453440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B0138D-3943-4173-ABD4-EFF93AE2F9E4}" type="slidenum">
              <a:rPr lang="en-US" smtClean="0"/>
              <a:t>7</a:t>
            </a:fld>
            <a:endParaRPr lang="en-US" dirty="0"/>
          </a:p>
        </p:txBody>
      </p:sp>
    </p:spTree>
    <p:extLst>
      <p:ext uri="{BB962C8B-B14F-4D97-AF65-F5344CB8AC3E}">
        <p14:creationId xmlns:p14="http://schemas.microsoft.com/office/powerpoint/2010/main" val="445043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B0138D-3943-4173-ABD4-EFF93AE2F9E4}" type="slidenum">
              <a:rPr lang="en-US" smtClean="0"/>
              <a:t>8</a:t>
            </a:fld>
            <a:endParaRPr lang="en-US" dirty="0"/>
          </a:p>
        </p:txBody>
      </p:sp>
    </p:spTree>
    <p:extLst>
      <p:ext uri="{BB962C8B-B14F-4D97-AF65-F5344CB8AC3E}">
        <p14:creationId xmlns:p14="http://schemas.microsoft.com/office/powerpoint/2010/main" val="1963494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lgn="ctr">
              <a:defRPr sz="3200" b="1"/>
            </a:lvl1pPr>
          </a:lstStyle>
          <a:p>
            <a:r>
              <a:rPr lang="en-US" dirty="0"/>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8042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908619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4248117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4213379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4190704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3762475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048092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1663681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347131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479846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115337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lgn="l">
              <a:defRPr sz="3600" b="1"/>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983067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1748978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2628591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28554086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1527344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1285860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9141232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2301667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3671655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8718574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55834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lvl1pPr algn="l">
              <a:defRPr sz="3600" b="1"/>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3165679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2031395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576085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b="1"/>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472109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sz="3600" b="1"/>
            </a:lvl1pPr>
          </a:lstStyle>
          <a:p>
            <a:r>
              <a:rPr lang="en-US" dirty="0"/>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542787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343025" cy="5811838"/>
          </a:xfrm>
          <a:prstGeom prst="rect">
            <a:avLst/>
          </a:prstGeom>
        </p:spPr>
        <p:txBody>
          <a:bodyPr vert="eaVert"/>
          <a:lstStyle>
            <a:lvl1pPr>
              <a:defRPr sz="3600" b="1"/>
            </a:lvl1pPr>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3113179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069663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1775986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sp>
        <p:nvSpPr>
          <p:cNvPr id="8" name="Rectangle 7"/>
          <p:cNvSpPr/>
          <p:nvPr userDrawn="1"/>
        </p:nvSpPr>
        <p:spPr>
          <a:xfrm>
            <a:off x="0" y="6492240"/>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570818360"/>
      </p:ext>
    </p:extLst>
  </p:cSld>
  <p:clrMap bg1="lt1" tx1="dk1" bg2="lt2" tx2="dk2" accent1="accent1" accent2="accent2" accent3="accent3" accent4="accent4" accent5="accent5" accent6="accent6" hlink="hlink" folHlink="folHlink"/>
  <p:sldLayoutIdLst>
    <p:sldLayoutId id="2147483699" r:id="rId1"/>
    <p:sldLayoutId id="2147483701" r:id="rId2"/>
    <p:sldLayoutId id="2147483702" r:id="rId3"/>
    <p:sldLayoutId id="2147483705" r:id="rId4"/>
    <p:sldLayoutId id="2147483706" r:id="rId5"/>
    <p:sldLayoutId id="2147483707" r:id="rId6"/>
    <p:sldLayoutId id="2147483708" r:id="rId7"/>
    <p:sldLayoutId id="2147483704" r:id="rId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42882-04B5-E040-9EC8-B755C527F58A}" type="slidenum">
              <a:rPr lang="en-US" smtClean="0"/>
              <a:t>‹#›</a:t>
            </a:fld>
            <a:endParaRPr lang="en-US" dirty="0"/>
          </a:p>
        </p:txBody>
      </p:sp>
    </p:spTree>
    <p:extLst>
      <p:ext uri="{BB962C8B-B14F-4D97-AF65-F5344CB8AC3E}">
        <p14:creationId xmlns:p14="http://schemas.microsoft.com/office/powerpoint/2010/main" val="27143829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78CCC-2F52-48BA-9D82-D1DDC82E33E4}" type="slidenum">
              <a:rPr lang="en-US" smtClean="0"/>
              <a:t>‹#›</a:t>
            </a:fld>
            <a:endParaRPr lang="en-US" dirty="0"/>
          </a:p>
        </p:txBody>
      </p:sp>
    </p:spTree>
    <p:extLst>
      <p:ext uri="{BB962C8B-B14F-4D97-AF65-F5344CB8AC3E}">
        <p14:creationId xmlns:p14="http://schemas.microsoft.com/office/powerpoint/2010/main" val="36338395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3209" r="9147" b="28838"/>
          <a:stretch/>
        </p:blipFill>
        <p:spPr>
          <a:xfrm>
            <a:off x="0" y="3023856"/>
            <a:ext cx="9144000" cy="3892991"/>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41598" r="-472" b="-967"/>
          <a:stretch/>
        </p:blipFill>
        <p:spPr>
          <a:xfrm>
            <a:off x="0" y="3384913"/>
            <a:ext cx="9187199" cy="361233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4921" y="385396"/>
            <a:ext cx="2143974" cy="2104586"/>
          </a:xfrm>
          <a:prstGeom prst="rect">
            <a:avLst/>
          </a:prstGeom>
        </p:spPr>
      </p:pic>
      <p:sp>
        <p:nvSpPr>
          <p:cNvPr id="8" name="Rectangle 7"/>
          <p:cNvSpPr/>
          <p:nvPr/>
        </p:nvSpPr>
        <p:spPr>
          <a:xfrm>
            <a:off x="0" y="2876190"/>
            <a:ext cx="9144000" cy="742592"/>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271425" y="2868690"/>
            <a:ext cx="8148917" cy="707886"/>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RFP – 1148 Disparity Study Services</a:t>
            </a:r>
          </a:p>
          <a:p>
            <a:pPr algn="ctr"/>
            <a:r>
              <a:rPr lang="en-US" sz="1600" dirty="0">
                <a:solidFill>
                  <a:schemeClr val="bg1"/>
                </a:solidFill>
                <a:latin typeface="Arial" panose="020B0604020202020204" pitchFamily="34" charset="0"/>
                <a:cs typeface="Arial" panose="020B0604020202020204" pitchFamily="34" charset="0"/>
              </a:rPr>
              <a:t>Gilda Ramirez  |  Sr. Director of Small Business &amp; Education Outreach   |</a:t>
            </a:r>
          </a:p>
        </p:txBody>
      </p:sp>
    </p:spTree>
    <p:extLst>
      <p:ext uri="{BB962C8B-B14F-4D97-AF65-F5344CB8AC3E}">
        <p14:creationId xmlns:p14="http://schemas.microsoft.com/office/powerpoint/2010/main" val="3282941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509" y="681037"/>
            <a:ext cx="7759338" cy="1009652"/>
          </a:xfrm>
        </p:spPr>
        <p:txBody>
          <a:bodyPr/>
          <a:lstStyle/>
          <a:p>
            <a:pPr algn="ctr"/>
            <a:r>
              <a:rPr lang="en-US" sz="2400" dirty="0">
                <a:solidFill>
                  <a:prstClr val="black"/>
                </a:solidFill>
              </a:rPr>
              <a:t>RFP– 1148 Disparity Study Services</a:t>
            </a:r>
          </a:p>
        </p:txBody>
      </p:sp>
      <p:sp>
        <p:nvSpPr>
          <p:cNvPr id="3" name="Content Placeholder 2"/>
          <p:cNvSpPr>
            <a:spLocks noGrp="1"/>
          </p:cNvSpPr>
          <p:nvPr>
            <p:ph sz="half" idx="1"/>
          </p:nvPr>
        </p:nvSpPr>
        <p:spPr>
          <a:xfrm>
            <a:off x="628650" y="1898470"/>
            <a:ext cx="7444197" cy="4278494"/>
          </a:xfrm>
        </p:spPr>
        <p:txBody>
          <a:bodyPr/>
          <a:lstStyle/>
          <a:p>
            <a:pPr marL="0" lvl="0" indent="0">
              <a:buNone/>
            </a:pPr>
            <a:r>
              <a:rPr lang="en-US" sz="2400" u="sng" dirty="0">
                <a:solidFill>
                  <a:prstClr val="black"/>
                </a:solidFill>
              </a:rPr>
              <a:t>Selection Criteria:</a:t>
            </a:r>
          </a:p>
          <a:p>
            <a:pPr marL="0" lvl="0" indent="0">
              <a:buNone/>
            </a:pPr>
            <a:r>
              <a:rPr lang="en-US" sz="2000" dirty="0">
                <a:solidFill>
                  <a:prstClr val="black"/>
                </a:solidFill>
              </a:rPr>
              <a:t>The Port Commission will award the contract to the </a:t>
            </a:r>
            <a:r>
              <a:rPr lang="en-US" sz="2000" u="sng" dirty="0">
                <a:solidFill>
                  <a:prstClr val="black"/>
                </a:solidFill>
              </a:rPr>
              <a:t>Respondent </a:t>
            </a:r>
            <a:r>
              <a:rPr lang="en-US" sz="2000" dirty="0">
                <a:solidFill>
                  <a:prstClr val="black"/>
                </a:solidFill>
              </a:rPr>
              <a:t>whose Response provides the </a:t>
            </a:r>
            <a:r>
              <a:rPr lang="en-US" sz="2000" u="sng" dirty="0">
                <a:solidFill>
                  <a:prstClr val="black"/>
                </a:solidFill>
              </a:rPr>
              <a:t>best value</a:t>
            </a:r>
            <a:r>
              <a:rPr lang="en-US" sz="2000" dirty="0">
                <a:solidFill>
                  <a:prstClr val="black"/>
                </a:solidFill>
              </a:rPr>
              <a:t> in consideration of the evaluation factors set forth below.</a:t>
            </a:r>
          </a:p>
          <a:p>
            <a:pPr marL="0" indent="0">
              <a:buNone/>
            </a:pPr>
            <a:endParaRPr lang="en-US" sz="2400" dirty="0"/>
          </a:p>
        </p:txBody>
      </p:sp>
      <p:graphicFrame>
        <p:nvGraphicFramePr>
          <p:cNvPr id="4" name="Table 3">
            <a:extLst>
              <a:ext uri="{FF2B5EF4-FFF2-40B4-BE49-F238E27FC236}">
                <a16:creationId xmlns:a16="http://schemas.microsoft.com/office/drawing/2014/main" id="{6718172C-5166-48E5-AE45-A62C9C7838B0}"/>
              </a:ext>
            </a:extLst>
          </p:cNvPr>
          <p:cNvGraphicFramePr>
            <a:graphicFrameLocks noGrp="1"/>
          </p:cNvGraphicFramePr>
          <p:nvPr>
            <p:extLst>
              <p:ext uri="{D42A27DB-BD31-4B8C-83A1-F6EECF244321}">
                <p14:modId xmlns:p14="http://schemas.microsoft.com/office/powerpoint/2010/main" val="3679710452"/>
              </p:ext>
            </p:extLst>
          </p:nvPr>
        </p:nvGraphicFramePr>
        <p:xfrm>
          <a:off x="852353" y="3313689"/>
          <a:ext cx="7220494" cy="2763520"/>
        </p:xfrm>
        <a:graphic>
          <a:graphicData uri="http://schemas.openxmlformats.org/drawingml/2006/table">
            <a:tbl>
              <a:tblPr firstRow="1" bandRow="1">
                <a:tableStyleId>{5C22544A-7EE6-4342-B048-85BDC9FD1C3A}</a:tableStyleId>
              </a:tblPr>
              <a:tblGrid>
                <a:gridCol w="5257690">
                  <a:extLst>
                    <a:ext uri="{9D8B030D-6E8A-4147-A177-3AD203B41FA5}">
                      <a16:colId xmlns:a16="http://schemas.microsoft.com/office/drawing/2014/main" val="397614851"/>
                    </a:ext>
                  </a:extLst>
                </a:gridCol>
                <a:gridCol w="1962804">
                  <a:extLst>
                    <a:ext uri="{9D8B030D-6E8A-4147-A177-3AD203B41FA5}">
                      <a16:colId xmlns:a16="http://schemas.microsoft.com/office/drawing/2014/main" val="4199991429"/>
                    </a:ext>
                  </a:extLst>
                </a:gridCol>
              </a:tblGrid>
              <a:tr h="0">
                <a:tc>
                  <a:txBody>
                    <a:bodyPr/>
                    <a:lstStyle/>
                    <a:p>
                      <a:r>
                        <a:rPr lang="en-US" dirty="0"/>
                        <a:t>Evaluation Criteria</a:t>
                      </a:r>
                    </a:p>
                  </a:txBody>
                  <a:tcPr/>
                </a:tc>
                <a:tc>
                  <a:txBody>
                    <a:bodyPr/>
                    <a:lstStyle/>
                    <a:p>
                      <a:r>
                        <a:rPr lang="en-US" dirty="0"/>
                        <a:t>Relative Weight %</a:t>
                      </a:r>
                    </a:p>
                  </a:txBody>
                  <a:tcPr/>
                </a:tc>
                <a:extLst>
                  <a:ext uri="{0D108BD9-81ED-4DB2-BD59-A6C34878D82A}">
                    <a16:rowId xmlns:a16="http://schemas.microsoft.com/office/drawing/2014/main" val="2721399770"/>
                  </a:ext>
                </a:extLst>
              </a:tr>
              <a:tr h="370840">
                <a:tc>
                  <a:txBody>
                    <a:bodyPr/>
                    <a:lstStyle/>
                    <a:p>
                      <a:r>
                        <a:rPr lang="en-US" dirty="0"/>
                        <a:t>Price </a:t>
                      </a:r>
                    </a:p>
                  </a:txBody>
                  <a:tcPr/>
                </a:tc>
                <a:tc>
                  <a:txBody>
                    <a:bodyPr/>
                    <a:lstStyle/>
                    <a:p>
                      <a:pPr algn="ctr"/>
                      <a:r>
                        <a:rPr lang="en-US" dirty="0"/>
                        <a:t>20</a:t>
                      </a:r>
                    </a:p>
                  </a:txBody>
                  <a:tcPr/>
                </a:tc>
                <a:extLst>
                  <a:ext uri="{0D108BD9-81ED-4DB2-BD59-A6C34878D82A}">
                    <a16:rowId xmlns:a16="http://schemas.microsoft.com/office/drawing/2014/main" val="3969549566"/>
                  </a:ext>
                </a:extLst>
              </a:tr>
              <a:tr h="370840">
                <a:tc>
                  <a:txBody>
                    <a:bodyPr/>
                    <a:lstStyle/>
                    <a:p>
                      <a:r>
                        <a:rPr lang="en-US" dirty="0"/>
                        <a:t>Respondent Firm Qualifications and Experience</a:t>
                      </a:r>
                    </a:p>
                  </a:txBody>
                  <a:tcPr/>
                </a:tc>
                <a:tc>
                  <a:txBody>
                    <a:bodyPr/>
                    <a:lstStyle/>
                    <a:p>
                      <a:pPr algn="ctr"/>
                      <a:r>
                        <a:rPr lang="en-US" dirty="0"/>
                        <a:t>25</a:t>
                      </a:r>
                    </a:p>
                  </a:txBody>
                  <a:tcPr/>
                </a:tc>
                <a:extLst>
                  <a:ext uri="{0D108BD9-81ED-4DB2-BD59-A6C34878D82A}">
                    <a16:rowId xmlns:a16="http://schemas.microsoft.com/office/drawing/2014/main" val="861163517"/>
                  </a:ext>
                </a:extLst>
              </a:tr>
              <a:tr h="370840">
                <a:tc>
                  <a:txBody>
                    <a:bodyPr/>
                    <a:lstStyle/>
                    <a:p>
                      <a:r>
                        <a:rPr lang="en-US" dirty="0"/>
                        <a:t>Qualifications and Experience of Respondent’s Personnel and Subcontractors</a:t>
                      </a:r>
                    </a:p>
                  </a:txBody>
                  <a:tcPr/>
                </a:tc>
                <a:tc>
                  <a:txBody>
                    <a:bodyPr/>
                    <a:lstStyle/>
                    <a:p>
                      <a:pPr algn="ctr"/>
                      <a:r>
                        <a:rPr lang="en-US" dirty="0"/>
                        <a:t>25</a:t>
                      </a:r>
                    </a:p>
                  </a:txBody>
                  <a:tcPr/>
                </a:tc>
                <a:extLst>
                  <a:ext uri="{0D108BD9-81ED-4DB2-BD59-A6C34878D82A}">
                    <a16:rowId xmlns:a16="http://schemas.microsoft.com/office/drawing/2014/main" val="3759182800"/>
                  </a:ext>
                </a:extLst>
              </a:tr>
              <a:tr h="370840">
                <a:tc>
                  <a:txBody>
                    <a:bodyPr/>
                    <a:lstStyle/>
                    <a:p>
                      <a:r>
                        <a:rPr lang="en-US" dirty="0"/>
                        <a:t>Project Management/Structure and Methodology</a:t>
                      </a:r>
                    </a:p>
                  </a:txBody>
                  <a:tcPr/>
                </a:tc>
                <a:tc>
                  <a:txBody>
                    <a:bodyPr/>
                    <a:lstStyle/>
                    <a:p>
                      <a:pPr algn="ctr"/>
                      <a:r>
                        <a:rPr lang="en-US" dirty="0"/>
                        <a:t>25</a:t>
                      </a:r>
                    </a:p>
                  </a:txBody>
                  <a:tcPr/>
                </a:tc>
                <a:extLst>
                  <a:ext uri="{0D108BD9-81ED-4DB2-BD59-A6C34878D82A}">
                    <a16:rowId xmlns:a16="http://schemas.microsoft.com/office/drawing/2014/main" val="136963390"/>
                  </a:ext>
                </a:extLst>
              </a:tr>
              <a:tr h="370840">
                <a:tc>
                  <a:txBody>
                    <a:bodyPr/>
                    <a:lstStyle/>
                    <a:p>
                      <a:r>
                        <a:rPr lang="en-US" dirty="0"/>
                        <a:t>Small Business Participation</a:t>
                      </a:r>
                    </a:p>
                  </a:txBody>
                  <a:tcPr/>
                </a:tc>
                <a:tc>
                  <a:txBody>
                    <a:bodyPr/>
                    <a:lstStyle/>
                    <a:p>
                      <a:pPr algn="ctr"/>
                      <a:r>
                        <a:rPr lang="en-US" dirty="0"/>
                        <a:t>5</a:t>
                      </a:r>
                    </a:p>
                  </a:txBody>
                  <a:tcPr/>
                </a:tc>
                <a:extLst>
                  <a:ext uri="{0D108BD9-81ED-4DB2-BD59-A6C34878D82A}">
                    <a16:rowId xmlns:a16="http://schemas.microsoft.com/office/drawing/2014/main" val="2435682099"/>
                  </a:ext>
                </a:extLst>
              </a:tr>
            </a:tbl>
          </a:graphicData>
        </a:graphic>
      </p:graphicFrame>
    </p:spTree>
    <p:extLst>
      <p:ext uri="{BB962C8B-B14F-4D97-AF65-F5344CB8AC3E}">
        <p14:creationId xmlns:p14="http://schemas.microsoft.com/office/powerpoint/2010/main" val="3267025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2662" y="2037806"/>
            <a:ext cx="4122460" cy="156754"/>
          </a:xfrm>
        </p:spPr>
        <p:txBody>
          <a:bodyPr/>
          <a:lstStyle/>
          <a:p>
            <a:pPr marL="0" indent="0">
              <a:buNone/>
            </a:pPr>
            <a:r>
              <a:rPr lang="en-US" sz="2400" dirty="0"/>
              <a:t>Proposal Response</a:t>
            </a:r>
            <a:r>
              <a:rPr lang="en-US" dirty="0"/>
              <a:t>:</a:t>
            </a:r>
          </a:p>
          <a:p>
            <a:endParaRPr lang="en-US" dirty="0"/>
          </a:p>
          <a:p>
            <a:r>
              <a:rPr lang="en-US" sz="2400" dirty="0"/>
              <a:t>Page 2 – Required Attachments</a:t>
            </a:r>
          </a:p>
        </p:txBody>
      </p:sp>
      <p:sp>
        <p:nvSpPr>
          <p:cNvPr id="6" name="Right Arrow 5"/>
          <p:cNvSpPr>
            <a:spLocks noChangeArrowheads="1"/>
          </p:cNvSpPr>
          <p:nvPr/>
        </p:nvSpPr>
        <p:spPr bwMode="auto">
          <a:xfrm>
            <a:off x="2908663" y="3866605"/>
            <a:ext cx="1776459" cy="241783"/>
          </a:xfrm>
          <a:prstGeom prst="rightArrow">
            <a:avLst>
              <a:gd name="adj1" fmla="val 50000"/>
              <a:gd name="adj2" fmla="val 50024"/>
            </a:avLst>
          </a:prstGeom>
          <a:solidFill>
            <a:srgbClr val="FF0000"/>
          </a:solidFill>
          <a:ln w="9525" algn="ctr">
            <a:solidFill>
              <a:schemeClr val="tx1"/>
            </a:solidFill>
            <a:round/>
            <a:headEnd/>
            <a:tailEnd/>
          </a:ln>
        </p:spPr>
        <p:txBody>
          <a:bodyPr/>
          <a:lstStyle/>
          <a:p>
            <a:endParaRPr lang="en-US" dirty="0">
              <a:solidFill>
                <a:srgbClr val="FF0000"/>
              </a:solidFill>
            </a:endParaRPr>
          </a:p>
        </p:txBody>
      </p:sp>
      <p:sp>
        <p:nvSpPr>
          <p:cNvPr id="7" name="Title 1">
            <a:extLst>
              <a:ext uri="{FF2B5EF4-FFF2-40B4-BE49-F238E27FC236}">
                <a16:creationId xmlns:a16="http://schemas.microsoft.com/office/drawing/2014/main" id="{7309989C-9079-47E7-813C-661766B69007}"/>
              </a:ext>
            </a:extLst>
          </p:cNvPr>
          <p:cNvSpPr>
            <a:spLocks noGrp="1"/>
          </p:cNvSpPr>
          <p:nvPr>
            <p:ph type="title"/>
          </p:nvPr>
        </p:nvSpPr>
        <p:spPr>
          <a:xfrm>
            <a:off x="296701" y="533192"/>
            <a:ext cx="8046720" cy="1325563"/>
          </a:xfrm>
        </p:spPr>
        <p:txBody>
          <a:bodyPr/>
          <a:lstStyle/>
          <a:p>
            <a:r>
              <a:rPr lang="en-US" sz="2400" dirty="0">
                <a:solidFill>
                  <a:prstClr val="black"/>
                </a:solidFill>
              </a:rPr>
              <a:t>RFP– 1148 Disparity Study Services</a:t>
            </a:r>
          </a:p>
        </p:txBody>
      </p:sp>
      <p:pic>
        <p:nvPicPr>
          <p:cNvPr id="2" name="Picture 1">
            <a:extLst>
              <a:ext uri="{FF2B5EF4-FFF2-40B4-BE49-F238E27FC236}">
                <a16:creationId xmlns:a16="http://schemas.microsoft.com/office/drawing/2014/main" id="{C89C499C-DBE4-4867-B1B5-0F8F3C91C129}"/>
              </a:ext>
            </a:extLst>
          </p:cNvPr>
          <p:cNvPicPr>
            <a:picLocks noChangeAspect="1"/>
          </p:cNvPicPr>
          <p:nvPr/>
        </p:nvPicPr>
        <p:blipFill>
          <a:blip r:embed="rId2"/>
          <a:stretch>
            <a:fillRect/>
          </a:stretch>
        </p:blipFill>
        <p:spPr>
          <a:xfrm>
            <a:off x="4823940" y="1633768"/>
            <a:ext cx="3947921" cy="4465674"/>
          </a:xfrm>
          <a:prstGeom prst="rect">
            <a:avLst/>
          </a:prstGeom>
        </p:spPr>
      </p:pic>
      <p:sp>
        <p:nvSpPr>
          <p:cNvPr id="5" name="Oval 4"/>
          <p:cNvSpPr/>
          <p:nvPr/>
        </p:nvSpPr>
        <p:spPr bwMode="auto">
          <a:xfrm>
            <a:off x="4823941" y="3567224"/>
            <a:ext cx="609296" cy="2291316"/>
          </a:xfrm>
          <a:prstGeom prst="ellipse">
            <a:avLst/>
          </a:prstGeom>
          <a:noFill/>
          <a:ln w="38100">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defRPr/>
            </a:pPr>
            <a:endParaRPr lang="en-US" dirty="0">
              <a:solidFill>
                <a:schemeClr val="tx1"/>
              </a:solidFill>
              <a:latin typeface="Arial" charset="0"/>
            </a:endParaRPr>
          </a:p>
        </p:txBody>
      </p:sp>
    </p:spTree>
    <p:extLst>
      <p:ext uri="{BB962C8B-B14F-4D97-AF65-F5344CB8AC3E}">
        <p14:creationId xmlns:p14="http://schemas.microsoft.com/office/powerpoint/2010/main" val="86605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10" dur="250" autoRev="1" fill="remove"/>
                                        <p:tgtEl>
                                          <p:spTgt spid="6"/>
                                        </p:tgtEl>
                                        <p:attrNameLst>
                                          <p:attrName>style.color</p:attrName>
                                        </p:attrNameLst>
                                      </p:cBhvr>
                                      <p:to>
                                        <a:schemeClr val="bg1"/>
                                      </p:to>
                                    </p:animClr>
                                    <p:animClr clrSpc="rgb" dir="cw">
                                      <p:cBhvr>
                                        <p:cTn id="11" dur="250" autoRev="1" fill="remove"/>
                                        <p:tgtEl>
                                          <p:spTgt spid="6"/>
                                        </p:tgtEl>
                                        <p:attrNameLst>
                                          <p:attrName>fillcolor</p:attrName>
                                        </p:attrNameLst>
                                      </p:cBhvr>
                                      <p:to>
                                        <a:schemeClr val="bg1"/>
                                      </p:to>
                                    </p:animClr>
                                    <p:set>
                                      <p:cBhvr>
                                        <p:cTn id="12" dur="250" autoRev="1" fill="remove"/>
                                        <p:tgtEl>
                                          <p:spTgt spid="6"/>
                                        </p:tgtEl>
                                        <p:attrNameLst>
                                          <p:attrName>fill.type</p:attrName>
                                        </p:attrNameLst>
                                      </p:cBhvr>
                                      <p:to>
                                        <p:strVal val="solid"/>
                                      </p:to>
                                    </p:set>
                                    <p:set>
                                      <p:cBhvr>
                                        <p:cTn id="13" dur="250" autoRev="1" fill="remove"/>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4467" b="15968"/>
          <a:stretch/>
        </p:blipFill>
        <p:spPr>
          <a:xfrm>
            <a:off x="0" y="-13447"/>
            <a:ext cx="9144000" cy="687144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86" y="138728"/>
            <a:ext cx="831874" cy="816591"/>
          </a:xfrm>
          <a:prstGeom prst="rect">
            <a:avLst/>
          </a:prstGeom>
        </p:spPr>
      </p:pic>
      <p:sp>
        <p:nvSpPr>
          <p:cNvPr id="6" name="Rectangle 5"/>
          <p:cNvSpPr/>
          <p:nvPr/>
        </p:nvSpPr>
        <p:spPr>
          <a:xfrm flipV="1">
            <a:off x="0" y="6494786"/>
            <a:ext cx="9144000" cy="374123"/>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p:nvSpPr>
        <p:spPr>
          <a:xfrm>
            <a:off x="2339788" y="1040096"/>
            <a:ext cx="4195483" cy="5024527"/>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p:cNvSpPr txBox="1"/>
          <p:nvPr/>
        </p:nvSpPr>
        <p:spPr>
          <a:xfrm>
            <a:off x="2699206" y="1146363"/>
            <a:ext cx="4054499" cy="715581"/>
          </a:xfrm>
          <a:prstGeom prst="rect">
            <a:avLst/>
          </a:prstGeom>
          <a:noFill/>
        </p:spPr>
        <p:txBody>
          <a:bodyPr wrap="square" rtlCol="0">
            <a:spAutoFit/>
          </a:bodyPr>
          <a:lstStyle/>
          <a:p>
            <a:r>
              <a:rPr lang="en-US" sz="4050" b="1" dirty="0">
                <a:latin typeface="Helvetica Neue Condensed" charset="0"/>
                <a:ea typeface="Helvetica Neue Condensed" charset="0"/>
                <a:cs typeface="Helvetica Neue Condensed" charset="0"/>
              </a:rPr>
              <a:t>THANK YOU</a:t>
            </a:r>
          </a:p>
        </p:txBody>
      </p:sp>
      <p:sp>
        <p:nvSpPr>
          <p:cNvPr id="11" name="Content Placeholder 2"/>
          <p:cNvSpPr txBox="1">
            <a:spLocks/>
          </p:cNvSpPr>
          <p:nvPr/>
        </p:nvSpPr>
        <p:spPr>
          <a:xfrm>
            <a:off x="2339788" y="2195211"/>
            <a:ext cx="4195483" cy="3556000"/>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2200" dirty="0"/>
          </a:p>
          <a:p>
            <a:pPr marL="0" indent="0" algn="ctr">
              <a:buFont typeface="Arial" panose="020B0604020202020204" pitchFamily="34" charset="0"/>
              <a:buNone/>
            </a:pPr>
            <a:r>
              <a:rPr lang="en-US" b="1" dirty="0">
                <a:solidFill>
                  <a:srgbClr val="A51C36"/>
                </a:solidFill>
              </a:rPr>
              <a:t>Questions?</a:t>
            </a:r>
          </a:p>
          <a:p>
            <a:pPr marL="0" indent="0" algn="ctr">
              <a:buFont typeface="Arial" panose="020B0604020202020204" pitchFamily="34" charset="0"/>
              <a:buNone/>
            </a:pPr>
            <a:endParaRPr lang="en-US" sz="2100" b="1" dirty="0">
              <a:solidFill>
                <a:schemeClr val="tx1">
                  <a:lumMod val="65000"/>
                  <a:lumOff val="35000"/>
                </a:schemeClr>
              </a:solidFill>
            </a:endParaRPr>
          </a:p>
          <a:p>
            <a:pPr marL="0" indent="0" algn="ctr">
              <a:buFont typeface="Arial" panose="020B0604020202020204" pitchFamily="34" charset="0"/>
              <a:buNone/>
            </a:pPr>
            <a:r>
              <a:rPr lang="en-US" sz="2000" b="1" dirty="0">
                <a:solidFill>
                  <a:srgbClr val="A51C36"/>
                </a:solidFill>
              </a:rPr>
              <a:t>procurement@poha.com</a:t>
            </a:r>
          </a:p>
          <a:p>
            <a:endParaRPr lang="en-US" dirty="0"/>
          </a:p>
        </p:txBody>
      </p:sp>
    </p:spTree>
    <p:extLst>
      <p:ext uri="{BB962C8B-B14F-4D97-AF65-F5344CB8AC3E}">
        <p14:creationId xmlns:p14="http://schemas.microsoft.com/office/powerpoint/2010/main" val="343114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82151"/>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Box 4"/>
          <p:cNvSpPr txBox="1"/>
          <p:nvPr/>
        </p:nvSpPr>
        <p:spPr>
          <a:xfrm>
            <a:off x="7124700" y="6566928"/>
            <a:ext cx="1775459" cy="219291"/>
          </a:xfrm>
          <a:prstGeom prst="rect">
            <a:avLst/>
          </a:prstGeom>
          <a:noFill/>
        </p:spPr>
        <p:txBody>
          <a:bodyPr wrap="square" rtlCol="0">
            <a:spAutoFit/>
          </a:bodyPr>
          <a:lstStyle/>
          <a:p>
            <a:pPr algn="r"/>
            <a:r>
              <a:rPr lang="en-US" sz="825" dirty="0">
                <a:solidFill>
                  <a:schemeClr val="bg1"/>
                </a:solidFill>
                <a:latin typeface="Helvetica Neue" charset="0"/>
                <a:ea typeface="Helvetica Neue" charset="0"/>
                <a:cs typeface="Helvetica Neue" charset="0"/>
              </a:rPr>
              <a:t>WELCOME MESSAGE  |  2</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grpSp>
        <p:nvGrpSpPr>
          <p:cNvPr id="7" name="Group 6"/>
          <p:cNvGrpSpPr/>
          <p:nvPr/>
        </p:nvGrpSpPr>
        <p:grpSpPr>
          <a:xfrm>
            <a:off x="3571267" y="3761151"/>
            <a:ext cx="1828212" cy="2088303"/>
            <a:chOff x="2966412" y="834712"/>
            <a:chExt cx="2226896" cy="2543709"/>
          </a:xfrm>
        </p:grpSpPr>
        <p:pic>
          <p:nvPicPr>
            <p:cNvPr id="8" name="Picture 7" descr="Branch_Theldo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5813" y="834712"/>
              <a:ext cx="1602601" cy="2227615"/>
            </a:xfrm>
            <a:prstGeom prst="rect">
              <a:avLst/>
            </a:prstGeom>
          </p:spPr>
        </p:pic>
        <p:sp>
          <p:nvSpPr>
            <p:cNvPr id="9" name="TextBox 8"/>
            <p:cNvSpPr txBox="1"/>
            <p:nvPr/>
          </p:nvSpPr>
          <p:spPr>
            <a:xfrm>
              <a:off x="2966412" y="3115994"/>
              <a:ext cx="2226896" cy="262427"/>
            </a:xfrm>
            <a:prstGeom prst="rect">
              <a:avLst/>
            </a:prstGeom>
            <a:noFill/>
          </p:spPr>
          <p:txBody>
            <a:bodyPr wrap="square" lIns="0" tIns="0" rIns="0" bIns="0" rtlCol="0">
              <a:spAutoFit/>
            </a:bodyPr>
            <a:lstStyle/>
            <a:p>
              <a:r>
                <a:rPr lang="en-US" sz="1400" b="1" dirty="0">
                  <a:latin typeface="Arial" panose="020B0604020202020204" pitchFamily="34" charset="0"/>
                  <a:cs typeface="Arial" panose="020B0604020202020204" pitchFamily="34" charset="0"/>
                </a:rPr>
                <a:t>Theldon R. Branch, III</a:t>
              </a:r>
            </a:p>
          </p:txBody>
        </p:sp>
      </p:grpSp>
      <p:grpSp>
        <p:nvGrpSpPr>
          <p:cNvPr id="10" name="Group 9"/>
          <p:cNvGrpSpPr/>
          <p:nvPr/>
        </p:nvGrpSpPr>
        <p:grpSpPr>
          <a:xfrm>
            <a:off x="5483027" y="1388822"/>
            <a:ext cx="1703931" cy="2102259"/>
            <a:chOff x="4683362" y="793161"/>
            <a:chExt cx="2098211" cy="2588712"/>
          </a:xfrm>
        </p:grpSpPr>
        <p:pic>
          <p:nvPicPr>
            <p:cNvPr id="11" name="Picture 10" descr="Corgey_Dean.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48474" y="793161"/>
              <a:ext cx="1620125" cy="2251975"/>
            </a:xfrm>
            <a:prstGeom prst="rect">
              <a:avLst/>
            </a:prstGeom>
          </p:spPr>
        </p:pic>
        <p:sp>
          <p:nvSpPr>
            <p:cNvPr id="12" name="TextBox 11"/>
            <p:cNvSpPr txBox="1"/>
            <p:nvPr/>
          </p:nvSpPr>
          <p:spPr>
            <a:xfrm>
              <a:off x="4683362" y="3116576"/>
              <a:ext cx="2098211" cy="265297"/>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Dean E. Corgey</a:t>
              </a:r>
            </a:p>
          </p:txBody>
        </p:sp>
      </p:grpSp>
      <p:grpSp>
        <p:nvGrpSpPr>
          <p:cNvPr id="13" name="Group 12"/>
          <p:cNvGrpSpPr/>
          <p:nvPr/>
        </p:nvGrpSpPr>
        <p:grpSpPr>
          <a:xfrm>
            <a:off x="5497524" y="3761123"/>
            <a:ext cx="1888796" cy="2077513"/>
            <a:chOff x="6426258" y="793158"/>
            <a:chExt cx="2277387" cy="2504935"/>
          </a:xfrm>
        </p:grpSpPr>
        <p:pic>
          <p:nvPicPr>
            <p:cNvPr id="14" name="Picture 13" descr="DonCarlos_Stephen.jpg"/>
            <p:cNvPicPr>
              <a:picLocks noChangeAspect="1"/>
            </p:cNvPicPr>
            <p:nvPr/>
          </p:nvPicPr>
          <p:blipFill rotWithShape="1">
            <a:blip r:embed="rId5" cstate="screen">
              <a:extLst>
                <a:ext uri="{28A0092B-C50C-407E-A947-70E740481C1C}">
                  <a14:useLocalDpi xmlns:a14="http://schemas.microsoft.com/office/drawing/2010/main"/>
                </a:ext>
              </a:extLst>
            </a:blip>
            <a:srcRect b="-1176"/>
            <a:stretch/>
          </p:blipFill>
          <p:spPr>
            <a:xfrm>
              <a:off x="6661089" y="793158"/>
              <a:ext cx="1588298" cy="2205086"/>
            </a:xfrm>
            <a:prstGeom prst="rect">
              <a:avLst/>
            </a:prstGeom>
          </p:spPr>
        </p:pic>
        <p:sp>
          <p:nvSpPr>
            <p:cNvPr id="15" name="TextBox 14"/>
            <p:cNvSpPr txBox="1"/>
            <p:nvPr/>
          </p:nvSpPr>
          <p:spPr>
            <a:xfrm>
              <a:off x="6426258" y="3038324"/>
              <a:ext cx="2277387" cy="259769"/>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Stephen H. DonCarlos</a:t>
              </a:r>
            </a:p>
          </p:txBody>
        </p:sp>
      </p:grpSp>
      <p:grpSp>
        <p:nvGrpSpPr>
          <p:cNvPr id="16" name="Group 15"/>
          <p:cNvGrpSpPr/>
          <p:nvPr/>
        </p:nvGrpSpPr>
        <p:grpSpPr>
          <a:xfrm>
            <a:off x="7386320" y="1384801"/>
            <a:ext cx="1595120" cy="2094892"/>
            <a:chOff x="1420093" y="3485699"/>
            <a:chExt cx="1920985" cy="2522857"/>
          </a:xfrm>
        </p:grpSpPr>
        <p:pic>
          <p:nvPicPr>
            <p:cNvPr id="17" name="Picture 16" descr="Fitzgerald_Clyde.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35743" y="3485699"/>
              <a:ext cx="1586393" cy="2205086"/>
            </a:xfrm>
            <a:prstGeom prst="rect">
              <a:avLst/>
            </a:prstGeom>
          </p:spPr>
        </p:pic>
        <p:sp>
          <p:nvSpPr>
            <p:cNvPr id="18" name="TextBox 17"/>
            <p:cNvSpPr txBox="1"/>
            <p:nvPr/>
          </p:nvSpPr>
          <p:spPr>
            <a:xfrm>
              <a:off x="1420093" y="5749099"/>
              <a:ext cx="1920985" cy="259457"/>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Clyde Fitzgerald</a:t>
              </a:r>
            </a:p>
          </p:txBody>
        </p:sp>
      </p:grpSp>
      <p:grpSp>
        <p:nvGrpSpPr>
          <p:cNvPr id="22" name="Group 21"/>
          <p:cNvGrpSpPr/>
          <p:nvPr/>
        </p:nvGrpSpPr>
        <p:grpSpPr>
          <a:xfrm>
            <a:off x="7498288" y="3758394"/>
            <a:ext cx="1313216" cy="2080242"/>
            <a:chOff x="4957125" y="3485392"/>
            <a:chExt cx="1586393" cy="2512979"/>
          </a:xfrm>
        </p:grpSpPr>
        <p:pic>
          <p:nvPicPr>
            <p:cNvPr id="23" name="Picture 22" descr="Mease_Roy.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57125" y="3485392"/>
              <a:ext cx="1583111" cy="2200526"/>
            </a:xfrm>
            <a:prstGeom prst="rect">
              <a:avLst/>
            </a:prstGeom>
          </p:spPr>
        </p:pic>
        <p:sp>
          <p:nvSpPr>
            <p:cNvPr id="24" name="TextBox 23"/>
            <p:cNvSpPr txBox="1"/>
            <p:nvPr/>
          </p:nvSpPr>
          <p:spPr>
            <a:xfrm>
              <a:off x="4957125" y="5738110"/>
              <a:ext cx="1586393" cy="260261"/>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Roy D. Mease</a:t>
              </a:r>
            </a:p>
          </p:txBody>
        </p:sp>
      </p:grpSp>
      <p:sp>
        <p:nvSpPr>
          <p:cNvPr id="26" name="TextBox 25"/>
          <p:cNvSpPr txBox="1"/>
          <p:nvPr/>
        </p:nvSpPr>
        <p:spPr>
          <a:xfrm>
            <a:off x="814574" y="4596391"/>
            <a:ext cx="2435658" cy="430887"/>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Ric Campo </a:t>
            </a:r>
          </a:p>
          <a:p>
            <a:pPr algn="ctr"/>
            <a:r>
              <a:rPr lang="en-US" sz="1400" b="1" i="1" dirty="0">
                <a:latin typeface="Arial" panose="020B0604020202020204" pitchFamily="34" charset="0"/>
                <a:cs typeface="Arial" panose="020B0604020202020204" pitchFamily="34" charset="0"/>
              </a:rPr>
              <a:t>Chairman</a:t>
            </a:r>
          </a:p>
        </p:txBody>
      </p:sp>
      <p:sp>
        <p:nvSpPr>
          <p:cNvPr id="3" name="TextBox 2"/>
          <p:cNvSpPr txBox="1"/>
          <p:nvPr/>
        </p:nvSpPr>
        <p:spPr>
          <a:xfrm>
            <a:off x="236977" y="432338"/>
            <a:ext cx="6189009" cy="646331"/>
          </a:xfrm>
          <a:prstGeom prst="rect">
            <a:avLst/>
          </a:prstGeom>
          <a:noFill/>
        </p:spPr>
        <p:txBody>
          <a:bodyPr wrap="square" rtlCol="0">
            <a:spAutoFit/>
          </a:bodyPr>
          <a:lstStyle/>
          <a:p>
            <a:r>
              <a:rPr lang="en-US" sz="3600" b="1" dirty="0"/>
              <a:t>Port Commission</a:t>
            </a:r>
          </a:p>
        </p:txBody>
      </p:sp>
      <p:pic>
        <p:nvPicPr>
          <p:cNvPr id="27" name="Picture 26">
            <a:extLst>
              <a:ext uri="{FF2B5EF4-FFF2-40B4-BE49-F238E27FC236}">
                <a16:creationId xmlns:a16="http://schemas.microsoft.com/office/drawing/2014/main" id="{28F6E344-4209-4F2E-88AF-E4A69CEAF3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2642" y="2436742"/>
            <a:ext cx="1339522" cy="1705204"/>
          </a:xfrm>
          <a:prstGeom prst="rect">
            <a:avLst/>
          </a:prstGeom>
        </p:spPr>
      </p:pic>
      <p:grpSp>
        <p:nvGrpSpPr>
          <p:cNvPr id="28" name="Group 27">
            <a:extLst>
              <a:ext uri="{FF2B5EF4-FFF2-40B4-BE49-F238E27FC236}">
                <a16:creationId xmlns:a16="http://schemas.microsoft.com/office/drawing/2014/main" id="{7EA8AB57-AA53-40E3-8F3F-76B1E620DC45}"/>
              </a:ext>
            </a:extLst>
          </p:cNvPr>
          <p:cNvGrpSpPr/>
          <p:nvPr/>
        </p:nvGrpSpPr>
        <p:grpSpPr>
          <a:xfrm>
            <a:off x="3669312" y="1388822"/>
            <a:ext cx="1581535" cy="2083522"/>
            <a:chOff x="3087459" y="3485699"/>
            <a:chExt cx="1906912" cy="2512179"/>
          </a:xfrm>
        </p:grpSpPr>
        <p:pic>
          <p:nvPicPr>
            <p:cNvPr id="29" name="Picture 28" descr="Kennedy_JohnD.jpg">
              <a:extLst>
                <a:ext uri="{FF2B5EF4-FFF2-40B4-BE49-F238E27FC236}">
                  <a16:creationId xmlns:a16="http://schemas.microsoft.com/office/drawing/2014/main" id="{50FF39FA-A876-4509-B47F-F4E965E74A4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245813" y="3485699"/>
              <a:ext cx="1588298" cy="2205086"/>
            </a:xfrm>
            <a:prstGeom prst="rect">
              <a:avLst/>
            </a:prstGeom>
            <a:solidFill>
              <a:schemeClr val="tx1">
                <a:lumMod val="50000"/>
                <a:lumOff val="50000"/>
                <a:alpha val="0"/>
              </a:schemeClr>
            </a:solidFill>
          </p:spPr>
        </p:pic>
        <p:sp>
          <p:nvSpPr>
            <p:cNvPr id="30" name="TextBox 29">
              <a:extLst>
                <a:ext uri="{FF2B5EF4-FFF2-40B4-BE49-F238E27FC236}">
                  <a16:creationId xmlns:a16="http://schemas.microsoft.com/office/drawing/2014/main" id="{99DEB703-9421-4E54-8F78-A2CEA15D1C89}"/>
                </a:ext>
              </a:extLst>
            </p:cNvPr>
            <p:cNvSpPr txBox="1"/>
            <p:nvPr/>
          </p:nvSpPr>
          <p:spPr>
            <a:xfrm>
              <a:off x="3087458" y="5738109"/>
              <a:ext cx="1906912" cy="259769"/>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John D. Kennedy</a:t>
              </a:r>
            </a:p>
          </p:txBody>
        </p:sp>
      </p:grpSp>
    </p:spTree>
    <p:extLst>
      <p:ext uri="{BB962C8B-B14F-4D97-AF65-F5344CB8AC3E}">
        <p14:creationId xmlns:p14="http://schemas.microsoft.com/office/powerpoint/2010/main" val="4092748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878" y="365126"/>
            <a:ext cx="7886700" cy="982907"/>
          </a:xfrm>
        </p:spPr>
        <p:txBody>
          <a:bodyPr>
            <a:normAutofit/>
          </a:bodyPr>
          <a:lstStyle/>
          <a:p>
            <a:pPr lvl="0">
              <a:lnSpc>
                <a:spcPct val="100000"/>
              </a:lnSpc>
              <a:spcBef>
                <a:spcPts val="0"/>
              </a:spcBef>
            </a:pPr>
            <a:r>
              <a:rPr lang="en-US" sz="1600" dirty="0">
                <a:solidFill>
                  <a:prstClr val="white"/>
                </a:solidFill>
                <a:latin typeface="Arial" panose="020B0604020202020204" pitchFamily="34" charset="0"/>
                <a:ea typeface="+mn-ea"/>
                <a:cs typeface="Arial" panose="020B0604020202020204" pitchFamily="34" charset="0"/>
              </a:rPr>
              <a:t>CSCSP – Vegetate Middle Berm at Bayport Container Vegetate Middle Berm at Bayport </a:t>
            </a:r>
            <a:r>
              <a:rPr lang="en-US" sz="2000" dirty="0">
                <a:solidFill>
                  <a:schemeClr val="bg1"/>
                </a:solidFill>
                <a:latin typeface="Arial" panose="020B0604020202020204" pitchFamily="34" charset="0"/>
                <a:cs typeface="Arial" panose="020B0604020202020204" pitchFamily="34" charset="0"/>
              </a:rPr>
              <a:t>at Bayport Container Terminal</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e Middle Berm at Bayport Container Terminal</a:t>
            </a:r>
          </a:p>
        </p:txBody>
      </p:sp>
      <p:sp>
        <p:nvSpPr>
          <p:cNvPr id="3" name="Content Placeholder 2"/>
          <p:cNvSpPr>
            <a:spLocks noGrp="1"/>
          </p:cNvSpPr>
          <p:nvPr>
            <p:ph sz="half" idx="1"/>
          </p:nvPr>
        </p:nvSpPr>
        <p:spPr>
          <a:xfrm>
            <a:off x="1524000" y="1201783"/>
            <a:ext cx="6139543" cy="4975180"/>
          </a:xfrm>
        </p:spPr>
        <p:txBody>
          <a:bodyPr/>
          <a:lstStyle/>
          <a:p>
            <a:pPr marL="0" indent="0">
              <a:buNone/>
            </a:pPr>
            <a:r>
              <a:rPr lang="en-US" sz="2400" dirty="0"/>
              <a:t>AGENDA</a:t>
            </a:r>
          </a:p>
          <a:p>
            <a:pPr marL="514350" indent="-514350">
              <a:buFont typeface="+mj-lt"/>
              <a:buAutoNum type="arabicPeriod"/>
            </a:pPr>
            <a:r>
              <a:rPr lang="en-US" sz="2200" dirty="0"/>
              <a:t>Introductions</a:t>
            </a:r>
          </a:p>
          <a:p>
            <a:pPr marL="514350" indent="-514350">
              <a:buFont typeface="+mj-lt"/>
              <a:buAutoNum type="arabicPeriod"/>
            </a:pPr>
            <a:r>
              <a:rPr lang="en-US" sz="2200" dirty="0"/>
              <a:t>Project Purpose</a:t>
            </a:r>
          </a:p>
          <a:p>
            <a:pPr marL="514350" indent="-514350">
              <a:buFont typeface="+mj-lt"/>
              <a:buAutoNum type="arabicPeriod"/>
            </a:pPr>
            <a:r>
              <a:rPr lang="en-US" sz="2200" dirty="0"/>
              <a:t>Overview of Project</a:t>
            </a:r>
          </a:p>
          <a:p>
            <a:pPr marL="514350" indent="-514350">
              <a:buFont typeface="+mj-lt"/>
              <a:buAutoNum type="arabicPeriod"/>
            </a:pPr>
            <a:r>
              <a:rPr lang="en-US" sz="2200" dirty="0"/>
              <a:t>Small Business</a:t>
            </a:r>
          </a:p>
          <a:p>
            <a:pPr marL="514350" indent="-514350">
              <a:buFont typeface="+mj-lt"/>
              <a:buAutoNum type="arabicPeriod"/>
            </a:pPr>
            <a:r>
              <a:rPr lang="en-US" sz="2200" dirty="0"/>
              <a:t>Procurement Services</a:t>
            </a:r>
          </a:p>
          <a:p>
            <a:pPr marL="514350" indent="-514350">
              <a:buFont typeface="+mj-lt"/>
              <a:buAutoNum type="arabicPeriod"/>
            </a:pPr>
            <a:r>
              <a:rPr lang="en-US" sz="2200" dirty="0"/>
              <a:t>Selection Criteria</a:t>
            </a:r>
          </a:p>
          <a:p>
            <a:pPr marL="514350" indent="-514350">
              <a:buFont typeface="+mj-lt"/>
              <a:buAutoNum type="arabicPeriod"/>
            </a:pPr>
            <a:r>
              <a:rPr lang="en-US" sz="2200" dirty="0"/>
              <a:t>Questions</a:t>
            </a:r>
          </a:p>
          <a:p>
            <a:pPr marL="0" indent="0">
              <a:buNone/>
            </a:pPr>
            <a:endParaRPr lang="en-US" sz="2400" dirty="0"/>
          </a:p>
          <a:p>
            <a:pPr marL="0" indent="0">
              <a:buNone/>
            </a:pPr>
            <a:r>
              <a:rPr lang="en-US" sz="2200" dirty="0"/>
              <a:t>All attendees must sign-in </a:t>
            </a:r>
          </a:p>
        </p:txBody>
      </p:sp>
    </p:spTree>
    <p:extLst>
      <p:ext uri="{BB962C8B-B14F-4D97-AF65-F5344CB8AC3E}">
        <p14:creationId xmlns:p14="http://schemas.microsoft.com/office/powerpoint/2010/main" val="4173004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509" y="681037"/>
            <a:ext cx="7759338" cy="1009652"/>
          </a:xfrm>
        </p:spPr>
        <p:txBody>
          <a:bodyPr/>
          <a:lstStyle/>
          <a:p>
            <a:pPr algn="ctr"/>
            <a:r>
              <a:rPr lang="en-US" sz="2400" dirty="0">
                <a:solidFill>
                  <a:prstClr val="black"/>
                </a:solidFill>
              </a:rPr>
              <a:t>RFP– 1148 Disparity Study Services</a:t>
            </a:r>
          </a:p>
        </p:txBody>
      </p:sp>
      <p:sp>
        <p:nvSpPr>
          <p:cNvPr id="3" name="Content Placeholder 2"/>
          <p:cNvSpPr>
            <a:spLocks noGrp="1"/>
          </p:cNvSpPr>
          <p:nvPr>
            <p:ph sz="half" idx="1"/>
          </p:nvPr>
        </p:nvSpPr>
        <p:spPr>
          <a:xfrm>
            <a:off x="628650" y="1839310"/>
            <a:ext cx="7759338" cy="4337653"/>
          </a:xfrm>
        </p:spPr>
        <p:txBody>
          <a:bodyPr/>
          <a:lstStyle/>
          <a:p>
            <a:pPr marL="0" indent="0">
              <a:buNone/>
            </a:pPr>
            <a:r>
              <a:rPr lang="en-US" sz="2400" u="sng" dirty="0"/>
              <a:t>PHA Personnel</a:t>
            </a:r>
            <a:r>
              <a:rPr lang="en-US" sz="2200" u="sng" dirty="0"/>
              <a:t>:</a:t>
            </a:r>
          </a:p>
          <a:p>
            <a:pPr marL="0" indent="0">
              <a:buNone/>
            </a:pPr>
            <a:r>
              <a:rPr lang="en-US" sz="2200" dirty="0"/>
              <a:t>Gilda Ramirez – Sr. Director, Small Business &amp; Education Outreach </a:t>
            </a:r>
          </a:p>
          <a:p>
            <a:pPr marL="0" indent="0">
              <a:buNone/>
            </a:pPr>
            <a:r>
              <a:rPr lang="en-US" sz="2200" dirty="0"/>
              <a:t>Yvette Camel-Smith – Director, Procurement Services</a:t>
            </a:r>
          </a:p>
          <a:p>
            <a:pPr marL="0" indent="0">
              <a:buNone/>
            </a:pPr>
            <a:r>
              <a:rPr lang="en-US" sz="2200" dirty="0"/>
              <a:t>Tanika Chukwumerije – Manager, Contracts</a:t>
            </a:r>
          </a:p>
          <a:p>
            <a:pPr marL="0" indent="0">
              <a:buNone/>
            </a:pPr>
            <a:r>
              <a:rPr lang="en-US" sz="2200" dirty="0"/>
              <a:t>Akilah Hicks – Small Business Coordinator</a:t>
            </a:r>
          </a:p>
          <a:p>
            <a:pPr marL="0" indent="0">
              <a:buNone/>
            </a:pPr>
            <a:r>
              <a:rPr lang="en-US" sz="2200" dirty="0"/>
              <a:t>Krystle Brown – Contract Compliance Analyst</a:t>
            </a:r>
          </a:p>
          <a:p>
            <a:pPr marL="0" indent="0">
              <a:buNone/>
            </a:pPr>
            <a:endParaRPr lang="en-US" sz="2200" dirty="0"/>
          </a:p>
          <a:p>
            <a:pPr marL="0" indent="0">
              <a:buNone/>
            </a:pPr>
            <a:endParaRPr lang="en-US" sz="2200" dirty="0"/>
          </a:p>
        </p:txBody>
      </p:sp>
    </p:spTree>
    <p:extLst>
      <p:ext uri="{BB962C8B-B14F-4D97-AF65-F5344CB8AC3E}">
        <p14:creationId xmlns:p14="http://schemas.microsoft.com/office/powerpoint/2010/main" val="790313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82151"/>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sp>
        <p:nvSpPr>
          <p:cNvPr id="27" name="Title 1"/>
          <p:cNvSpPr>
            <a:spLocks noGrp="1"/>
          </p:cNvSpPr>
          <p:nvPr>
            <p:ph type="title"/>
          </p:nvPr>
        </p:nvSpPr>
        <p:spPr>
          <a:xfrm>
            <a:off x="379994" y="760788"/>
            <a:ext cx="7886700" cy="1325563"/>
          </a:xfrm>
        </p:spPr>
        <p:txBody>
          <a:bodyPr/>
          <a:lstStyle/>
          <a:p>
            <a:r>
              <a:rPr lang="en-US" sz="2400" dirty="0">
                <a:solidFill>
                  <a:prstClr val="black"/>
                </a:solidFill>
              </a:rPr>
              <a:t>RFP– 1148 Disparity Study Services</a:t>
            </a:r>
            <a:br>
              <a:rPr lang="en-US" sz="2400" dirty="0"/>
            </a:br>
            <a:br>
              <a:rPr lang="en-US" sz="2400" dirty="0"/>
            </a:br>
            <a:endParaRPr lang="en-US" sz="2400" dirty="0"/>
          </a:p>
        </p:txBody>
      </p:sp>
      <p:sp>
        <p:nvSpPr>
          <p:cNvPr id="3" name="Content Placeholder 2">
            <a:extLst>
              <a:ext uri="{FF2B5EF4-FFF2-40B4-BE49-F238E27FC236}">
                <a16:creationId xmlns:a16="http://schemas.microsoft.com/office/drawing/2014/main" id="{AD19CBB2-FD3E-4DAC-AB7E-B67BB966EE1A}"/>
              </a:ext>
            </a:extLst>
          </p:cNvPr>
          <p:cNvSpPr>
            <a:spLocks noGrp="1"/>
          </p:cNvSpPr>
          <p:nvPr>
            <p:ph idx="1"/>
          </p:nvPr>
        </p:nvSpPr>
        <p:spPr>
          <a:xfrm>
            <a:off x="494006" y="1577379"/>
            <a:ext cx="7886700" cy="4265233"/>
          </a:xfrm>
        </p:spPr>
        <p:txBody>
          <a:bodyPr/>
          <a:lstStyle/>
          <a:p>
            <a:pPr marL="0" indent="0" algn="just">
              <a:buNone/>
            </a:pPr>
            <a:r>
              <a:rPr lang="en-US" sz="2400" u="sng" dirty="0">
                <a:solidFill>
                  <a:prstClr val="black"/>
                </a:solidFill>
              </a:rPr>
              <a:t>Purpose of Study:</a:t>
            </a:r>
          </a:p>
          <a:p>
            <a:pPr marL="0" indent="0" algn="just">
              <a:lnSpc>
                <a:spcPct val="100000"/>
              </a:lnSpc>
              <a:spcBef>
                <a:spcPts val="0"/>
              </a:spcBef>
              <a:buNone/>
            </a:pPr>
            <a:endParaRPr lang="en-US" sz="2400" dirty="0"/>
          </a:p>
          <a:p>
            <a:pPr algn="just">
              <a:lnSpc>
                <a:spcPct val="100000"/>
              </a:lnSpc>
              <a:spcBef>
                <a:spcPts val="0"/>
              </a:spcBef>
            </a:pPr>
            <a:r>
              <a:rPr lang="en-US" sz="2000" dirty="0"/>
              <a:t>To determine the Availability of qualified SMWDBEs in the Port of Houston Authority’s (PHA’s) Regional Geographic Market Area</a:t>
            </a:r>
          </a:p>
          <a:p>
            <a:pPr marL="0" indent="0" algn="just">
              <a:lnSpc>
                <a:spcPct val="100000"/>
              </a:lnSpc>
              <a:spcBef>
                <a:spcPts val="0"/>
              </a:spcBef>
              <a:buNone/>
            </a:pPr>
            <a:endParaRPr lang="en-US" sz="2000" dirty="0"/>
          </a:p>
          <a:p>
            <a:pPr algn="just">
              <a:lnSpc>
                <a:spcPct val="100000"/>
              </a:lnSpc>
              <a:spcBef>
                <a:spcPts val="0"/>
              </a:spcBef>
            </a:pPr>
            <a:r>
              <a:rPr lang="en-US" sz="2000" dirty="0"/>
              <a:t>To analyze the extent to which disparities, if any, exist in PHA’s Utilization of such businesses in its contract awards</a:t>
            </a:r>
          </a:p>
          <a:p>
            <a:pPr algn="just">
              <a:lnSpc>
                <a:spcPct val="100000"/>
              </a:lnSpc>
              <a:spcBef>
                <a:spcPts val="0"/>
              </a:spcBef>
            </a:pPr>
            <a:endParaRPr lang="en-US" sz="2000" dirty="0"/>
          </a:p>
          <a:p>
            <a:pPr algn="just">
              <a:lnSpc>
                <a:spcPct val="100000"/>
              </a:lnSpc>
              <a:spcBef>
                <a:spcPts val="0"/>
              </a:spcBef>
            </a:pPr>
            <a:r>
              <a:rPr lang="en-US" sz="2000" dirty="0"/>
              <a:t>To examine the extent to which the disparities might have been impacted by past or present discrimination</a:t>
            </a:r>
          </a:p>
          <a:p>
            <a:pPr algn="just">
              <a:lnSpc>
                <a:spcPct val="100000"/>
              </a:lnSpc>
              <a:spcBef>
                <a:spcPts val="0"/>
              </a:spcBef>
            </a:pPr>
            <a:endParaRPr lang="en-US" sz="2000" dirty="0"/>
          </a:p>
          <a:p>
            <a:pPr algn="just">
              <a:lnSpc>
                <a:spcPct val="100000"/>
              </a:lnSpc>
              <a:spcBef>
                <a:spcPts val="0"/>
              </a:spcBef>
            </a:pPr>
            <a:r>
              <a:rPr lang="en-US" sz="2000" dirty="0"/>
              <a:t>To serve as the foundation for enhancements to PHA’s existing Small Business Development Program and for future policies and programs</a:t>
            </a:r>
          </a:p>
        </p:txBody>
      </p:sp>
    </p:spTree>
    <p:extLst>
      <p:ext uri="{BB962C8B-B14F-4D97-AF65-F5344CB8AC3E}">
        <p14:creationId xmlns:p14="http://schemas.microsoft.com/office/powerpoint/2010/main" val="3377846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509" y="681037"/>
            <a:ext cx="7759338" cy="1009652"/>
          </a:xfrm>
        </p:spPr>
        <p:txBody>
          <a:bodyPr/>
          <a:lstStyle/>
          <a:p>
            <a:pPr algn="ctr"/>
            <a:r>
              <a:rPr lang="en-US" sz="2400" dirty="0">
                <a:solidFill>
                  <a:prstClr val="black"/>
                </a:solidFill>
              </a:rPr>
              <a:t>RFP– 1148 Disparity Study Services</a:t>
            </a:r>
          </a:p>
        </p:txBody>
      </p:sp>
      <p:sp>
        <p:nvSpPr>
          <p:cNvPr id="3" name="Content Placeholder 2"/>
          <p:cNvSpPr>
            <a:spLocks noGrp="1"/>
          </p:cNvSpPr>
          <p:nvPr>
            <p:ph sz="half" idx="1"/>
          </p:nvPr>
        </p:nvSpPr>
        <p:spPr>
          <a:xfrm>
            <a:off x="628650" y="1509204"/>
            <a:ext cx="7261316" cy="4126967"/>
          </a:xfrm>
        </p:spPr>
        <p:txBody>
          <a:bodyPr/>
          <a:lstStyle/>
          <a:p>
            <a:pPr marL="0" lvl="0" indent="0">
              <a:buNone/>
            </a:pPr>
            <a:r>
              <a:rPr lang="en-US" sz="2400" u="sng" dirty="0">
                <a:solidFill>
                  <a:prstClr val="black"/>
                </a:solidFill>
              </a:rPr>
              <a:t>Overview of Project:</a:t>
            </a:r>
          </a:p>
          <a:p>
            <a:pPr marL="0" lvl="0" indent="0">
              <a:buNone/>
            </a:pPr>
            <a:endParaRPr lang="en-US" sz="1000" dirty="0">
              <a:solidFill>
                <a:prstClr val="black"/>
              </a:solidFill>
            </a:endParaRPr>
          </a:p>
          <a:p>
            <a:r>
              <a:rPr lang="en-US" sz="2000" dirty="0">
                <a:solidFill>
                  <a:prstClr val="black"/>
                </a:solidFill>
              </a:rPr>
              <a:t>To analyze PHA’s utilization of SBEs, MBEs, WBEs, and DBEs on procured contracts more than $50,000 (approx. 850 contracts; $800m)</a:t>
            </a:r>
          </a:p>
          <a:p>
            <a:pPr marL="0" indent="0">
              <a:buNone/>
            </a:pPr>
            <a:endParaRPr lang="en-US" sz="900" dirty="0">
              <a:solidFill>
                <a:prstClr val="black"/>
              </a:solidFill>
            </a:endParaRPr>
          </a:p>
          <a:p>
            <a:r>
              <a:rPr lang="en-US" sz="2000" dirty="0">
                <a:solidFill>
                  <a:prstClr val="black"/>
                </a:solidFill>
              </a:rPr>
              <a:t>To identify and evaluate a random sample of contracts $50,000 or less from each of the relevant PHA departments (approx. 5,500 contracts; $53m)</a:t>
            </a:r>
          </a:p>
          <a:p>
            <a:endParaRPr lang="en-US" sz="800" dirty="0">
              <a:solidFill>
                <a:prstClr val="black"/>
              </a:solidFill>
            </a:endParaRPr>
          </a:p>
          <a:p>
            <a:pPr lvl="0"/>
            <a:r>
              <a:rPr lang="en-US" sz="2000" dirty="0">
                <a:solidFill>
                  <a:prstClr val="black"/>
                </a:solidFill>
              </a:rPr>
              <a:t>Based on four (4) years of historical data- January 1, 2015 to December 31, 2018 (Study Period)</a:t>
            </a:r>
          </a:p>
          <a:p>
            <a:pPr lvl="0"/>
            <a:endParaRPr lang="en-US" sz="900" dirty="0">
              <a:solidFill>
                <a:prstClr val="black"/>
              </a:solidFill>
            </a:endParaRPr>
          </a:p>
          <a:p>
            <a:pPr lvl="0"/>
            <a:r>
              <a:rPr lang="en-US" sz="2000" dirty="0">
                <a:solidFill>
                  <a:prstClr val="black"/>
                </a:solidFill>
              </a:rPr>
              <a:t>Contract Term-16 months, with one option to extend for 8 months</a:t>
            </a:r>
          </a:p>
          <a:p>
            <a:endParaRPr lang="en-US" sz="2200" dirty="0">
              <a:solidFill>
                <a:prstClr val="black"/>
              </a:solidFill>
            </a:endParaRPr>
          </a:p>
          <a:p>
            <a:pPr marL="0" indent="0">
              <a:buNone/>
            </a:pPr>
            <a:endParaRPr lang="en-US" sz="2400" dirty="0"/>
          </a:p>
        </p:txBody>
      </p:sp>
    </p:spTree>
    <p:extLst>
      <p:ext uri="{BB962C8B-B14F-4D97-AF65-F5344CB8AC3E}">
        <p14:creationId xmlns:p14="http://schemas.microsoft.com/office/powerpoint/2010/main" val="3842022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82151"/>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sp>
        <p:nvSpPr>
          <p:cNvPr id="27" name="Title 1"/>
          <p:cNvSpPr>
            <a:spLocks noGrp="1"/>
          </p:cNvSpPr>
          <p:nvPr>
            <p:ph type="title"/>
          </p:nvPr>
        </p:nvSpPr>
        <p:spPr>
          <a:xfrm>
            <a:off x="243840" y="620425"/>
            <a:ext cx="7886700" cy="1325563"/>
          </a:xfrm>
        </p:spPr>
        <p:txBody>
          <a:bodyPr/>
          <a:lstStyle/>
          <a:p>
            <a:r>
              <a:rPr lang="en-US" sz="2400" dirty="0">
                <a:solidFill>
                  <a:prstClr val="black"/>
                </a:solidFill>
              </a:rPr>
              <a:t>RFP– 1148 Disparity Study Services</a:t>
            </a:r>
            <a:endParaRPr lang="en-US" sz="2400" dirty="0"/>
          </a:p>
        </p:txBody>
      </p:sp>
      <p:sp>
        <p:nvSpPr>
          <p:cNvPr id="3" name="Content Placeholder 2">
            <a:extLst>
              <a:ext uri="{FF2B5EF4-FFF2-40B4-BE49-F238E27FC236}">
                <a16:creationId xmlns:a16="http://schemas.microsoft.com/office/drawing/2014/main" id="{AD19CBB2-FD3E-4DAC-AB7E-B67BB966EE1A}"/>
              </a:ext>
            </a:extLst>
          </p:cNvPr>
          <p:cNvSpPr>
            <a:spLocks noGrp="1"/>
          </p:cNvSpPr>
          <p:nvPr>
            <p:ph idx="1"/>
          </p:nvPr>
        </p:nvSpPr>
        <p:spPr>
          <a:xfrm>
            <a:off x="546304" y="1538695"/>
            <a:ext cx="7091992" cy="4351338"/>
          </a:xfrm>
        </p:spPr>
        <p:txBody>
          <a:bodyPr/>
          <a:lstStyle/>
          <a:p>
            <a:pPr marL="457200" lvl="1" indent="0" algn="ctr">
              <a:buNone/>
            </a:pPr>
            <a:r>
              <a:rPr lang="en-US" dirty="0"/>
              <a:t>Small Business</a:t>
            </a:r>
          </a:p>
          <a:p>
            <a:pPr lvl="1"/>
            <a:endParaRPr lang="en-US" sz="1800" u="sng" dirty="0"/>
          </a:p>
          <a:p>
            <a:pPr lvl="1"/>
            <a:r>
              <a:rPr lang="en-US" sz="1800" u="sng" dirty="0"/>
              <a:t>35% SB Target</a:t>
            </a:r>
          </a:p>
          <a:p>
            <a:pPr lvl="1"/>
            <a:endParaRPr lang="en-US" sz="2000" u="sng" dirty="0"/>
          </a:p>
          <a:p>
            <a:pPr marL="0" indent="0" algn="ctr">
              <a:buNone/>
            </a:pPr>
            <a:endParaRPr lang="en-US" sz="2400" dirty="0"/>
          </a:p>
          <a:p>
            <a:endParaRPr lang="en-US" dirty="0"/>
          </a:p>
        </p:txBody>
      </p:sp>
      <p:sp>
        <p:nvSpPr>
          <p:cNvPr id="2" name="Rectangle 1">
            <a:extLst>
              <a:ext uri="{FF2B5EF4-FFF2-40B4-BE49-F238E27FC236}">
                <a16:creationId xmlns:a16="http://schemas.microsoft.com/office/drawing/2014/main" id="{676153A7-0985-4150-8EED-B87CAEA66BC2}"/>
              </a:ext>
            </a:extLst>
          </p:cNvPr>
          <p:cNvSpPr/>
          <p:nvPr/>
        </p:nvSpPr>
        <p:spPr>
          <a:xfrm>
            <a:off x="341893" y="2590980"/>
            <a:ext cx="8460213" cy="2246769"/>
          </a:xfrm>
          <a:prstGeom prst="rect">
            <a:avLst/>
          </a:prstGeom>
        </p:spPr>
        <p:txBody>
          <a:bodyPr wrap="square">
            <a:spAutoFit/>
          </a:bodyPr>
          <a:lstStyle/>
          <a:p>
            <a:pPr algn="just"/>
            <a:endParaRPr lang="en-US" sz="2800" dirty="0">
              <a:solidFill>
                <a:srgbClr val="000000"/>
              </a:solidFill>
              <a:latin typeface="Arial" panose="020B0604020202020204" pitchFamily="34" charset="0"/>
            </a:endParaRPr>
          </a:p>
          <a:p>
            <a:pPr algn="just"/>
            <a:r>
              <a:rPr lang="en-US" sz="1600" dirty="0">
                <a:solidFill>
                  <a:srgbClr val="000000"/>
                </a:solidFill>
                <a:latin typeface="Arial" panose="020B0604020202020204" pitchFamily="34" charset="0"/>
              </a:rPr>
              <a:t>To receive points for small business participation, small business companies (prime and </a:t>
            </a:r>
          </a:p>
          <a:p>
            <a:pPr algn="just"/>
            <a:r>
              <a:rPr lang="en-US" sz="1600" dirty="0">
                <a:solidFill>
                  <a:srgbClr val="000000"/>
                </a:solidFill>
                <a:latin typeface="Arial" panose="020B0604020202020204" pitchFamily="34" charset="0"/>
              </a:rPr>
              <a:t>subcontractors) must be enrolled in the Port Authority Small Business Development Program at the time of submission of the Response. In order for a joint venture to receive credit as a small business, the joint venture itself must be enrolled in the Port Authority Small Business Development Program at the time of submission of the Response. </a:t>
            </a:r>
          </a:p>
          <a:p>
            <a:pPr algn="just"/>
            <a:r>
              <a:rPr lang="en-US" sz="1600" dirty="0">
                <a:solidFill>
                  <a:srgbClr val="000000"/>
                </a:solidFill>
                <a:latin typeface="Arial" panose="020B0604020202020204" pitchFamily="34" charset="0"/>
              </a:rPr>
              <a:t>• </a:t>
            </a:r>
            <a:r>
              <a:rPr lang="en-US" sz="1600" b="1" dirty="0">
                <a:solidFill>
                  <a:srgbClr val="000000"/>
                </a:solidFill>
                <a:latin typeface="Arial" panose="020B0604020202020204" pitchFamily="34" charset="0"/>
              </a:rPr>
              <a:t>To receive points for small business participation, the Respondent’s proposed price must be within three percent (3%) of the Lowest Eligible Price. </a:t>
            </a:r>
            <a:endParaRPr lang="en-US" sz="1600" dirty="0">
              <a:solidFill>
                <a:srgbClr val="000000"/>
              </a:solidFill>
              <a:latin typeface="Arial" panose="020B0604020202020204" pitchFamily="34" charset="0"/>
            </a:endParaRPr>
          </a:p>
        </p:txBody>
      </p:sp>
    </p:spTree>
    <p:extLst>
      <p:ext uri="{BB962C8B-B14F-4D97-AF65-F5344CB8AC3E}">
        <p14:creationId xmlns:p14="http://schemas.microsoft.com/office/powerpoint/2010/main" val="2707118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82151"/>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sp>
        <p:nvSpPr>
          <p:cNvPr id="27" name="Title 1"/>
          <p:cNvSpPr>
            <a:spLocks noGrp="1"/>
          </p:cNvSpPr>
          <p:nvPr>
            <p:ph type="title"/>
          </p:nvPr>
        </p:nvSpPr>
        <p:spPr>
          <a:xfrm>
            <a:off x="243840" y="620425"/>
            <a:ext cx="7886700" cy="1325563"/>
          </a:xfrm>
        </p:spPr>
        <p:txBody>
          <a:bodyPr/>
          <a:lstStyle/>
          <a:p>
            <a:r>
              <a:rPr lang="en-US" sz="2400" dirty="0">
                <a:solidFill>
                  <a:prstClr val="black"/>
                </a:solidFill>
              </a:rPr>
              <a:t>RFP– 1148 Disparity Study Services</a:t>
            </a:r>
            <a:endParaRPr lang="en-US" sz="2400" dirty="0"/>
          </a:p>
        </p:txBody>
      </p:sp>
      <p:sp>
        <p:nvSpPr>
          <p:cNvPr id="3" name="Content Placeholder 2">
            <a:extLst>
              <a:ext uri="{FF2B5EF4-FFF2-40B4-BE49-F238E27FC236}">
                <a16:creationId xmlns:a16="http://schemas.microsoft.com/office/drawing/2014/main" id="{AD19CBB2-FD3E-4DAC-AB7E-B67BB966EE1A}"/>
              </a:ext>
            </a:extLst>
          </p:cNvPr>
          <p:cNvSpPr>
            <a:spLocks noGrp="1"/>
          </p:cNvSpPr>
          <p:nvPr>
            <p:ph idx="1"/>
          </p:nvPr>
        </p:nvSpPr>
        <p:spPr>
          <a:xfrm>
            <a:off x="641194" y="1382482"/>
            <a:ext cx="7091992" cy="4351338"/>
          </a:xfrm>
        </p:spPr>
        <p:txBody>
          <a:bodyPr/>
          <a:lstStyle/>
          <a:p>
            <a:pPr marL="457200" lvl="1" indent="0" algn="ctr">
              <a:buNone/>
            </a:pPr>
            <a:r>
              <a:rPr lang="en-US" dirty="0"/>
              <a:t>Small Business</a:t>
            </a:r>
          </a:p>
          <a:p>
            <a:pPr lvl="1"/>
            <a:endParaRPr lang="en-US" sz="1800" u="sng" dirty="0"/>
          </a:p>
          <a:p>
            <a:pPr marL="457200" lvl="1" indent="0">
              <a:buNone/>
            </a:pPr>
            <a:endParaRPr lang="en-US" sz="2000" u="sng" dirty="0"/>
          </a:p>
          <a:p>
            <a:pPr marL="0" indent="0" algn="ctr">
              <a:buNone/>
            </a:pPr>
            <a:endParaRPr lang="en-US" sz="2400" dirty="0"/>
          </a:p>
          <a:p>
            <a:endParaRPr lang="en-US" dirty="0"/>
          </a:p>
        </p:txBody>
      </p:sp>
      <p:pic>
        <p:nvPicPr>
          <p:cNvPr id="5" name="Picture 4">
            <a:extLst>
              <a:ext uri="{FF2B5EF4-FFF2-40B4-BE49-F238E27FC236}">
                <a16:creationId xmlns:a16="http://schemas.microsoft.com/office/drawing/2014/main" id="{AA5665AB-62FF-4B29-9293-F15E3B7A59B2}"/>
              </a:ext>
            </a:extLst>
          </p:cNvPr>
          <p:cNvPicPr>
            <a:picLocks noChangeAspect="1"/>
          </p:cNvPicPr>
          <p:nvPr/>
        </p:nvPicPr>
        <p:blipFill>
          <a:blip r:embed="rId4"/>
          <a:stretch>
            <a:fillRect/>
          </a:stretch>
        </p:blipFill>
        <p:spPr>
          <a:xfrm>
            <a:off x="681990" y="4714470"/>
            <a:ext cx="7448550" cy="1076325"/>
          </a:xfrm>
          <a:prstGeom prst="rect">
            <a:avLst/>
          </a:prstGeom>
        </p:spPr>
      </p:pic>
      <p:sp>
        <p:nvSpPr>
          <p:cNvPr id="2" name="Rectangle 1">
            <a:extLst>
              <a:ext uri="{FF2B5EF4-FFF2-40B4-BE49-F238E27FC236}">
                <a16:creationId xmlns:a16="http://schemas.microsoft.com/office/drawing/2014/main" id="{676153A7-0985-4150-8EED-B87CAEA66BC2}"/>
              </a:ext>
            </a:extLst>
          </p:cNvPr>
          <p:cNvSpPr/>
          <p:nvPr/>
        </p:nvSpPr>
        <p:spPr>
          <a:xfrm>
            <a:off x="341893" y="2143530"/>
            <a:ext cx="8460213" cy="3046988"/>
          </a:xfrm>
          <a:prstGeom prst="rect">
            <a:avLst/>
          </a:prstGeom>
        </p:spPr>
        <p:txBody>
          <a:bodyPr wrap="square">
            <a:spAutoFit/>
          </a:bodyPr>
          <a:lstStyle/>
          <a:p>
            <a:pPr marL="285750" indent="-285750" algn="just">
              <a:buFont typeface="Arial" panose="020B0604020202020204" pitchFamily="34" charset="0"/>
              <a:buChar char="•"/>
            </a:pPr>
            <a:r>
              <a:rPr lang="en-US" sz="1600" dirty="0">
                <a:solidFill>
                  <a:srgbClr val="000000"/>
                </a:solidFill>
                <a:latin typeface="Arial" panose="020B0604020202020204" pitchFamily="34" charset="0"/>
              </a:rPr>
              <a:t>Responses submitted by Port Authority-Enrolled Small Businesses will receive a minimum of 2/3 of the points available for small business participation.</a:t>
            </a:r>
          </a:p>
          <a:p>
            <a:pPr marL="742950" lvl="1" indent="-285750" algn="just">
              <a:buFont typeface="Arial" panose="020B0604020202020204" pitchFamily="34" charset="0"/>
              <a:buChar char="•"/>
            </a:pPr>
            <a:r>
              <a:rPr lang="en-US" sz="1600" dirty="0">
                <a:solidFill>
                  <a:srgbClr val="000000"/>
                </a:solidFill>
                <a:latin typeface="Arial" panose="020B0604020202020204" pitchFamily="34" charset="0"/>
              </a:rPr>
              <a:t>If that Port Authority-Enrolled Small Business subcontracts to a Port Authority-Enrolled subcontractor, the Respondent will receive the remaining points available for small business participation.</a:t>
            </a:r>
          </a:p>
          <a:p>
            <a:pPr marL="285750" indent="-285750" algn="just">
              <a:buFont typeface="Arial" panose="020B0604020202020204" pitchFamily="34" charset="0"/>
              <a:buChar char="•"/>
            </a:pPr>
            <a:r>
              <a:rPr lang="en-US" sz="1600" dirty="0">
                <a:solidFill>
                  <a:srgbClr val="000000"/>
                </a:solidFill>
                <a:latin typeface="Arial" panose="020B0604020202020204" pitchFamily="34" charset="0"/>
              </a:rPr>
              <a:t>Responses submitted by a company that is not a Port Authority-Enrolled Small Business will receive the percentage of the points available for Small Business Participation corresponding directly to the ratio of the percentage of work to be performed by the Port Authority-Enrolled Small Business subcontractors according to the formula:</a:t>
            </a:r>
          </a:p>
          <a:p>
            <a:pPr marL="285750" indent="-285750" algn="just">
              <a:buFont typeface="Arial" panose="020B0604020202020204" pitchFamily="34" charset="0"/>
              <a:buChar char="•"/>
            </a:pPr>
            <a:endParaRPr lang="en-US" sz="1600" dirty="0">
              <a:solidFill>
                <a:srgbClr val="000000"/>
              </a:solidFill>
              <a:latin typeface="Arial" panose="020B0604020202020204" pitchFamily="34" charset="0"/>
            </a:endParaRPr>
          </a:p>
          <a:p>
            <a:pPr algn="just"/>
            <a:endParaRPr lang="en-US" sz="1600" dirty="0">
              <a:solidFill>
                <a:srgbClr val="000000"/>
              </a:solidFill>
              <a:latin typeface="Arial" panose="020B0604020202020204" pitchFamily="34" charset="0"/>
            </a:endParaRPr>
          </a:p>
          <a:p>
            <a:pPr algn="just"/>
            <a:r>
              <a:rPr lang="en-US" sz="1600" dirty="0">
                <a:solidFill>
                  <a:srgbClr val="000000"/>
                </a:solidFill>
                <a:latin typeface="Arial" panose="020B0604020202020204" pitchFamily="34" charset="0"/>
              </a:rPr>
              <a:t>	</a:t>
            </a:r>
          </a:p>
        </p:txBody>
      </p:sp>
    </p:spTree>
    <p:extLst>
      <p:ext uri="{BB962C8B-B14F-4D97-AF65-F5344CB8AC3E}">
        <p14:creationId xmlns:p14="http://schemas.microsoft.com/office/powerpoint/2010/main" val="4165793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509" y="681037"/>
            <a:ext cx="7759338" cy="1009652"/>
          </a:xfrm>
        </p:spPr>
        <p:txBody>
          <a:bodyPr/>
          <a:lstStyle/>
          <a:p>
            <a:pPr algn="ctr"/>
            <a:r>
              <a:rPr lang="en-US" sz="2400" dirty="0">
                <a:solidFill>
                  <a:prstClr val="black"/>
                </a:solidFill>
              </a:rPr>
              <a:t>RFP– 1148 Disparity Study Services</a:t>
            </a:r>
          </a:p>
        </p:txBody>
      </p:sp>
      <p:sp>
        <p:nvSpPr>
          <p:cNvPr id="3" name="Content Placeholder 2"/>
          <p:cNvSpPr>
            <a:spLocks noGrp="1"/>
          </p:cNvSpPr>
          <p:nvPr>
            <p:ph sz="half" idx="1"/>
          </p:nvPr>
        </p:nvSpPr>
        <p:spPr>
          <a:xfrm>
            <a:off x="628650" y="1791929"/>
            <a:ext cx="7557818" cy="3274142"/>
          </a:xfrm>
        </p:spPr>
        <p:txBody>
          <a:bodyPr/>
          <a:lstStyle/>
          <a:p>
            <a:pPr marL="0" indent="0">
              <a:buNone/>
            </a:pPr>
            <a:r>
              <a:rPr lang="en-US" sz="2400" u="sng" dirty="0"/>
              <a:t>Procurement:</a:t>
            </a:r>
          </a:p>
          <a:p>
            <a:r>
              <a:rPr lang="en-US" sz="2400" dirty="0"/>
              <a:t>Request for Proposals (RFP) are due on June 19, 2019 no later than 11:00 A.M.</a:t>
            </a:r>
          </a:p>
          <a:p>
            <a:r>
              <a:rPr lang="en-US" sz="2400" dirty="0"/>
              <a:t>One original and five copies, packaged in one sealed envelope</a:t>
            </a:r>
          </a:p>
          <a:p>
            <a:r>
              <a:rPr lang="en-US" sz="2400" dirty="0"/>
              <a:t>No Contact Period</a:t>
            </a:r>
          </a:p>
          <a:p>
            <a:r>
              <a:rPr lang="en-US" sz="2400" dirty="0"/>
              <a:t>Use forms in solicitation package</a:t>
            </a:r>
            <a:endParaRPr lang="en-US" sz="2200" dirty="0"/>
          </a:p>
        </p:txBody>
      </p:sp>
    </p:spTree>
    <p:extLst>
      <p:ext uri="{BB962C8B-B14F-4D97-AF65-F5344CB8AC3E}">
        <p14:creationId xmlns:p14="http://schemas.microsoft.com/office/powerpoint/2010/main" val="682174427"/>
      </p:ext>
    </p:extLst>
  </p:cSld>
  <p:clrMapOvr>
    <a:masterClrMapping/>
  </p:clrMapOvr>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owerPoint" ma:contentTypeID="0x01010058116C21EC948D4BBF0855A70E353C7A0028E935CF3B415D4DA587700933661EA9" ma:contentTypeVersion="66" ma:contentTypeDescription="PowerPoint template" ma:contentTypeScope="" ma:versionID="4087454ab8e93d5a99fffb88c6c69c68">
  <xsd:schema xmlns:xsd="http://www.w3.org/2001/XMLSchema" xmlns:xs="http://www.w3.org/2001/XMLSchema" xmlns:p="http://schemas.microsoft.com/office/2006/metadata/properties" targetNamespace="http://schemas.microsoft.com/office/2006/metadata/properties" ma:root="true" ma:fieldsID="d9e27680b44dab21a9409317aa1559d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BFCFA5-F58B-45A7-82C0-9A040C848A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A887B976-D5B5-40FB-9546-C0974EB0B46F}">
  <ds:schemaRefs>
    <ds:schemaRef ds:uri="http://schemas.microsoft.com/office/2006/metadata/properties"/>
    <ds:schemaRef ds:uri="http://schemas.openxmlformats.org/package/2006/metadata/core-properties"/>
    <ds:schemaRef ds:uri="http://schemas.microsoft.com/office/infopath/2007/PartnerControls"/>
    <ds:schemaRef ds:uri="http://purl.org/dc/terms/"/>
    <ds:schemaRef ds:uri="http://purl.org/dc/elements/1.1/"/>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9FAFDAA1-9DC0-46DE-ADC9-FD04BC970B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4789</TotalTime>
  <Words>687</Words>
  <Application>Microsoft Office PowerPoint</Application>
  <PresentationFormat>On-screen Show (4:3)</PresentationFormat>
  <Paragraphs>103</Paragraphs>
  <Slides>12</Slides>
  <Notes>5</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12</vt:i4>
      </vt:variant>
    </vt:vector>
  </HeadingPairs>
  <TitlesOfParts>
    <vt:vector size="20" baseType="lpstr">
      <vt:lpstr>Arial</vt:lpstr>
      <vt:lpstr>Calibri</vt:lpstr>
      <vt:lpstr>Calibri Light</vt:lpstr>
      <vt:lpstr>Helvetica Neue</vt:lpstr>
      <vt:lpstr>Helvetica Neue Condensed</vt:lpstr>
      <vt:lpstr>2_Office Theme</vt:lpstr>
      <vt:lpstr>1_Office Theme</vt:lpstr>
      <vt:lpstr>Custom Design</vt:lpstr>
      <vt:lpstr>PowerPoint Presentation</vt:lpstr>
      <vt:lpstr>PowerPoint Presentation</vt:lpstr>
      <vt:lpstr>CSCSP – Vegetate Middle Berm at Bayport Container Vegetate Middle Berm at Bayport at Bayport Container Terminal e Middle Berm at Bayport Container Terminal</vt:lpstr>
      <vt:lpstr>RFP– 1148 Disparity Study Services</vt:lpstr>
      <vt:lpstr>RFP– 1148 Disparity Study Services  </vt:lpstr>
      <vt:lpstr>RFP– 1148 Disparity Study Services</vt:lpstr>
      <vt:lpstr>RFP– 1148 Disparity Study Services</vt:lpstr>
      <vt:lpstr>RFP– 1148 Disparity Study Services</vt:lpstr>
      <vt:lpstr>RFP– 1148 Disparity Study Services</vt:lpstr>
      <vt:lpstr>RFP– 1148 Disparity Study Services</vt:lpstr>
      <vt:lpstr>RFP– 1148 Disparity Study Services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Gina Manlove</dc:creator>
  <cp:lastModifiedBy>Angela D. Drisdale</cp:lastModifiedBy>
  <cp:revision>141</cp:revision>
  <cp:lastPrinted>2019-06-05T17:51:30Z</cp:lastPrinted>
  <dcterms:created xsi:type="dcterms:W3CDTF">2016-11-28T16:12:23Z</dcterms:created>
  <dcterms:modified xsi:type="dcterms:W3CDTF">2019-06-06T21:07:41Z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0x01010058116C21EC948D4BBF0855A70E353C7A0028E935CF3B415D4DA587700933661EA9</vt:lpwstr>
  </property>
  <property fmtid="{D5CDD505-2E9C-101B-9397-08002B2CF9AE}" pid="3" name="GS_AddingInProgress">
    <vt:lpwstr>False</vt:lpwstr>
  </property>
  <property fmtid="{D5CDD505-2E9C-101B-9397-08002B2CF9AE}" pid="4" name="Order">
    <vt:r8>7300</vt:r8>
  </property>
</Properties>
</file>