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4"/>
  </p:notesMasterIdLst>
  <p:handoutMasterIdLst>
    <p:handoutMasterId r:id="rId25"/>
  </p:handoutMasterIdLst>
  <p:sldIdLst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3" r:id="rId17"/>
    <p:sldId id="287" r:id="rId18"/>
    <p:sldId id="284" r:id="rId19"/>
    <p:sldId id="285" r:id="rId20"/>
    <p:sldId id="286" r:id="rId21"/>
    <p:sldId id="282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72" autoAdjust="0"/>
    <p:restoredTop sz="94709"/>
  </p:normalViewPr>
  <p:slideViewPr>
    <p:cSldViewPr snapToGrid="0" snapToObjects="1">
      <p:cViewPr varScale="1">
        <p:scale>
          <a:sx n="110" d="100"/>
          <a:sy n="110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5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580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CSP – Renovation of Executive Office Building at Turning Basin Terminal-Revised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Brenda C Trevino, P.E. PMP  |  Director, Technical &amp; Business Analytics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2018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638300"/>
            <a:ext cx="7972425" cy="4538663"/>
          </a:xfrm>
        </p:spPr>
        <p:txBody>
          <a:bodyPr/>
          <a:lstStyle/>
          <a:p>
            <a:r>
              <a:rPr lang="en-US" dirty="0" smtClean="0"/>
              <a:t>Price Exhibit – organized by floor</a:t>
            </a:r>
          </a:p>
          <a:p>
            <a:r>
              <a:rPr lang="en-US" dirty="0" smtClean="0"/>
              <a:t>Allowance 1 &amp; 2 are defined</a:t>
            </a:r>
          </a:p>
          <a:p>
            <a:r>
              <a:rPr lang="en-US" dirty="0" smtClean="0"/>
              <a:t>Not a divisible proposal</a:t>
            </a:r>
          </a:p>
          <a:p>
            <a:r>
              <a:rPr lang="en-US" dirty="0" smtClean="0"/>
              <a:t>Items identified for add and deduct must be justified prior to use and are not in contract cost</a:t>
            </a:r>
          </a:p>
          <a:p>
            <a:r>
              <a:rPr lang="en-US" sz="2400" i="1" dirty="0" smtClean="0"/>
              <a:t>ALL BLANKS MUST BE FILLED IN ON EVERY PAGE OF THE PRICE EXHIBIT</a:t>
            </a:r>
            <a:endParaRPr lang="en-US" sz="2400" i="1" dirty="0"/>
          </a:p>
        </p:txBody>
      </p:sp>
      <p:sp>
        <p:nvSpPr>
          <p:cNvPr id="2" name="Rectangle 1"/>
          <p:cNvSpPr/>
          <p:nvPr/>
        </p:nvSpPr>
        <p:spPr>
          <a:xfrm>
            <a:off x="508000" y="86529"/>
            <a:ext cx="725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Renovation of Executive Office Building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Turning Basin Terminal -Revised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1600"/>
            <a:ext cx="7181850" cy="4157662"/>
          </a:xfrm>
        </p:spPr>
        <p:txBody>
          <a:bodyPr/>
          <a:lstStyle/>
          <a:p>
            <a:r>
              <a:rPr lang="en-US" dirty="0" smtClean="0"/>
              <a:t>All references to price are on the pricing sheet</a:t>
            </a:r>
          </a:p>
          <a:p>
            <a:r>
              <a:rPr lang="en-US" dirty="0" smtClean="0"/>
              <a:t>Specifications govern over drawings</a:t>
            </a:r>
          </a:p>
          <a:p>
            <a:r>
              <a:rPr lang="en-US" dirty="0" smtClean="0"/>
              <a:t>Each floor is subtotaled on the pricing exhibit</a:t>
            </a:r>
          </a:p>
          <a:p>
            <a:r>
              <a:rPr lang="en-US" dirty="0" smtClean="0"/>
              <a:t>Fixed Price items will be billed on a Schedule of Values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7329"/>
            <a:ext cx="7810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Renovation of Executive Office Building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Turning Basin Terminal -Revised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12726"/>
            <a:ext cx="7886700" cy="882649"/>
          </a:xfrm>
        </p:spPr>
        <p:txBody>
          <a:bodyPr/>
          <a:lstStyle/>
          <a:p>
            <a:r>
              <a:rPr lang="en-US" dirty="0" smtClean="0"/>
              <a:t>Special Conditions Excerpts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95375"/>
            <a:ext cx="7886700" cy="4838700"/>
          </a:xfrm>
        </p:spPr>
        <p:txBody>
          <a:bodyPr/>
          <a:lstStyle/>
          <a:p>
            <a:pPr lvl="1"/>
            <a:r>
              <a:rPr lang="en-US" sz="2000" dirty="0" smtClean="0"/>
              <a:t>A site walk is mandatory for every respondent</a:t>
            </a:r>
          </a:p>
          <a:p>
            <a:pPr lvl="1"/>
            <a:r>
              <a:rPr lang="en-US" sz="2000" dirty="0" smtClean="0"/>
              <a:t>Contract is for a maximum of 670 calendar days</a:t>
            </a:r>
          </a:p>
          <a:p>
            <a:pPr lvl="2"/>
            <a:r>
              <a:rPr lang="en-US" i="1" dirty="0" smtClean="0"/>
              <a:t>No incentive paid for early completion</a:t>
            </a:r>
          </a:p>
          <a:p>
            <a:pPr lvl="1"/>
            <a:r>
              <a:rPr lang="en-US" sz="2000" dirty="0" smtClean="0"/>
              <a:t>Contract includes 5 interim milestones</a:t>
            </a:r>
          </a:p>
          <a:p>
            <a:pPr lvl="1"/>
            <a:r>
              <a:rPr lang="en-US" sz="2000" dirty="0" smtClean="0"/>
              <a:t>Work by Own Forces is a minimum of 10%</a:t>
            </a:r>
          </a:p>
          <a:p>
            <a:pPr lvl="1"/>
            <a:r>
              <a:rPr lang="en-US" sz="2000" dirty="0" smtClean="0"/>
              <a:t>Liquidated damages for each Milestone is $800/day</a:t>
            </a:r>
          </a:p>
          <a:p>
            <a:pPr lvl="1"/>
            <a:r>
              <a:rPr lang="en-US" sz="2000" dirty="0" smtClean="0"/>
              <a:t>Each floor/milestone shall be completed prior to moving to another floor/milestone, and the floor shall be fully functional and ready for staff to begin work</a:t>
            </a:r>
          </a:p>
          <a:p>
            <a:pPr lvl="1"/>
            <a:r>
              <a:rPr lang="en-US" sz="2000" dirty="0" smtClean="0"/>
              <a:t>A preliminary baseline schedule is required with the proposal</a:t>
            </a:r>
          </a:p>
          <a:p>
            <a:pPr lvl="2"/>
            <a:r>
              <a:rPr lang="en-US" i="1" dirty="0" smtClean="0"/>
              <a:t>Allow for time identified in solicitation for furniture and IT cabling contractors</a:t>
            </a:r>
          </a:p>
          <a:p>
            <a:pPr lvl="2"/>
            <a:r>
              <a:rPr lang="en-US" i="1" dirty="0" smtClean="0"/>
              <a:t>A presentation of the reasoning for elements in the schedule may be requested by PHA</a:t>
            </a:r>
            <a:endParaRPr lang="en-US" i="1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5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93676"/>
            <a:ext cx="7886700" cy="1325563"/>
          </a:xfrm>
        </p:spPr>
        <p:txBody>
          <a:bodyPr/>
          <a:lstStyle/>
          <a:p>
            <a:r>
              <a:rPr lang="en-US" dirty="0" smtClean="0"/>
              <a:t>Access to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063" y="1206500"/>
            <a:ext cx="3886200" cy="4351338"/>
          </a:xfrm>
        </p:spPr>
        <p:txBody>
          <a:bodyPr/>
          <a:lstStyle/>
          <a:p>
            <a:r>
              <a:rPr lang="en-US" dirty="0" smtClean="0"/>
              <a:t>Noise and access to work on the 1</a:t>
            </a:r>
            <a:r>
              <a:rPr lang="en-US" baseline="30000" dirty="0" smtClean="0"/>
              <a:t>st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floors shall consider operating areas of the floor to remain open to staff and public</a:t>
            </a:r>
          </a:p>
          <a:p>
            <a:r>
              <a:rPr lang="en-US" dirty="0" smtClean="0"/>
              <a:t>Workers are to enter and leave a work floor from stairwells.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206500"/>
            <a:ext cx="3886200" cy="4351338"/>
          </a:xfrm>
        </p:spPr>
        <p:txBody>
          <a:bodyPr/>
          <a:lstStyle/>
          <a:p>
            <a:r>
              <a:rPr lang="en-US" dirty="0" smtClean="0"/>
              <a:t>Deliveries of equipment and materials will be after hours by elevator or through the stairwells</a:t>
            </a:r>
          </a:p>
          <a:p>
            <a:r>
              <a:rPr lang="en-US" dirty="0" smtClean="0"/>
              <a:t>No work permitted on Commission Days</a:t>
            </a:r>
          </a:p>
          <a:p>
            <a:r>
              <a:rPr lang="en-US" dirty="0" smtClean="0"/>
              <a:t>A boardroom schedule will be provided to manage visits from dignitaries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by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181975" cy="4023632"/>
          </a:xfrm>
        </p:spPr>
        <p:txBody>
          <a:bodyPr/>
          <a:lstStyle/>
          <a:p>
            <a:r>
              <a:rPr lang="en-US" dirty="0" smtClean="0"/>
              <a:t>IT cabling (demo and install)</a:t>
            </a:r>
          </a:p>
          <a:p>
            <a:r>
              <a:rPr lang="en-US" dirty="0" smtClean="0"/>
              <a:t>Furniture purchase and installs</a:t>
            </a:r>
          </a:p>
          <a:p>
            <a:r>
              <a:rPr lang="en-US" dirty="0" smtClean="0"/>
              <a:t>Disposal of existing furniture after Operations has moved specific pieces to other terminals</a:t>
            </a:r>
          </a:p>
          <a:p>
            <a:pPr lvl="1"/>
            <a:r>
              <a:rPr lang="en-US" dirty="0" smtClean="0"/>
              <a:t>Removal by Operations to take no longer than 48 hours on each floor, prior to Contractor taking possession of that floor</a:t>
            </a:r>
            <a:endParaRPr lang="en-US" dirty="0"/>
          </a:p>
          <a:p>
            <a:pPr lvl="1"/>
            <a:r>
              <a:rPr lang="en-US" dirty="0" smtClean="0"/>
              <a:t>Time for these pieces to be moved prior to Contractor possession will not count as Contract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0030"/>
            <a:ext cx="7886700" cy="869314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CSP – Renovation of Executive Office Building </a:t>
            </a:r>
            <a:b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ea typeface="+mn-ea"/>
                <a:cs typeface="+mn-cs"/>
              </a:rPr>
              <a:t>at Turning Basin Terminal -Revised</a:t>
            </a:r>
            <a:r>
              <a:rPr lang="en-US" sz="1800" b="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1800" b="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dirty="0" smtClean="0">
                <a:solidFill>
                  <a:prstClr val="black"/>
                </a:solidFill>
              </a:rPr>
              <a:t/>
            </a:r>
            <a:br>
              <a:rPr lang="en-US" sz="1800" dirty="0" smtClean="0">
                <a:solidFill>
                  <a:prstClr val="black"/>
                </a:solidFill>
              </a:rPr>
            </a:br>
            <a:r>
              <a:rPr lang="en-US" sz="1800" dirty="0" smtClean="0">
                <a:solidFill>
                  <a:srgbClr val="C00000"/>
                </a:solidFill>
              </a:rPr>
              <a:t>Site Visit on Nov 2, 2018	noon	1</a:t>
            </a:r>
            <a:r>
              <a:rPr lang="en-US" sz="1800" baseline="30000" dirty="0" smtClean="0">
                <a:solidFill>
                  <a:srgbClr val="C00000"/>
                </a:solidFill>
              </a:rPr>
              <a:t>st</a:t>
            </a:r>
            <a:r>
              <a:rPr lang="en-US" sz="1800" dirty="0" smtClean="0">
                <a:solidFill>
                  <a:srgbClr val="C00000"/>
                </a:solidFill>
              </a:rPr>
              <a:t> floor training room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57985"/>
            <a:ext cx="3886200" cy="4351338"/>
          </a:xfrm>
        </p:spPr>
        <p:txBody>
          <a:bodyPr/>
          <a:lstStyle/>
          <a:p>
            <a:r>
              <a:rPr lang="en-US" sz="2400" dirty="0" smtClean="0"/>
              <a:t>Photographs – may be taken except toward dock, personnel or of Security features</a:t>
            </a:r>
          </a:p>
          <a:p>
            <a:r>
              <a:rPr lang="en-US" sz="2400" dirty="0" smtClean="0"/>
              <a:t>Stay with group</a:t>
            </a:r>
          </a:p>
          <a:p>
            <a:r>
              <a:rPr lang="en-US" sz="2400" dirty="0" smtClean="0"/>
              <a:t>No TWIC is required on this project</a:t>
            </a:r>
          </a:p>
          <a:p>
            <a:r>
              <a:rPr lang="en-US" sz="2400" dirty="0" smtClean="0"/>
              <a:t>A valid government issued Photo ID is required  to go on the walk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09700"/>
            <a:ext cx="3886200" cy="4810125"/>
          </a:xfrm>
        </p:spPr>
        <p:txBody>
          <a:bodyPr/>
          <a:lstStyle/>
          <a:p>
            <a:r>
              <a:rPr lang="en-US" sz="2400" dirty="0" smtClean="0"/>
              <a:t>Safety vests, hard hat, safety glasses, where required</a:t>
            </a:r>
          </a:p>
          <a:p>
            <a:r>
              <a:rPr lang="en-US" sz="2400" dirty="0" smtClean="0"/>
              <a:t>No open-toed shoes</a:t>
            </a:r>
          </a:p>
          <a:p>
            <a:r>
              <a:rPr lang="en-US" sz="2400" dirty="0" smtClean="0"/>
              <a:t>Personal flotation devices if within 20’ of face of wharf</a:t>
            </a:r>
          </a:p>
          <a:p>
            <a:r>
              <a:rPr lang="en-US" sz="2400" dirty="0" smtClean="0"/>
              <a:t>Comply with your company’s safety policy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Alternate site visits will be held on 11-6-18 at 10am and 11-8-18 at 10am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 smtClean="0">
                <a:solidFill>
                  <a:srgbClr val="A51C36"/>
                </a:solidFill>
              </a:rPr>
              <a:t>Brenda C. Trevino, P.E.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Director Tech &amp; Bus Analytics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78" y="365126"/>
            <a:ext cx="7886700" cy="982907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CSCSP – Vegetate Middle Berm at Bayport Container </a:t>
            </a:r>
            <a:r>
              <a:rPr lang="en-US" sz="16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Vegetate </a:t>
            </a:r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Middle Berm at Bayport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Bayport Container Terminal</a:t>
            </a:r>
            <a:b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Middle Berm at Bayport Container Terminal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59971"/>
            <a:ext cx="8025156" cy="531699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[Site]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must sign-in and indicate attendance for site 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8719794" cy="1325563"/>
          </a:xfrm>
        </p:spPr>
        <p:txBody>
          <a:bodyPr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CSP – Renovation of Executive Office Building </a:t>
            </a:r>
            <a:r>
              <a:rPr lang="en-US" sz="2000" dirty="0" smtClean="0">
                <a:solidFill>
                  <a:prstClr val="black"/>
                </a:solidFill>
              </a:rPr>
              <a:t/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at </a:t>
            </a:r>
            <a:r>
              <a:rPr lang="en-US" sz="2000" dirty="0">
                <a:solidFill>
                  <a:prstClr val="black"/>
                </a:solidFill>
              </a:rPr>
              <a:t>Turning Basin </a:t>
            </a:r>
            <a:r>
              <a:rPr lang="en-US" sz="2000" dirty="0" smtClean="0">
                <a:solidFill>
                  <a:prstClr val="black"/>
                </a:solidFill>
              </a:rPr>
              <a:t>Terminal -Revised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Roger H. Hoh, P.E. – Director, PCM</a:t>
            </a:r>
          </a:p>
          <a:p>
            <a:pPr marL="0" indent="0">
              <a:buNone/>
            </a:pPr>
            <a:r>
              <a:rPr lang="en-US" dirty="0" smtClean="0"/>
              <a:t>Harvey Ross–Construction Manager</a:t>
            </a:r>
          </a:p>
          <a:p>
            <a:pPr marL="0" indent="0">
              <a:buNone/>
            </a:pPr>
            <a:r>
              <a:rPr lang="en-US" dirty="0" smtClean="0"/>
              <a:t>Brenda C. Trevino, P.E</a:t>
            </a:r>
            <a:r>
              <a:rPr lang="en-US" dirty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Project Manager</a:t>
            </a:r>
          </a:p>
          <a:p>
            <a:pPr marL="0" indent="0">
              <a:buNone/>
            </a:pPr>
            <a:r>
              <a:rPr lang="en-US" dirty="0" smtClean="0"/>
              <a:t>Ross Talbot – Construction Delivery Mgr.</a:t>
            </a:r>
          </a:p>
          <a:p>
            <a:pPr marL="0" indent="0">
              <a:buNone/>
            </a:pPr>
            <a:r>
              <a:rPr lang="en-US" dirty="0" smtClean="0"/>
              <a:t>Pedro Gonzales – Small Business Development</a:t>
            </a:r>
          </a:p>
          <a:p>
            <a:pPr marL="0" indent="0">
              <a:buNone/>
            </a:pPr>
            <a:r>
              <a:rPr lang="en-US" dirty="0" smtClean="0"/>
              <a:t>Robert D Tanner – Director. Real Estate</a:t>
            </a:r>
          </a:p>
          <a:p>
            <a:pPr marL="0" indent="0">
              <a:buNone/>
            </a:pPr>
            <a:r>
              <a:rPr lang="en-US" u="sng" dirty="0" smtClean="0"/>
              <a:t>Harris County:</a:t>
            </a:r>
          </a:p>
          <a:p>
            <a:pPr marL="0" indent="0">
              <a:buNone/>
            </a:pPr>
            <a:r>
              <a:rPr lang="en-US" dirty="0" smtClean="0"/>
              <a:t>Robert Rocha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Wage Rate Monitor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56" y="365126"/>
            <a:ext cx="8355094" cy="1325563"/>
          </a:xfrm>
        </p:spPr>
        <p:txBody>
          <a:bodyPr/>
          <a:lstStyle/>
          <a:p>
            <a:r>
              <a:rPr lang="en-US" sz="2000" dirty="0">
                <a:solidFill>
                  <a:prstClr val="black"/>
                </a:solidFill>
              </a:rPr>
              <a:t>CSP – Renovation of Executive Office Building 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at Turning Basin Terminal -Revised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1825625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 smtClean="0"/>
              <a:t>Harris County Wage Rate Compliance &amp; Requirements: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Attendance at pre-bid/proposal meetings and pre-construction meetings</a:t>
            </a:r>
          </a:p>
          <a:p>
            <a:r>
              <a:rPr lang="en-US" sz="2400" dirty="0" smtClean="0"/>
              <a:t>Review and approve weekly certified payroll records</a:t>
            </a:r>
          </a:p>
          <a:p>
            <a:r>
              <a:rPr lang="en-US" sz="2400" dirty="0" smtClean="0"/>
              <a:t>Monitor wage rate compliance</a:t>
            </a:r>
          </a:p>
          <a:p>
            <a:r>
              <a:rPr lang="en-US" sz="2400" dirty="0" smtClean="0"/>
              <a:t>Review claims of non-compliance from the field and recommend appreciate responses as required or permitted under the Wage Scale Act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CSP- Renovation of Executive Office Building</a:t>
            </a:r>
            <a:br>
              <a:rPr lang="en-US" sz="2000" dirty="0" smtClean="0"/>
            </a:br>
            <a:r>
              <a:rPr lang="en-US" sz="2000" dirty="0" smtClean="0"/>
              <a:t>at Turning Basin Terminal - Revised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89760"/>
            <a:ext cx="7563244" cy="428720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pPr marL="0" indent="0">
              <a:buNone/>
            </a:pPr>
            <a:endParaRPr lang="en-US" u="sng" dirty="0" smtClean="0"/>
          </a:p>
          <a:p>
            <a:r>
              <a:rPr lang="en-US" dirty="0" smtClean="0"/>
              <a:t>Participation Goal Small Business is 35% of the Purchase Price</a:t>
            </a:r>
          </a:p>
          <a:p>
            <a:r>
              <a:rPr lang="en-US" dirty="0" smtClean="0"/>
              <a:t>Small Business Participation and the Local Business criterion shall not exceed the Relative </a:t>
            </a:r>
            <a:r>
              <a:rPr lang="en-US" dirty="0"/>
              <a:t>W</a:t>
            </a:r>
            <a:r>
              <a:rPr lang="en-US" dirty="0" smtClean="0"/>
              <a:t>eight of 15%.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8185412" cy="503396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Competitive Sealed Proposals(CSP) are due on    December 5, 2018 no later than 11:00 A.M.</a:t>
            </a:r>
          </a:p>
          <a:p>
            <a:r>
              <a:rPr lang="en-US" dirty="0" smtClean="0"/>
              <a:t>One original and eight copies, packaged in one sealed envelope</a:t>
            </a:r>
          </a:p>
          <a:p>
            <a:r>
              <a:rPr lang="en-US" dirty="0" smtClean="0"/>
              <a:t>All proposals will be opened and read publicly in the PHA first floor conference room by Procurement Services on Wednesday, December 5, </a:t>
            </a:r>
            <a:r>
              <a:rPr lang="en-US" dirty="0"/>
              <a:t>2018 at </a:t>
            </a:r>
            <a:r>
              <a:rPr lang="en-US" dirty="0" smtClean="0"/>
              <a:t>11:30 </a:t>
            </a:r>
            <a:r>
              <a:rPr lang="en-US" dirty="0"/>
              <a:t>A</a:t>
            </a:r>
            <a:r>
              <a:rPr lang="en-US" dirty="0" smtClean="0"/>
              <a:t>.M.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97840" y="0"/>
            <a:ext cx="7477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CSP – Renovation of Executive Office Building </a:t>
            </a:r>
            <a:b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at Turning Basin Terminal -Revised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proposer submitting the </a:t>
            </a:r>
            <a:r>
              <a:rPr lang="en-US" sz="2000" u="sng" dirty="0" smtClean="0"/>
              <a:t>lowest</a:t>
            </a:r>
            <a:r>
              <a:rPr lang="en-US" sz="2000" dirty="0" smtClean="0"/>
              <a:t> and </a:t>
            </a:r>
            <a:r>
              <a:rPr lang="en-US" sz="2000" u="sng" dirty="0" smtClean="0"/>
              <a:t>best</a:t>
            </a:r>
            <a:r>
              <a:rPr lang="en-US" sz="2000" dirty="0" smtClean="0"/>
              <a:t> proposal.</a:t>
            </a:r>
          </a:p>
          <a:p>
            <a:pPr marL="0" indent="0">
              <a:buNone/>
            </a:pPr>
            <a:r>
              <a:rPr lang="en-US" u="sng" dirty="0" smtClean="0"/>
              <a:t>Responsible: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Meet the applicable Small Business Participation requirements, if any;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ability to comply with the required delivery or performance schedule, taking into consideration other business commitments;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a satisfactory record of performance and integrity;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safety and environmental record;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satisfactory references;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Have the necessary facilities, equipment, materials, personnel, organization, experience, authorizations, technical skills, and financial resources to fulfill the terms of the contract for the project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45440" y="35729"/>
            <a:ext cx="7701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CSP – Renovation of Executive Office Building </a:t>
            </a:r>
            <a:b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000" b="1" dirty="0">
                <a:solidFill>
                  <a:prstClr val="black"/>
                </a:solidFill>
                <a:ea typeface="+mj-ea"/>
                <a:cs typeface="+mj-cs"/>
              </a:rPr>
              <a:t>at Turning Basin Terminal -Revised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Competitive Sealed  Proposal Response: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Page 2 – Required Attachments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662" y="163014"/>
            <a:ext cx="7362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solidFill>
                  <a:prstClr val="black"/>
                </a:solidFill>
              </a:rPr>
              <a:t>CSP – Renovation of Executive Office Building </a:t>
            </a:r>
            <a:br>
              <a:rPr lang="en-US" sz="2000" b="1" dirty="0">
                <a:solidFill>
                  <a:prstClr val="black"/>
                </a:solidFill>
              </a:rPr>
            </a:br>
            <a:r>
              <a:rPr lang="en-US" sz="2000" b="1" dirty="0">
                <a:solidFill>
                  <a:prstClr val="black"/>
                </a:solidFill>
              </a:rPr>
              <a:t>at Turning Basin Terminal -Revised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49B4F4785A34034FA300D6CFEA30721400CD00404B7142BE488AC4C30383BF70CC" ma:contentTypeVersion="9" ma:contentTypeDescription="PowerPoint template" ma:contentTypeScope="" ma:versionID="3e0e1ec7b10ff8e52f9c043a4adcba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9dc53f64-83c1-4540-a93a-1a66a8901849" ContentTypeId="0x01010049B4F4785A34034FA300D6CFEA307214" PreviousValue="false"/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DBC4AA1-C644-45D4-861D-B8F6A607A5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4FFE63D8-FF18-4FF6-A7C6-C20BD7ACC315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4085</TotalTime>
  <Words>914</Words>
  <Application>Microsoft Office PowerPoint</Application>
  <PresentationFormat>On-screen Show (4:3)</PresentationFormat>
  <Paragraphs>119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CSCSP – Vegetate Middle Berm at Bayport Container Vegetate Middle Berm at Bayport at Bayport Container Terminal e Middle Berm at Bayport Container Terminal</vt:lpstr>
      <vt:lpstr>CSP – Renovation of Executive Office Building  at Turning Basin Terminal -Revised</vt:lpstr>
      <vt:lpstr>CSP – Renovation of Executive Office Building  at Turning Basin Terminal -Revised</vt:lpstr>
      <vt:lpstr>CSP- Renovation of Executive Office Building at Turning Basin Terminal - Revised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Conditions Excerpts</vt:lpstr>
      <vt:lpstr>Access to Work</vt:lpstr>
      <vt:lpstr>Work by Others</vt:lpstr>
      <vt:lpstr>CSP – Renovation of Executive Office Building  at Turning Basin Terminal -Revised  Site Visit on Nov 2, 2018 noon 1st floor training room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99</cp:revision>
  <cp:lastPrinted>2016-11-28T22:29:29Z</cp:lastPrinted>
  <dcterms:created xsi:type="dcterms:W3CDTF">2016-11-28T16:12:23Z</dcterms:created>
  <dcterms:modified xsi:type="dcterms:W3CDTF">2018-11-05T14:55:44Z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0x01010049B4F4785A34034FA300D6CFEA30721400CD00404B7142BE488AC4C30383BF70CC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</Properties>
</file>