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2"/>
  </p:notesMasterIdLst>
  <p:handoutMasterIdLst>
    <p:handoutMasterId r:id="rId23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7" r:id="rId18"/>
    <p:sldId id="284" r:id="rId19"/>
    <p:sldId id="282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2" autoAdjust="0"/>
    <p:restoredTop sz="94709"/>
  </p:normalViewPr>
  <p:slideViewPr>
    <p:cSldViewPr snapToGrid="0" snapToObjects="1">
      <p:cViewPr varScale="1">
        <p:scale>
          <a:sx n="115" d="100"/>
          <a:sy n="115" d="100"/>
        </p:scale>
        <p:origin x="117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– Remodel Gate Services Building for USDA at Bayport Terminal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 C Trevino, P.E. PMP  |  Director, Technical &amp; Business Analytics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638300"/>
            <a:ext cx="7972425" cy="4538663"/>
          </a:xfrm>
        </p:spPr>
        <p:txBody>
          <a:bodyPr/>
          <a:lstStyle/>
          <a:p>
            <a:r>
              <a:rPr lang="en-US" dirty="0" smtClean="0"/>
              <a:t>Price Exhibit – organized by specification division</a:t>
            </a:r>
          </a:p>
          <a:p>
            <a:r>
              <a:rPr lang="en-US" dirty="0" smtClean="0"/>
              <a:t>Not a divisible proposal</a:t>
            </a:r>
          </a:p>
          <a:p>
            <a:r>
              <a:rPr lang="en-US" dirty="0" smtClean="0"/>
              <a:t>Items identified for add and deduct must be justified prior to use and are not in contract cost</a:t>
            </a:r>
          </a:p>
          <a:p>
            <a:r>
              <a:rPr lang="en-US" sz="2400" i="1" dirty="0" smtClean="0"/>
              <a:t>ALL BLANKS MUST BE FILLED IN ON EVERY PAGE OF THE PRICE EXHIBIT</a:t>
            </a:r>
            <a:endParaRPr lang="en-US" sz="2400" i="1" dirty="0"/>
          </a:p>
        </p:txBody>
      </p:sp>
      <p:sp>
        <p:nvSpPr>
          <p:cNvPr id="2" name="Rectangle 1"/>
          <p:cNvSpPr/>
          <p:nvPr/>
        </p:nvSpPr>
        <p:spPr>
          <a:xfrm>
            <a:off x="508000" y="86529"/>
            <a:ext cx="725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Remodel Gate Services Building for USDA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1600"/>
            <a:ext cx="7181850" cy="4157662"/>
          </a:xfrm>
        </p:spPr>
        <p:txBody>
          <a:bodyPr/>
          <a:lstStyle/>
          <a:p>
            <a:r>
              <a:rPr lang="en-US" dirty="0" smtClean="0"/>
              <a:t>All references to price are on the pricing sheet</a:t>
            </a:r>
          </a:p>
          <a:p>
            <a:r>
              <a:rPr lang="en-US" dirty="0" smtClean="0"/>
              <a:t>Specifications govern over drawings</a:t>
            </a:r>
          </a:p>
          <a:p>
            <a:r>
              <a:rPr lang="en-US" dirty="0" smtClean="0"/>
              <a:t>Fixed Price items will be billed on a Schedule of Values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7329"/>
            <a:ext cx="781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Remodel Gate Services Building for USDA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2726"/>
            <a:ext cx="7886700" cy="882649"/>
          </a:xfrm>
        </p:spPr>
        <p:txBody>
          <a:bodyPr/>
          <a:lstStyle/>
          <a:p>
            <a:r>
              <a:rPr lang="en-US" dirty="0" smtClean="0"/>
              <a:t>Special Conditions 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95375"/>
            <a:ext cx="7886700" cy="4838700"/>
          </a:xfrm>
        </p:spPr>
        <p:txBody>
          <a:bodyPr/>
          <a:lstStyle/>
          <a:p>
            <a:pPr lvl="1"/>
            <a:r>
              <a:rPr lang="en-US" sz="2000" dirty="0" smtClean="0"/>
              <a:t>A site walk is not mandatory for every respondent</a:t>
            </a:r>
          </a:p>
          <a:p>
            <a:pPr lvl="1"/>
            <a:r>
              <a:rPr lang="en-US" sz="2000" dirty="0" smtClean="0"/>
              <a:t>Contract is for a maximum of 140 calendar days</a:t>
            </a:r>
          </a:p>
          <a:p>
            <a:pPr lvl="2"/>
            <a:r>
              <a:rPr lang="en-US" i="1" dirty="0" smtClean="0"/>
              <a:t>No incentive paid for early completion</a:t>
            </a:r>
          </a:p>
          <a:p>
            <a:pPr lvl="1"/>
            <a:r>
              <a:rPr lang="en-US" sz="2000" dirty="0" smtClean="0"/>
              <a:t>Work by Own Forces is a minimum of 10%</a:t>
            </a:r>
          </a:p>
          <a:p>
            <a:pPr lvl="1"/>
            <a:r>
              <a:rPr lang="en-US" sz="2000" dirty="0" smtClean="0"/>
              <a:t>Liquidated damages is $2802/day</a:t>
            </a:r>
          </a:p>
          <a:p>
            <a:pPr lvl="1"/>
            <a:r>
              <a:rPr lang="en-US" dirty="0" smtClean="0"/>
              <a:t>North end of the building must remain operational during the construction period.</a:t>
            </a:r>
          </a:p>
          <a:p>
            <a:pPr lvl="1"/>
            <a:r>
              <a:rPr lang="en-US" dirty="0" smtClean="0"/>
              <a:t>Coordination with Operations and Maintenance Personnel will be coordinated in advance</a:t>
            </a:r>
          </a:p>
          <a:p>
            <a:pPr lvl="1"/>
            <a:r>
              <a:rPr lang="en-US" dirty="0" smtClean="0"/>
              <a:t>This is a TWIC secure project</a:t>
            </a:r>
          </a:p>
          <a:p>
            <a:pPr lvl="2"/>
            <a:r>
              <a:rPr lang="en-US" dirty="0" smtClean="0"/>
              <a:t>Escort services are required 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0030"/>
            <a:ext cx="7886700" cy="86931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CSP – Remodel Gate Services Building for USDA 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at Bayport Terminal</a:t>
            </a: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srgbClr val="C00000"/>
                </a:solidFill>
              </a:rPr>
              <a:t>Site Visit on October 18, 2018	10pm	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photographs – only in specified areas of the building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A valid government issued Photo ID is required  to go on the walk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09700"/>
            <a:ext cx="3886200" cy="4810125"/>
          </a:xfrm>
        </p:spPr>
        <p:txBody>
          <a:bodyPr/>
          <a:lstStyle/>
          <a:p>
            <a:r>
              <a:rPr lang="en-US" sz="2400" dirty="0" smtClean="0"/>
              <a:t>Safety vests, hard hat, safety glasses, where required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Brenda C. Trevino,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</a:t>
            </a: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Vegetate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 Berm at Bayport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59971"/>
            <a:ext cx="8025156" cy="53169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8719794" cy="1325563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CSP </a:t>
            </a:r>
            <a:r>
              <a:rPr lang="en-US" sz="2000" dirty="0">
                <a:solidFill>
                  <a:prstClr val="black"/>
                </a:solidFill>
              </a:rPr>
              <a:t>– Remodel Gate Services Building for USDA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at </a:t>
            </a:r>
            <a:r>
              <a:rPr lang="en-US" sz="2000" dirty="0">
                <a:solidFill>
                  <a:prstClr val="black"/>
                </a:solidFill>
              </a:rPr>
              <a:t>Bayport Terminal</a:t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Nick Kotsatos–Construction Manager</a:t>
            </a:r>
          </a:p>
          <a:p>
            <a:pPr marL="0" indent="0">
              <a:buNone/>
            </a:pPr>
            <a:r>
              <a:rPr lang="en-US" dirty="0" smtClean="0"/>
              <a:t>Bill Aguirre,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Ross Talbot – Construction Delivery Mgr.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Ryan </a:t>
            </a:r>
            <a:r>
              <a:rPr lang="en-US" dirty="0"/>
              <a:t>M</a:t>
            </a:r>
            <a:r>
              <a:rPr lang="en-US" dirty="0" smtClean="0"/>
              <a:t>ariacher– Sr. Dir. Container Terminals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56" y="365126"/>
            <a:ext cx="8355094" cy="1325563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</a:rPr>
              <a:t>CSP – Remodel Gate Services Building for USDA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at </a:t>
            </a:r>
            <a:r>
              <a:rPr lang="en-US" sz="2000" dirty="0">
                <a:solidFill>
                  <a:prstClr val="black"/>
                </a:solidFill>
              </a:rPr>
              <a:t>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CSP – Remodel Gate Services Building for USDA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/>
              <a:t>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9760"/>
            <a:ext cx="7563244" cy="428720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is 0% of the Purchase Price</a:t>
            </a:r>
          </a:p>
          <a:p>
            <a:r>
              <a:rPr lang="en-US" dirty="0" smtClean="0"/>
              <a:t>Small Business Participation and the Local Business criterion shall not exceed the Relative </a:t>
            </a:r>
            <a:r>
              <a:rPr lang="en-US" dirty="0"/>
              <a:t>W</a:t>
            </a:r>
            <a:r>
              <a:rPr lang="en-US" dirty="0" smtClean="0"/>
              <a:t>eight of 3%.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8185412" cy="5033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Proposals(CSP) are due on    November 14th, 2018 no later than 11:00 A.M.</a:t>
            </a:r>
          </a:p>
          <a:p>
            <a:r>
              <a:rPr lang="en-US" dirty="0" smtClean="0"/>
              <a:t>One original </a:t>
            </a:r>
            <a:r>
              <a:rPr lang="en-US" smtClean="0"/>
              <a:t>and five copies</a:t>
            </a:r>
            <a:r>
              <a:rPr lang="en-US" dirty="0" smtClean="0"/>
              <a:t>, packaged in one sealed envelope</a:t>
            </a:r>
          </a:p>
          <a:p>
            <a:r>
              <a:rPr lang="en-US" dirty="0" smtClean="0"/>
              <a:t>All proposals will be opened and read publicly in the PHA first floor conference room by Procurement Services on Wednesday, November 14th, </a:t>
            </a:r>
            <a:r>
              <a:rPr lang="en-US" dirty="0"/>
              <a:t>2018 at </a:t>
            </a:r>
            <a:r>
              <a:rPr lang="en-US" dirty="0" smtClean="0"/>
              <a:t>11:30 </a:t>
            </a:r>
            <a:r>
              <a:rPr lang="en-US" dirty="0"/>
              <a:t>A</a:t>
            </a:r>
            <a:r>
              <a:rPr lang="en-US" dirty="0" smtClean="0"/>
              <a:t>.M.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7840" y="0"/>
            <a:ext cx="7477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CSP – Remodel Gate Services Building for USDA </a:t>
            </a:r>
            <a:b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at Bayport Terminal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45440" y="35729"/>
            <a:ext cx="7701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CSP </a:t>
            </a: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– Remodel Gate Services Building for USDA </a:t>
            </a:r>
            <a:b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at Bayport </a:t>
            </a:r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Terminal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662" y="163014"/>
            <a:ext cx="7362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Remodel Gate Services Building for USDA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BC4AA1-C644-45D4-861D-B8F6A607A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FE63D8-FF18-4FF6-A7C6-C20BD7ACC31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4100</TotalTime>
  <Words>706</Words>
  <Application>Microsoft Office PowerPoint</Application>
  <PresentationFormat>On-screen Show (4:3)</PresentationFormat>
  <Paragraphs>100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CSP – Remodel Gate Services Building for USDA  at Bayport Terminal </vt:lpstr>
      <vt:lpstr>CSP – Remodel Gate Services Building for USDA  at Bayport Terminal</vt:lpstr>
      <vt:lpstr>CSP – Remodel Gate Services Building for USDA  at Bayport Terminal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Conditions Excerpts</vt:lpstr>
      <vt:lpstr>CSP – Remodel Gate Services Building for USDA  at Bayport Terminal Site Visit on October 18, 2018 10pm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Dean Ainuddin</cp:lastModifiedBy>
  <cp:revision>101</cp:revision>
  <cp:lastPrinted>2016-11-28T22:29:29Z</cp:lastPrinted>
  <dcterms:created xsi:type="dcterms:W3CDTF">2016-11-28T16:12:23Z</dcterms:created>
  <dcterms:modified xsi:type="dcterms:W3CDTF">2018-10-18T19:23:14Z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