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  <p:sldMasterId id="2147483709" r:id="rId8"/>
    <p:sldMasterId id="2147483721" r:id="rId9"/>
    <p:sldMasterId id="2147483733" r:id="rId10"/>
    <p:sldMasterId id="2147483745" r:id="rId11"/>
    <p:sldMasterId id="2147483757" r:id="rId12"/>
    <p:sldMasterId id="2147483769" r:id="rId13"/>
    <p:sldMasterId id="2147483781" r:id="rId14"/>
    <p:sldMasterId id="2147483793" r:id="rId15"/>
    <p:sldMasterId id="2147483805" r:id="rId16"/>
    <p:sldMasterId id="2147483817" r:id="rId17"/>
    <p:sldMasterId id="2147483829" r:id="rId18"/>
  </p:sldMasterIdLst>
  <p:notesMasterIdLst>
    <p:notesMasterId r:id="rId48"/>
  </p:notesMasterIdLst>
  <p:handoutMasterIdLst>
    <p:handoutMasterId r:id="rId49"/>
  </p:handoutMasterIdLst>
  <p:sldIdLst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301" r:id="rId28"/>
    <p:sldId id="283" r:id="rId29"/>
    <p:sldId id="287" r:id="rId30"/>
    <p:sldId id="284" r:id="rId31"/>
    <p:sldId id="285" r:id="rId32"/>
    <p:sldId id="286" r:id="rId33"/>
    <p:sldId id="282" r:id="rId34"/>
    <p:sldId id="263" r:id="rId35"/>
    <p:sldId id="300" r:id="rId36"/>
    <p:sldId id="299" r:id="rId37"/>
    <p:sldId id="298" r:id="rId38"/>
    <p:sldId id="297" r:id="rId39"/>
    <p:sldId id="296" r:id="rId40"/>
    <p:sldId id="295" r:id="rId41"/>
    <p:sldId id="294" r:id="rId42"/>
    <p:sldId id="293" r:id="rId43"/>
    <p:sldId id="292" r:id="rId44"/>
    <p:sldId id="291" r:id="rId45"/>
    <p:sldId id="290" r:id="rId46"/>
    <p:sldId id="28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16203A-BE8F-43E9-9E99-BDCE19F7C943}">
          <p14:sldIdLst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301"/>
            <p14:sldId id="283"/>
            <p14:sldId id="287"/>
            <p14:sldId id="284"/>
            <p14:sldId id="285"/>
            <p14:sldId id="286"/>
            <p14:sldId id="282"/>
            <p14:sldId id="263"/>
            <p14:sldId id="300"/>
            <p14:sldId id="299"/>
            <p14:sldId id="298"/>
            <p14:sldId id="297"/>
            <p14:sldId id="296"/>
            <p14:sldId id="295"/>
            <p14:sldId id="294"/>
            <p14:sldId id="293"/>
            <p14:sldId id="292"/>
            <p14:sldId id="291"/>
            <p14:sldId id="290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120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8/8/2018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8/8/2018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99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475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13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883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27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509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3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432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501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4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46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20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789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513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9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5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602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128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043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69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043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811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810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284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208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367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310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850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966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24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554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3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056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92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890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30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243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374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700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1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679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62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084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549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091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39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074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529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3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579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51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5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63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17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72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32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52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96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58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5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04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34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1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28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89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50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6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63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61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7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37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28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63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320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99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47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23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895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17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2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90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181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92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12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47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08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91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12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9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15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71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537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181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40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14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19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00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1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30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876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49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683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34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706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54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741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9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2AF3-7B0F-43D5-B4A3-C6E6089D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CD854-1829-4947-B9DA-9B02AC490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BB5804-A45F-4D0C-B724-3C1F0E10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090D5F-8F62-49CD-9C59-2618DF26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94655-5428-4635-A4F2-E991A9C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A7644-BD3B-4128-A981-454BA12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6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99389-6D4A-40E7-ABC4-21953C7C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3ED3B4-91EC-4285-B99E-4B99F353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F5488A-0D84-4ED7-A3AA-0F9E65B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5DB4C5-25D6-428E-8CBE-ABA9C1D2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37A3D8-2701-4E0A-B376-76923860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AF9722-B313-43EB-8BBC-3B8254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F74D92-963C-424C-A140-45008039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C00AC-8872-4F01-8494-F8941D5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284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FCFCC-9012-41CF-8C03-895AFCD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32CEE0-4AA8-4FB2-9B8F-A170B5D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67172B-BEBD-4A18-B33F-3EB8DE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4DE978-2F58-4D95-83F3-F5D9093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32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F5B212-03C3-4596-B065-3C85502D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579C9C-7DF8-43E4-AE52-1A05779B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A1112-DE23-43E2-AEAC-E9217DE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907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E2C7-00DC-4617-8AE3-A020C25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2150B3-BCF5-438D-955D-6259C6F1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E670B-7D23-4866-8CCD-5BAB2D647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810C8-D00A-42C0-809A-89C7FFBE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8AB0D-2EF2-4CEB-A882-0F72FCC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3F70D-DD76-42CF-A553-9A6A0F65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8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EF958-4367-432D-9001-C8AA8D1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75CF86-E921-48D3-B0DF-E9A6D7007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A881C-9A18-42E7-9F11-ED9C0CA1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1CB43-24F8-4F27-943A-5316120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88CEB5-2597-453D-9902-F572DF6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4E3BEC-18E0-4379-83C5-18D8D07D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591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C665B-F8F5-4E99-A60F-6A746E4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52A155-8273-421B-BD60-A5FBDB622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71EE6-D93B-4867-91CD-ABADF52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B1ED9-5BB9-402E-8563-538AFB36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F3596-368B-4E36-8139-5316464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02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5451C6-9CFA-47EC-85AC-3B3F555D4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A1675D-8F40-48AD-AB03-F6749C4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5F8562-B869-44EC-A489-AB3AB5DD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02C45-63D3-4CCE-A0E7-E7521749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C36CF-026B-4223-949D-4FD4EB7E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82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63767-B0B0-426E-9294-72B347CA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C9C77F-2DF5-4468-A59F-4EC216225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9E0E3-B8B7-454C-AF80-056A7B69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16763-D074-4584-AD1E-2CB0BF5E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26F7D-5CCB-4AE7-9DE1-CA2EDCC9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51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4C35-7E81-4ABF-8D2C-8D5CA7A7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9834D-58E3-455F-BD8F-F0578F657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5FA70-BA78-4BD4-A6E5-5ECA1A3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9FE66-B94C-40F2-9961-4AA110E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12A5-8010-4F36-A543-09FEECA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063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EB8D1-1A87-42D2-809D-8562592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FF0719-1EA6-44B4-8F14-53C5BF89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E7C4E0-E46F-485F-843E-8F81C0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5D2B6-3305-4EF9-9AB1-7EFD788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0AF9E-731C-4756-AA6B-68182B2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1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6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9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1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0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3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4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2DD1ED-20D8-4F09-B9EA-953E7AB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324E1-D10C-4129-BCC9-17FE3AC1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EEB9-01B7-4EDD-A4C9-0F54AFB49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59A1-98EC-437E-A7AE-5F020F254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D2C9D-48DF-471D-A5DE-6DE1B09C4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AC599-0AFA-41EE-8AB4-0A87F2F0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723F-E439-4F2C-8B1B-4DE32A2D7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3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– Construct Rail Spur at Bayport Terminal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 C Trevino, P.E. PMP  |  Director, Technical &amp; Business Analytics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4407" y="-1603143"/>
            <a:ext cx="15572813" cy="100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924560"/>
            <a:ext cx="7972425" cy="525240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General Solicitation Information</a:t>
            </a:r>
          </a:p>
          <a:p>
            <a:r>
              <a:rPr lang="en-US" sz="2000" dirty="0" smtClean="0"/>
              <a:t>Price Exhibit – organized by specification grouping</a:t>
            </a:r>
          </a:p>
          <a:p>
            <a:pPr lvl="1"/>
            <a:r>
              <a:rPr lang="en-US" sz="1600" dirty="0" smtClean="0"/>
              <a:t>UPRR</a:t>
            </a:r>
          </a:p>
          <a:p>
            <a:pPr lvl="1"/>
            <a:r>
              <a:rPr lang="en-US" sz="1600" dirty="0" smtClean="0"/>
              <a:t>TxDOT</a:t>
            </a:r>
          </a:p>
          <a:p>
            <a:pPr lvl="1"/>
            <a:r>
              <a:rPr lang="en-US" sz="1600" dirty="0" smtClean="0"/>
              <a:t>PHA</a:t>
            </a:r>
          </a:p>
          <a:p>
            <a:r>
              <a:rPr lang="en-US" sz="2000" dirty="0" smtClean="0"/>
              <a:t>Not a divisible proposal</a:t>
            </a:r>
          </a:p>
          <a:p>
            <a:pPr lvl="1"/>
            <a:r>
              <a:rPr lang="en-US" sz="1600" dirty="0" smtClean="0"/>
              <a:t>Pricing is required for the base project and for the optional fill package</a:t>
            </a:r>
          </a:p>
          <a:p>
            <a:pPr lvl="2"/>
            <a:r>
              <a:rPr lang="en-US" sz="1600" dirty="0" smtClean="0"/>
              <a:t>These 2 drawing sets are included in the overall solicitation</a:t>
            </a:r>
          </a:p>
          <a:p>
            <a:r>
              <a:rPr lang="en-US" sz="2000" dirty="0" smtClean="0"/>
              <a:t>25% </a:t>
            </a:r>
            <a:r>
              <a:rPr lang="en-US" sz="2000" dirty="0"/>
              <a:t>O</a:t>
            </a:r>
            <a:r>
              <a:rPr lang="en-US" sz="2000" dirty="0" smtClean="0"/>
              <a:t>wn Forces work is required. Identify which portion is Own Forces work on the appropriate attachment</a:t>
            </a:r>
          </a:p>
          <a:p>
            <a:r>
              <a:rPr lang="en-US" sz="2000" dirty="0" smtClean="0"/>
              <a:t>Site visit is not mandatory</a:t>
            </a:r>
          </a:p>
          <a:p>
            <a:endParaRPr lang="en-US" sz="2000" dirty="0" smtClean="0"/>
          </a:p>
          <a:p>
            <a:r>
              <a:rPr lang="en-US" sz="2000" i="1" dirty="0" smtClean="0"/>
              <a:t>ALL BLANKS MUST BE FILLED IN ON EVERY PAGE OF THE PRICE EXHIBIT</a:t>
            </a:r>
            <a:endParaRPr lang="en-US" sz="2000" i="1" dirty="0"/>
          </a:p>
        </p:txBody>
      </p:sp>
      <p:sp>
        <p:nvSpPr>
          <p:cNvPr id="2" name="Rectangle 1"/>
          <p:cNvSpPr/>
          <p:nvPr/>
        </p:nvSpPr>
        <p:spPr>
          <a:xfrm>
            <a:off x="508000" y="86529"/>
            <a:ext cx="7254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</a:t>
            </a:r>
            <a:r>
              <a:rPr lang="en-US" sz="2000" b="1" dirty="0" smtClean="0">
                <a:solidFill>
                  <a:prstClr val="black"/>
                </a:solidFill>
              </a:rPr>
              <a:t>Construct Rail Spur at Bayport Terminal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1600"/>
            <a:ext cx="7181850" cy="415766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General Solicitation Information-cont’d.</a:t>
            </a:r>
          </a:p>
          <a:p>
            <a:r>
              <a:rPr lang="en-US" dirty="0" smtClean="0"/>
              <a:t>All references to price are on the pricing sheet</a:t>
            </a:r>
          </a:p>
          <a:p>
            <a:r>
              <a:rPr lang="en-US" dirty="0" smtClean="0"/>
              <a:t>Specifications govern over drawings</a:t>
            </a:r>
          </a:p>
          <a:p>
            <a:r>
              <a:rPr lang="en-US" dirty="0" smtClean="0"/>
              <a:t>Fixed Price items will be billed on a Schedule of Values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7329"/>
            <a:ext cx="781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</a:t>
            </a:r>
            <a:r>
              <a:rPr lang="en-US" sz="2000" b="1" dirty="0" smtClean="0">
                <a:solidFill>
                  <a:prstClr val="black"/>
                </a:solidFill>
              </a:rPr>
              <a:t>Construct Rail Spur at Bayport Terminal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2726"/>
            <a:ext cx="7886700" cy="882649"/>
          </a:xfrm>
        </p:spPr>
        <p:txBody>
          <a:bodyPr/>
          <a:lstStyle/>
          <a:p>
            <a:r>
              <a:rPr lang="en-US" dirty="0" smtClean="0"/>
              <a:t>Special Conditions Excerpts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95375"/>
            <a:ext cx="7886700" cy="3832225"/>
          </a:xfrm>
        </p:spPr>
        <p:txBody>
          <a:bodyPr/>
          <a:lstStyle/>
          <a:p>
            <a:pPr lvl="1"/>
            <a:r>
              <a:rPr lang="en-US" sz="2000" dirty="0" smtClean="0"/>
              <a:t>Liquidated damages $500/day for every day over 10 months from Notice to Proceed</a:t>
            </a:r>
          </a:p>
          <a:p>
            <a:pPr lvl="1"/>
            <a:r>
              <a:rPr lang="en-US" sz="2000" dirty="0" smtClean="0"/>
              <a:t>Coordination is required with TxDOT, UPRR, the City of Seabrook, American Acryl, PolyOne and permitting authorities</a:t>
            </a:r>
          </a:p>
          <a:p>
            <a:pPr lvl="2"/>
            <a:r>
              <a:rPr lang="en-US" dirty="0" smtClean="0"/>
              <a:t>This coordination must be evident on the approved baseline schedule of the successful contractor</a:t>
            </a:r>
          </a:p>
          <a:p>
            <a:pPr lvl="1"/>
            <a:r>
              <a:rPr lang="en-US" sz="2000" dirty="0" smtClean="0"/>
              <a:t>Note the inclusion of the following in the package:</a:t>
            </a:r>
          </a:p>
          <a:p>
            <a:pPr lvl="2"/>
            <a:r>
              <a:rPr lang="en-US" dirty="0" smtClean="0"/>
              <a:t>Appendices A-F. Including Rail Crossing Specifications, UPRR General Conditions, Geotechnical Report, SWPPP Sample Plan, Reference Drawings and Department of the Army Permit</a:t>
            </a:r>
          </a:p>
        </p:txBody>
      </p:sp>
    </p:spTree>
    <p:extLst>
      <p:ext uri="{BB962C8B-B14F-4D97-AF65-F5344CB8AC3E}">
        <p14:creationId xmlns:p14="http://schemas.microsoft.com/office/powerpoint/2010/main" val="25456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93676"/>
            <a:ext cx="7886700" cy="1325563"/>
          </a:xfrm>
        </p:spPr>
        <p:txBody>
          <a:bodyPr/>
          <a:lstStyle/>
          <a:p>
            <a:r>
              <a:rPr lang="en-US" dirty="0" smtClean="0"/>
              <a:t>Access to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063" y="1206500"/>
            <a:ext cx="3886200" cy="4351338"/>
          </a:xfrm>
        </p:spPr>
        <p:txBody>
          <a:bodyPr/>
          <a:lstStyle/>
          <a:p>
            <a:r>
              <a:rPr lang="en-US" dirty="0" smtClean="0"/>
              <a:t>Access to the work is via ROW owned by PHA, TxDOT or UPRR </a:t>
            </a:r>
          </a:p>
          <a:p>
            <a:r>
              <a:rPr lang="en-US" dirty="0" smtClean="0"/>
              <a:t>A staging area for the contractor will be identified on PHA property</a:t>
            </a:r>
          </a:p>
          <a:p>
            <a:r>
              <a:rPr lang="en-US" dirty="0" smtClean="0"/>
              <a:t>Known utilities have been adjusted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206500"/>
            <a:ext cx="3886200" cy="4351338"/>
          </a:xfrm>
        </p:spPr>
        <p:txBody>
          <a:bodyPr/>
          <a:lstStyle/>
          <a:p>
            <a:r>
              <a:rPr lang="en-US" dirty="0" smtClean="0"/>
              <a:t>Work in TxDOT ROW must be coordinated with local TxDOT projects</a:t>
            </a:r>
          </a:p>
        </p:txBody>
      </p:sp>
    </p:spTree>
    <p:extLst>
      <p:ext uri="{BB962C8B-B14F-4D97-AF65-F5344CB8AC3E}">
        <p14:creationId xmlns:p14="http://schemas.microsoft.com/office/powerpoint/2010/main" val="11224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by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181975" cy="3945255"/>
          </a:xfrm>
        </p:spPr>
        <p:txBody>
          <a:bodyPr/>
          <a:lstStyle/>
          <a:p>
            <a:r>
              <a:rPr lang="en-US" dirty="0" smtClean="0"/>
              <a:t>UPRR work force will install connectivity to existing rail and industrial track where required</a:t>
            </a:r>
          </a:p>
          <a:p>
            <a:r>
              <a:rPr lang="en-US" dirty="0" smtClean="0"/>
              <a:t>TxDOT plans to follow this project with work in the SH146 corridor at Red Bluff</a:t>
            </a:r>
          </a:p>
        </p:txBody>
      </p:sp>
    </p:spTree>
    <p:extLst>
      <p:ext uri="{BB962C8B-B14F-4D97-AF65-F5344CB8AC3E}">
        <p14:creationId xmlns:p14="http://schemas.microsoft.com/office/powerpoint/2010/main" val="8889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11470"/>
            <a:ext cx="7886700" cy="86931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CSP – </a:t>
            </a:r>
            <a:r>
              <a:rPr lang="en-US" sz="2000" dirty="0" smtClean="0">
                <a:solidFill>
                  <a:prstClr val="black"/>
                </a:solidFill>
                <a:ea typeface="+mn-ea"/>
                <a:cs typeface="+mn-cs"/>
              </a:rPr>
              <a:t>Construct Rail Spur at Bayport Terminal</a:t>
            </a:r>
            <a:br>
              <a:rPr lang="en-US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srgbClr val="C00000"/>
                </a:solidFill>
              </a:rPr>
              <a:t>Site Visit on August 7, 2018	10:30am  SH146 &amp; Red Bluff Rd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No photographs – outside of PHA ROW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No TWIC is required on this project</a:t>
            </a:r>
          </a:p>
          <a:p>
            <a:r>
              <a:rPr lang="en-US" sz="2400" dirty="0" smtClean="0"/>
              <a:t>A valid government issued Photo ID is required  to go on the walk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09700"/>
            <a:ext cx="3886200" cy="4810125"/>
          </a:xfrm>
        </p:spPr>
        <p:txBody>
          <a:bodyPr/>
          <a:lstStyle/>
          <a:p>
            <a:r>
              <a:rPr lang="en-US" sz="2400" dirty="0" smtClean="0"/>
              <a:t>Safety vests, hard hat, safety glasses, where required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Comply with your company’s safety policy</a:t>
            </a:r>
          </a:p>
          <a:p>
            <a:r>
              <a:rPr lang="en-US" sz="2400" dirty="0" smtClean="0"/>
              <a:t>Site Visit is not mandatory</a:t>
            </a:r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Brenda C. Trevino,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60246"/>
            <a:ext cx="7886700" cy="1325563"/>
          </a:xfrm>
        </p:spPr>
        <p:txBody>
          <a:bodyPr/>
          <a:lstStyle/>
          <a:p>
            <a:r>
              <a:rPr lang="en-US" b="1" dirty="0" smtClean="0"/>
              <a:t>Additional Slides of PolyOne Area Tracks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46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221604-2825-4FBE-89AF-EEBB50FED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72" y="1817370"/>
            <a:ext cx="5310856" cy="3983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9" y="953262"/>
            <a:ext cx="8662736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S. End PolyOne Looking North</a:t>
            </a:r>
          </a:p>
        </p:txBody>
      </p:sp>
    </p:spTree>
    <p:extLst>
      <p:ext uri="{BB962C8B-B14F-4D97-AF65-F5344CB8AC3E}">
        <p14:creationId xmlns:p14="http://schemas.microsoft.com/office/powerpoint/2010/main" val="24976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996D99-818B-417C-B89F-8061E3EF3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17370"/>
            <a:ext cx="5113301" cy="3834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9" y="953262"/>
            <a:ext cx="8542421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S. End PolyOne Looking North</a:t>
            </a:r>
          </a:p>
        </p:txBody>
      </p:sp>
    </p:spTree>
    <p:extLst>
      <p:ext uri="{BB962C8B-B14F-4D97-AF65-F5344CB8AC3E}">
        <p14:creationId xmlns:p14="http://schemas.microsoft.com/office/powerpoint/2010/main" val="10408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166E27-FA01-4AB9-82B5-4D6492AB0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17370"/>
            <a:ext cx="5321969" cy="399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8" y="953262"/>
            <a:ext cx="8783053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PolyOne Track 925 Looking North</a:t>
            </a:r>
          </a:p>
        </p:txBody>
      </p:sp>
    </p:spTree>
    <p:extLst>
      <p:ext uri="{BB962C8B-B14F-4D97-AF65-F5344CB8AC3E}">
        <p14:creationId xmlns:p14="http://schemas.microsoft.com/office/powerpoint/2010/main" val="26013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861B98-A529-4223-985A-2F2384931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17371"/>
            <a:ext cx="5204883" cy="390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8" y="953262"/>
            <a:ext cx="8746958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S. End Track 145 Looking South</a:t>
            </a:r>
          </a:p>
        </p:txBody>
      </p:sp>
    </p:spTree>
    <p:extLst>
      <p:ext uri="{BB962C8B-B14F-4D97-AF65-F5344CB8AC3E}">
        <p14:creationId xmlns:p14="http://schemas.microsoft.com/office/powerpoint/2010/main" val="35974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DF69CA-1570-4FFD-9854-A5B06C801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85951"/>
            <a:ext cx="5426147" cy="4069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9" y="953262"/>
            <a:ext cx="8686799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Looking South at S. End Track 145</a:t>
            </a:r>
          </a:p>
        </p:txBody>
      </p:sp>
    </p:spTree>
    <p:extLst>
      <p:ext uri="{BB962C8B-B14F-4D97-AF65-F5344CB8AC3E}">
        <p14:creationId xmlns:p14="http://schemas.microsoft.com/office/powerpoint/2010/main" val="2735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8" y="953262"/>
            <a:ext cx="8650705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b="1" dirty="0"/>
              <a:t> Fall Protection Support Tracks 925-921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52712E-F247-4D03-A38A-FA77F96D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17371"/>
            <a:ext cx="5141495" cy="38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0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54166D-7F97-4AD2-A6C4-C62BD76F4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1817370"/>
            <a:ext cx="5261810" cy="3946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" y="953262"/>
            <a:ext cx="8650705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 Looking North at S. End Track 145</a:t>
            </a:r>
          </a:p>
        </p:txBody>
      </p:sp>
    </p:spTree>
    <p:extLst>
      <p:ext uri="{BB962C8B-B14F-4D97-AF65-F5344CB8AC3E}">
        <p14:creationId xmlns:p14="http://schemas.microsoft.com/office/powerpoint/2010/main" val="11815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25F1B8-E39B-4B50-972B-D7D71C30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1817370"/>
            <a:ext cx="5189621" cy="3892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8" y="953262"/>
            <a:ext cx="8807115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b="1" dirty="0"/>
              <a:t>PolyOne Tracks 920 – 921 Looking North</a:t>
            </a:r>
          </a:p>
        </p:txBody>
      </p:sp>
    </p:spTree>
    <p:extLst>
      <p:ext uri="{BB962C8B-B14F-4D97-AF65-F5344CB8AC3E}">
        <p14:creationId xmlns:p14="http://schemas.microsoft.com/office/powerpoint/2010/main" val="2707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3A954E-01B4-4DD8-A298-E24556765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17370"/>
            <a:ext cx="5153528" cy="3865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537" y="953262"/>
            <a:ext cx="8746957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b="1" dirty="0"/>
              <a:t>PolyOne Tracks 920 - 921 Looking South</a:t>
            </a:r>
          </a:p>
        </p:txBody>
      </p:sp>
    </p:spTree>
    <p:extLst>
      <p:ext uri="{BB962C8B-B14F-4D97-AF65-F5344CB8AC3E}">
        <p14:creationId xmlns:p14="http://schemas.microsoft.com/office/powerpoint/2010/main" val="19731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13A7A0-DE29-430F-8289-CFC15B84D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34" y="1780750"/>
            <a:ext cx="5258729" cy="3944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" y="953065"/>
            <a:ext cx="8494414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North End PolyOne Looking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A7AED-E0F9-4718-9054-D9A691DC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" y="953065"/>
            <a:ext cx="8494414" cy="76985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/>
              <a:t>Looking North – Track 145 &amp; Lead Track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30C1DF-D894-44E5-8974-61F37BC8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1817370"/>
            <a:ext cx="5189621" cy="38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78" y="365126"/>
            <a:ext cx="7886700" cy="982907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CSCSP – Vegetate Middle Berm at Bayport Container </a:t>
            </a: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Vegetate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Middle Berm at Bayport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Bayport Container Terminal</a:t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Middle Berm at Bayport Container Terminal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59971"/>
            <a:ext cx="8025156" cy="53169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8719794" cy="1325563"/>
          </a:xfrm>
        </p:spPr>
        <p:txBody>
          <a:bodyPr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CSP – </a:t>
            </a:r>
            <a:r>
              <a:rPr lang="en-US" sz="2000" dirty="0" smtClean="0">
                <a:solidFill>
                  <a:prstClr val="black"/>
                </a:solidFill>
              </a:rPr>
              <a:t>Construct Rail Spur at Bayport Terminal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Nick Kotsatos, P.E.–Construction Manager</a:t>
            </a:r>
          </a:p>
          <a:p>
            <a:pPr marL="0" indent="0">
              <a:buNone/>
            </a:pPr>
            <a:r>
              <a:rPr lang="en-US" dirty="0" smtClean="0"/>
              <a:t>Brenda C. Trevino, P.E</a:t>
            </a:r>
            <a:r>
              <a:rPr lang="en-US" dirty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Ross Talbot – Construction Delivery Mgr.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Ryan Mariacher– Director, Container Operations</a:t>
            </a:r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56" y="365126"/>
            <a:ext cx="8355094" cy="1325563"/>
          </a:xfrm>
        </p:spPr>
        <p:txBody>
          <a:bodyPr/>
          <a:lstStyle/>
          <a:p>
            <a:r>
              <a:rPr lang="en-US" sz="2000" dirty="0">
                <a:solidFill>
                  <a:prstClr val="black"/>
                </a:solidFill>
              </a:rPr>
              <a:t>CSP – </a:t>
            </a:r>
            <a:r>
              <a:rPr lang="en-US" sz="2000" dirty="0" smtClean="0">
                <a:solidFill>
                  <a:prstClr val="black"/>
                </a:solidFill>
              </a:rPr>
              <a:t>Construct Rail Spur at Bayport Terminal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CSP- Construct Rail Spur at Bayport Terminal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89760"/>
            <a:ext cx="7563244" cy="428720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Goal Small Business is 35% of the Purchase Price</a:t>
            </a:r>
          </a:p>
          <a:p>
            <a:r>
              <a:rPr lang="en-US" dirty="0" smtClean="0"/>
              <a:t>Small Business Participation and the Local Business criterion shall not exceed the Relative </a:t>
            </a:r>
            <a:r>
              <a:rPr lang="en-US" dirty="0"/>
              <a:t>W</a:t>
            </a:r>
            <a:r>
              <a:rPr lang="en-US" dirty="0" smtClean="0"/>
              <a:t>eight of 15%.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8185412" cy="5033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Proposals(CSP) are due on    August 29th, 2018 no later than 11:00 A.M.</a:t>
            </a:r>
          </a:p>
          <a:p>
            <a:r>
              <a:rPr lang="en-US" dirty="0" smtClean="0"/>
              <a:t>One original and eight copies, packaged in one sealed envelope</a:t>
            </a:r>
          </a:p>
          <a:p>
            <a:r>
              <a:rPr lang="en-US" dirty="0" smtClean="0"/>
              <a:t>All proposals will be opened and read publicly in the PHA first floor conference room by Procurement Services on Wednesday, August 29th, </a:t>
            </a:r>
            <a:r>
              <a:rPr lang="en-US" dirty="0"/>
              <a:t>2018 at </a:t>
            </a:r>
            <a:r>
              <a:rPr lang="en-US" dirty="0" smtClean="0"/>
              <a:t>11:30 </a:t>
            </a:r>
            <a:r>
              <a:rPr lang="en-US" dirty="0"/>
              <a:t>A</a:t>
            </a:r>
            <a:r>
              <a:rPr lang="en-US" dirty="0" smtClean="0"/>
              <a:t>.M.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7840" y="0"/>
            <a:ext cx="7477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CSP – </a:t>
            </a:r>
            <a:r>
              <a:rPr lang="en-US" sz="2000" b="1" dirty="0" smtClean="0">
                <a:solidFill>
                  <a:prstClr val="black"/>
                </a:solidFill>
                <a:ea typeface="+mj-ea"/>
                <a:cs typeface="+mj-cs"/>
              </a:rPr>
              <a:t>Construct Rail Spur at Bayport Terminal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345440" y="35729"/>
            <a:ext cx="7701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CSP – </a:t>
            </a:r>
            <a:r>
              <a:rPr lang="en-US" sz="2000" b="1" dirty="0" smtClean="0">
                <a:solidFill>
                  <a:prstClr val="black"/>
                </a:solidFill>
                <a:ea typeface="+mj-ea"/>
                <a:cs typeface="+mj-cs"/>
              </a:rPr>
              <a:t>Construct Rail Spur at Bayport Terminal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 Proposal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662" y="163014"/>
            <a:ext cx="7362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</a:t>
            </a:r>
            <a:r>
              <a:rPr lang="en-US" sz="2000" b="1" dirty="0" smtClean="0">
                <a:solidFill>
                  <a:prstClr val="black"/>
                </a:solidFill>
              </a:rPr>
              <a:t>Construct Rail Spur at Bayport Terminal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FE63D8-FF18-4FF6-A7C6-C20BD7ACC315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EDBC4AA1-C644-45D4-861D-B8F6A607A5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4217</TotalTime>
  <Words>913</Words>
  <Application>Microsoft Office PowerPoint</Application>
  <PresentationFormat>On-screen Show (4:3)</PresentationFormat>
  <Paragraphs>126</Paragraphs>
  <Slides>29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Acrobat Document</vt:lpstr>
      <vt:lpstr>PowerPoint Presentation</vt:lpstr>
      <vt:lpstr>PowerPoint Presentation</vt:lpstr>
      <vt:lpstr>CSCSP – Vegetate Middle Berm at Bayport Container Vegetate Middle Berm at Bayport at Bayport Container Terminal e Middle Berm at Bayport Container Terminal</vt:lpstr>
      <vt:lpstr>CSP – Construct Rail Spur at Bayport Terminal</vt:lpstr>
      <vt:lpstr>CSP – Construct Rail Spur at Bayport Terminal</vt:lpstr>
      <vt:lpstr>CSP- Construct Rail Spur at Bayport Terminal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Conditions Excerpts</vt:lpstr>
      <vt:lpstr>Access to Work</vt:lpstr>
      <vt:lpstr>Work by Others</vt:lpstr>
      <vt:lpstr>CSP – Construct Rail Spur at Bayport Terminal  Site Visit on August 7, 2018 10:30am  SH146 &amp; Red Bluff Rd</vt:lpstr>
      <vt:lpstr>PowerPoint Presentation</vt:lpstr>
      <vt:lpstr>Additional Slides of PolyOne Area Tracks</vt:lpstr>
      <vt:lpstr>S. End PolyOne Looking North</vt:lpstr>
      <vt:lpstr>S. End PolyOne Looking North</vt:lpstr>
      <vt:lpstr>PolyOne Track 925 Looking North</vt:lpstr>
      <vt:lpstr>S. End Track 145 Looking South</vt:lpstr>
      <vt:lpstr>Looking South at S. End Track 145</vt:lpstr>
      <vt:lpstr> Fall Protection Support Tracks 925-921</vt:lpstr>
      <vt:lpstr> Looking North at S. End Track 145</vt:lpstr>
      <vt:lpstr>PolyOne Tracks 920 – 921 Looking North</vt:lpstr>
      <vt:lpstr>PolyOne Tracks 920 - 921 Looking South</vt:lpstr>
      <vt:lpstr>North End PolyOne Looking South</vt:lpstr>
      <vt:lpstr>Looking North – Track 145 &amp; Lead Track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109</cp:revision>
  <cp:lastPrinted>2016-11-28T22:29:29Z</cp:lastPrinted>
  <dcterms:created xsi:type="dcterms:W3CDTF">2016-11-28T16:12:23Z</dcterms:created>
  <dcterms:modified xsi:type="dcterms:W3CDTF">2018-08-08T20:30:26Z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