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7" r:id="rId5"/>
    <p:sldMasterId id="2147483672" r:id="rId6"/>
    <p:sldMasterId id="2147483684" r:id="rId7"/>
  </p:sldMasterIdLst>
  <p:notesMasterIdLst>
    <p:notesMasterId r:id="rId22"/>
  </p:notesMasterIdLst>
  <p:handoutMasterIdLst>
    <p:handoutMasterId r:id="rId23"/>
  </p:handoutMasterIdLst>
  <p:sldIdLst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4" r:id="rId17"/>
    <p:sldId id="285" r:id="rId18"/>
    <p:sldId id="286" r:id="rId19"/>
    <p:sldId id="282" r:id="rId20"/>
    <p:sldId id="263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3469"/>
    <a:srgbClr val="A51C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272" autoAdjust="0"/>
    <p:restoredTop sz="94709"/>
  </p:normalViewPr>
  <p:slideViewPr>
    <p:cSldViewPr snapToGrid="0" snapToObjects="1">
      <p:cViewPr varScale="1">
        <p:scale>
          <a:sx n="74" d="100"/>
          <a:sy n="74" d="100"/>
        </p:scale>
        <p:origin x="1200" y="5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4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792BFA-B74B-463B-AA3A-42CFB5FC8F5C}" type="datetimeFigureOut">
              <a:rPr lang="en-US" smtClean="0"/>
              <a:t>12/6/2017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1F2799-D21C-493C-B781-1A1B61E20A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20379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974377-948D-4C0B-94B2-FF3F32B127D3}" type="datetimeFigureOut">
              <a:rPr lang="en-US" smtClean="0"/>
              <a:t>12/6/2017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B0138D-3943-4173-ABD4-EFF93AE2F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68569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423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256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ctr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042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619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1175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3794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7044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4753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0925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6812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315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8464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37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l"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0673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9780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912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4086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3446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8608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1232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6678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6558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8574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345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>
            <a:lvl1pPr algn="l"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5679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395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085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109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787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343025" cy="5811838"/>
          </a:xfrm>
          <a:prstGeom prst="rect">
            <a:avLst/>
          </a:prstGeom>
        </p:spPr>
        <p:txBody>
          <a:bodyPr vert="eaVert"/>
          <a:lstStyle>
            <a:lvl1pPr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179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663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986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6" y="269999"/>
            <a:ext cx="831874" cy="8165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492240"/>
            <a:ext cx="9144000" cy="365760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570818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1" r:id="rId2"/>
    <p:sldLayoutId id="2147483702" r:id="rId3"/>
    <p:sldLayoutId id="2147483705" r:id="rId4"/>
    <p:sldLayoutId id="2147483706" r:id="rId5"/>
    <p:sldLayoutId id="2147483707" r:id="rId6"/>
    <p:sldLayoutId id="2147483708" r:id="rId7"/>
    <p:sldLayoutId id="2147483704" r:id="rId8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382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839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9" r="9147" b="28838"/>
          <a:stretch/>
        </p:blipFill>
        <p:spPr>
          <a:xfrm>
            <a:off x="0" y="3023856"/>
            <a:ext cx="9144000" cy="38929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98" r="-472" b="-967"/>
          <a:stretch/>
        </p:blipFill>
        <p:spPr>
          <a:xfrm>
            <a:off x="0" y="3384913"/>
            <a:ext cx="9187199" cy="36123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921" y="385396"/>
            <a:ext cx="2143974" cy="210458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876190"/>
            <a:ext cx="9144000" cy="742592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TextBox 9"/>
          <p:cNvSpPr txBox="1"/>
          <p:nvPr/>
        </p:nvSpPr>
        <p:spPr>
          <a:xfrm>
            <a:off x="271425" y="2868690"/>
            <a:ext cx="8580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CSP – Vegetate Middle Berm at Bayport Container Terminal-Revised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Brenda C Trevino, P.E.  |  Project Manager   |  Project &amp; Construction Management (PCM)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94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solidFill>
                  <a:prstClr val="black"/>
                </a:solidFill>
              </a:rPr>
              <a:t>CSP – Vegetate Middle Berm at Bayport Container </a:t>
            </a:r>
            <a:r>
              <a:rPr lang="en-US" sz="1800" b="1" dirty="0" smtClean="0">
                <a:solidFill>
                  <a:prstClr val="black"/>
                </a:solidFill>
              </a:rPr>
              <a:t>Terminal-Revised</a:t>
            </a:r>
            <a:endParaRPr lang="en-US" sz="1800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4588932"/>
              </p:ext>
            </p:extLst>
          </p:nvPr>
        </p:nvGraphicFramePr>
        <p:xfrm>
          <a:off x="361950" y="843064"/>
          <a:ext cx="8675375" cy="56159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name="Acrobat Document" r:id="rId3" imgW="9326772" imgH="6035020" progId="AcroExch.Document.7">
                  <p:embed/>
                </p:oleObj>
              </mc:Choice>
              <mc:Fallback>
                <p:oleObj name="Acrobat Document" r:id="rId3" imgW="9326772" imgH="603502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1950" y="843064"/>
                        <a:ext cx="8675375" cy="56159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96955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Berm Cross Section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250" y="857250"/>
            <a:ext cx="8782050" cy="531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83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 smtClean="0"/>
              <a:t>Vegetate Berm At Bayport Container Terminal-Revised</a:t>
            </a:r>
            <a:endParaRPr lang="en-US" sz="1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38125" y="809625"/>
            <a:ext cx="4133850" cy="546735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29150" y="1825625"/>
            <a:ext cx="3886200" cy="445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33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4686"/>
            <a:ext cx="7886700" cy="1325563"/>
          </a:xfrm>
        </p:spPr>
        <p:txBody>
          <a:bodyPr/>
          <a:lstStyle/>
          <a:p>
            <a:r>
              <a:rPr lang="en-US" sz="1800" dirty="0">
                <a:solidFill>
                  <a:prstClr val="black"/>
                </a:solidFill>
              </a:rPr>
              <a:t>CSP – Vegetate Middle Berm at Bayport Container </a:t>
            </a:r>
            <a:r>
              <a:rPr lang="en-US" sz="1800" dirty="0" smtClean="0">
                <a:solidFill>
                  <a:prstClr val="black"/>
                </a:solidFill>
              </a:rPr>
              <a:t>Terminal-Revised     </a:t>
            </a:r>
            <a:br>
              <a:rPr lang="en-US" sz="1800" dirty="0" smtClean="0">
                <a:solidFill>
                  <a:prstClr val="black"/>
                </a:solidFill>
              </a:rPr>
            </a:br>
            <a:r>
              <a:rPr lang="en-US" sz="1800" dirty="0">
                <a:solidFill>
                  <a:prstClr val="black"/>
                </a:solidFill>
              </a:rPr>
              <a:t/>
            </a:r>
            <a:br>
              <a:rPr lang="en-US" sz="1800" dirty="0">
                <a:solidFill>
                  <a:prstClr val="black"/>
                </a:solidFill>
              </a:rPr>
            </a:br>
            <a:r>
              <a:rPr lang="en-US" sz="1800" dirty="0" smtClean="0">
                <a:solidFill>
                  <a:prstClr val="black"/>
                </a:solidFill>
              </a:rPr>
              <a:t>Site Visit on December 13, 2017	2-4PM 	West Entry Gate/Old SH146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657985"/>
            <a:ext cx="3886200" cy="4351338"/>
          </a:xfrm>
        </p:spPr>
        <p:txBody>
          <a:bodyPr/>
          <a:lstStyle/>
          <a:p>
            <a:r>
              <a:rPr lang="en-US" sz="2400" dirty="0" smtClean="0"/>
              <a:t>No photographs – leave cell phones in your pockets or purses</a:t>
            </a:r>
          </a:p>
          <a:p>
            <a:r>
              <a:rPr lang="en-US" sz="2400" dirty="0" smtClean="0"/>
              <a:t>Stay with group</a:t>
            </a:r>
          </a:p>
          <a:p>
            <a:r>
              <a:rPr lang="en-US" sz="2400" dirty="0" smtClean="0"/>
              <a:t>PHA certified TWIC escorts must accompany individuals without a TWIC card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657985"/>
            <a:ext cx="3886200" cy="4351338"/>
          </a:xfrm>
        </p:spPr>
        <p:txBody>
          <a:bodyPr/>
          <a:lstStyle/>
          <a:p>
            <a:r>
              <a:rPr lang="en-US" sz="2400" dirty="0" smtClean="0"/>
              <a:t>Safety vests, hard hat, safety glasses</a:t>
            </a:r>
          </a:p>
          <a:p>
            <a:r>
              <a:rPr lang="en-US" sz="2400" dirty="0" smtClean="0"/>
              <a:t>No open-toed shoes</a:t>
            </a:r>
          </a:p>
          <a:p>
            <a:r>
              <a:rPr lang="en-US" sz="2400" dirty="0" smtClean="0"/>
              <a:t>Personal flotation devices if within 20’ of face of wharf</a:t>
            </a:r>
          </a:p>
          <a:p>
            <a:r>
              <a:rPr lang="en-US" sz="2400" dirty="0" smtClean="0"/>
              <a:t>Comply with your company’s safety policy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0338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67" b="15968"/>
          <a:stretch/>
        </p:blipFill>
        <p:spPr>
          <a:xfrm>
            <a:off x="0" y="-13447"/>
            <a:ext cx="9144000" cy="68714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6" y="138728"/>
            <a:ext cx="831874" cy="8165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flipV="1">
            <a:off x="0" y="6494786"/>
            <a:ext cx="9144000" cy="374123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Rectangle 7"/>
          <p:cNvSpPr/>
          <p:nvPr/>
        </p:nvSpPr>
        <p:spPr>
          <a:xfrm>
            <a:off x="2339788" y="1040096"/>
            <a:ext cx="4195483" cy="5024527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TextBox 8"/>
          <p:cNvSpPr txBox="1"/>
          <p:nvPr/>
        </p:nvSpPr>
        <p:spPr>
          <a:xfrm>
            <a:off x="2699206" y="1146363"/>
            <a:ext cx="405449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b="1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  <a:t>THANK YOU</a:t>
            </a:r>
            <a:endParaRPr lang="en-US" sz="4050" b="1" dirty="0"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339788" y="2195211"/>
            <a:ext cx="4195483" cy="3556000"/>
          </a:xfrm>
          <a:prstGeom prst="rect">
            <a:avLst/>
          </a:prstGeom>
          <a:noFill/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600" b="1" dirty="0" smtClean="0">
                <a:solidFill>
                  <a:srgbClr val="A51C36"/>
                </a:solidFill>
              </a:rPr>
              <a:t>Brenda C. Trevino, P.E.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300" dirty="0" smtClean="0"/>
              <a:t>Project Manager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300" dirty="0" smtClean="0"/>
              <a:t>Port Houston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200" dirty="0" smtClean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rgbClr val="A51C36"/>
                </a:solidFill>
              </a:rPr>
              <a:t>Questions?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1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rgbClr val="A51C36"/>
                </a:solidFill>
              </a:rPr>
              <a:t>www.PortHouston.com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100" dirty="0" smtClean="0"/>
              <a:t>111 East Loop North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100" dirty="0" smtClean="0"/>
              <a:t>Houston, TX 77029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1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482151"/>
            <a:ext cx="9144000" cy="365760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" name="TextBox 4"/>
          <p:cNvSpPr txBox="1"/>
          <p:nvPr/>
        </p:nvSpPr>
        <p:spPr>
          <a:xfrm>
            <a:off x="7124700" y="6566928"/>
            <a:ext cx="1775459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25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WELCOME MESSAGE  |  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6" y="269999"/>
            <a:ext cx="831874" cy="81659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537729" y="3635218"/>
            <a:ext cx="1828212" cy="2089358"/>
            <a:chOff x="2925560" y="793159"/>
            <a:chExt cx="2226896" cy="2544994"/>
          </a:xfrm>
        </p:grpSpPr>
        <p:pic>
          <p:nvPicPr>
            <p:cNvPr id="8" name="Picture 7" descr="Branch_Theldon.jp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5813" y="793159"/>
              <a:ext cx="1602601" cy="222761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925560" y="3075726"/>
              <a:ext cx="2226896" cy="26242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Theldon R. Branch, III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483027" y="1388822"/>
            <a:ext cx="1703931" cy="2102259"/>
            <a:chOff x="4683362" y="793161"/>
            <a:chExt cx="2098211" cy="2588712"/>
          </a:xfrm>
        </p:grpSpPr>
        <p:pic>
          <p:nvPicPr>
            <p:cNvPr id="11" name="Picture 10" descr="Corgey_Dean.jp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48474" y="793161"/>
              <a:ext cx="1620125" cy="225197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683362" y="3116576"/>
              <a:ext cx="2098211" cy="2652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Dean E. Corgey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481588" y="3637950"/>
            <a:ext cx="1888796" cy="2077513"/>
            <a:chOff x="6426258" y="793158"/>
            <a:chExt cx="2277387" cy="2504935"/>
          </a:xfrm>
        </p:grpSpPr>
        <p:pic>
          <p:nvPicPr>
            <p:cNvPr id="14" name="Picture 13" descr="DonCarlos_Stephen.jpg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176"/>
            <a:stretch/>
          </p:blipFill>
          <p:spPr>
            <a:xfrm>
              <a:off x="6661089" y="793158"/>
              <a:ext cx="1588298" cy="2205086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426258" y="3038324"/>
              <a:ext cx="2277387" cy="2597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Stephen H. DonCarlos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386320" y="1384801"/>
            <a:ext cx="1595120" cy="2094892"/>
            <a:chOff x="1420093" y="3485699"/>
            <a:chExt cx="1920985" cy="2522857"/>
          </a:xfrm>
        </p:grpSpPr>
        <p:pic>
          <p:nvPicPr>
            <p:cNvPr id="17" name="Picture 16" descr="Fitzgerald_Clyde.jp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5743" y="3485699"/>
              <a:ext cx="1586393" cy="220508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420093" y="5749099"/>
              <a:ext cx="1920985" cy="25945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Clyde Fitzgerald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669312" y="1388822"/>
            <a:ext cx="1581535" cy="2083522"/>
            <a:chOff x="3087458" y="3485699"/>
            <a:chExt cx="1906912" cy="2512179"/>
          </a:xfrm>
        </p:grpSpPr>
        <p:pic>
          <p:nvPicPr>
            <p:cNvPr id="20" name="Picture 19" descr="Kennedy_JohnD.jpg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5812" y="3485699"/>
              <a:ext cx="1588298" cy="2205086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3087458" y="5738109"/>
              <a:ext cx="1906912" cy="2597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John D. Kennedy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482352" y="3635221"/>
            <a:ext cx="1313216" cy="2080242"/>
            <a:chOff x="4957125" y="3485392"/>
            <a:chExt cx="1586393" cy="2512979"/>
          </a:xfrm>
        </p:grpSpPr>
        <p:pic>
          <p:nvPicPr>
            <p:cNvPr id="23" name="Picture 22" descr="Mease_Roy.jpg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57125" y="3485392"/>
              <a:ext cx="1583111" cy="2200526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4957125" y="5738110"/>
              <a:ext cx="1586393" cy="2602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Roy D. Mease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001" t="19755" r="26222" b="28147"/>
          <a:stretch/>
        </p:blipFill>
        <p:spPr>
          <a:xfrm>
            <a:off x="894080" y="1513079"/>
            <a:ext cx="2265680" cy="302729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14574" y="4596391"/>
            <a:ext cx="24356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Janiece M. Longoria</a:t>
            </a:r>
          </a:p>
          <a:p>
            <a:pPr algn="ctr"/>
            <a:r>
              <a:rPr lang="en-US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Chairman</a:t>
            </a:r>
            <a:endParaRPr lang="en-US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6977" y="432338"/>
            <a:ext cx="6189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Port Commission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09274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878" y="365126"/>
            <a:ext cx="7886700" cy="982907"/>
          </a:xfrm>
        </p:spPr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CSCSP – Vegetate Middle Berm at Bayport Container </a:t>
            </a:r>
            <a:r>
              <a:rPr lang="en-US" sz="1600" dirty="0" smtClean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Vegetate </a:t>
            </a: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Middle Berm at Bayport 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Bayport Container Terminal</a:t>
            </a:r>
            <a:b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Middle Berm at Bayport Container Terminal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859971"/>
            <a:ext cx="8025156" cy="531699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AGENDA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Introductions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Harris County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Small Business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Procurement Services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Selection Criteria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[Site] Parameters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Questions</a:t>
            </a:r>
          </a:p>
          <a:p>
            <a:pPr marL="0" indent="0">
              <a:buNone/>
            </a:pPr>
            <a:r>
              <a:rPr lang="en-US" dirty="0" smtClean="0"/>
              <a:t>All attendees must sign-in and indicate attendance for site visit and if TWIC cardholders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00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>
                <a:solidFill>
                  <a:prstClr val="black"/>
                </a:solidFill>
              </a:rPr>
              <a:t>CSP – Vegetate Middle Berm at Bayport Container </a:t>
            </a:r>
            <a:r>
              <a:rPr lang="en-US" sz="1800" dirty="0" smtClean="0">
                <a:solidFill>
                  <a:prstClr val="black"/>
                </a:solidFill>
              </a:rPr>
              <a:t>Terminal-Revised</a:t>
            </a: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121790"/>
            <a:ext cx="8091144" cy="5055173"/>
          </a:xfrm>
        </p:spPr>
        <p:txBody>
          <a:bodyPr/>
          <a:lstStyle/>
          <a:p>
            <a:pPr marL="0" indent="0">
              <a:buNone/>
            </a:pPr>
            <a:r>
              <a:rPr lang="en-US" u="sng" dirty="0" smtClean="0"/>
              <a:t>PHA Personnel:</a:t>
            </a:r>
          </a:p>
          <a:p>
            <a:pPr marL="0" indent="0">
              <a:buNone/>
            </a:pPr>
            <a:r>
              <a:rPr lang="en-US" dirty="0" smtClean="0"/>
              <a:t>Roger H. Hoh, P.E. – Director, PCM</a:t>
            </a:r>
          </a:p>
          <a:p>
            <a:pPr marL="0" indent="0">
              <a:buNone/>
            </a:pPr>
            <a:r>
              <a:rPr lang="en-US" dirty="0" smtClean="0"/>
              <a:t>Nick Kotsatos–Construction Manager</a:t>
            </a:r>
          </a:p>
          <a:p>
            <a:pPr marL="0" indent="0">
              <a:buNone/>
            </a:pPr>
            <a:r>
              <a:rPr lang="en-US" dirty="0" smtClean="0"/>
              <a:t>Brenda C. Trevino, P.E</a:t>
            </a:r>
            <a:r>
              <a:rPr lang="en-US" dirty="0"/>
              <a:t>.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– Project Manager</a:t>
            </a:r>
          </a:p>
          <a:p>
            <a:pPr marL="0" indent="0">
              <a:buNone/>
            </a:pPr>
            <a:r>
              <a:rPr lang="en-US" dirty="0" smtClean="0"/>
              <a:t>Pedro Gonzales – Small Business Development</a:t>
            </a:r>
          </a:p>
          <a:p>
            <a:pPr marL="0" indent="0">
              <a:buNone/>
            </a:pPr>
            <a:r>
              <a:rPr lang="en-US" dirty="0" smtClean="0"/>
              <a:t>Ryan Mariacher– Director of Container Terminals</a:t>
            </a:r>
          </a:p>
          <a:p>
            <a:pPr marL="0" indent="0">
              <a:buNone/>
            </a:pPr>
            <a:endParaRPr lang="en-US" u="sng" dirty="0" smtClean="0"/>
          </a:p>
          <a:p>
            <a:pPr marL="0" indent="0">
              <a:buNone/>
            </a:pPr>
            <a:r>
              <a:rPr lang="en-US" u="sng" dirty="0" smtClean="0"/>
              <a:t>Harris County:</a:t>
            </a:r>
          </a:p>
          <a:p>
            <a:pPr marL="0" indent="0">
              <a:buNone/>
            </a:pPr>
            <a:r>
              <a:rPr lang="en-US" dirty="0" smtClean="0"/>
              <a:t>Robert Rocha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– Wage Rate Monitor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19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1800" dirty="0">
                <a:solidFill>
                  <a:prstClr val="black"/>
                </a:solidFill>
              </a:rPr>
              <a:t>CSP – Vegetate Middle Berm at Bayport Container </a:t>
            </a:r>
            <a:r>
              <a:rPr lang="en-US" sz="1800" dirty="0" smtClean="0">
                <a:solidFill>
                  <a:prstClr val="black"/>
                </a:solidFill>
              </a:rPr>
              <a:t>Terminal-Revised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256" y="1825625"/>
            <a:ext cx="8559538" cy="4351338"/>
          </a:xfrm>
        </p:spPr>
        <p:txBody>
          <a:bodyPr/>
          <a:lstStyle/>
          <a:p>
            <a:pPr marL="0" indent="0">
              <a:buNone/>
            </a:pPr>
            <a:r>
              <a:rPr lang="en-US" sz="2400" u="sng" dirty="0" smtClean="0"/>
              <a:t>Harris County Wage Rate Compliance &amp; Requirements: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 smtClean="0"/>
              <a:t>Attendance at pre-bid/proposal meetings and pre-construction meetings</a:t>
            </a:r>
          </a:p>
          <a:p>
            <a:r>
              <a:rPr lang="en-US" sz="2400" dirty="0" smtClean="0"/>
              <a:t>Review and approve weekly certified payroll records</a:t>
            </a:r>
          </a:p>
          <a:p>
            <a:r>
              <a:rPr lang="en-US" sz="2400" dirty="0" smtClean="0"/>
              <a:t>Monitor wage rate compliance</a:t>
            </a:r>
          </a:p>
          <a:p>
            <a:r>
              <a:rPr lang="en-US" sz="2400" dirty="0" smtClean="0"/>
              <a:t>Review claims of non-compliance from the field and recommend appreciate responses as required or permitted under the Wage Scale Act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5932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>
                <a:solidFill>
                  <a:prstClr val="black"/>
                </a:solidFill>
              </a:rPr>
              <a:t>CSP – Vegetate Middle Berm at Bayport Container </a:t>
            </a:r>
            <a:r>
              <a:rPr lang="en-US" sz="1800" dirty="0" smtClean="0">
                <a:solidFill>
                  <a:prstClr val="black"/>
                </a:solidFill>
              </a:rPr>
              <a:t>Terminal-Revised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889760"/>
            <a:ext cx="7563244" cy="4287203"/>
          </a:xfrm>
        </p:spPr>
        <p:txBody>
          <a:bodyPr/>
          <a:lstStyle/>
          <a:p>
            <a:pPr marL="0" indent="0">
              <a:buNone/>
            </a:pPr>
            <a:r>
              <a:rPr lang="en-US" u="sng" dirty="0" smtClean="0"/>
              <a:t>Small Business Requirement:</a:t>
            </a:r>
          </a:p>
          <a:p>
            <a:pPr marL="0" indent="0">
              <a:buNone/>
            </a:pPr>
            <a:endParaRPr lang="en-US" u="sng" dirty="0" smtClean="0"/>
          </a:p>
          <a:p>
            <a:r>
              <a:rPr lang="en-US" dirty="0" smtClean="0"/>
              <a:t>Participation Goal Small Business is 35% of the Purchase Price</a:t>
            </a:r>
          </a:p>
          <a:p>
            <a:r>
              <a:rPr lang="en-US" dirty="0" smtClean="0"/>
              <a:t>Small Business Participation and the Local Business criterion shall not exceed the Relative </a:t>
            </a:r>
            <a:r>
              <a:rPr lang="en-US" dirty="0"/>
              <a:t>W</a:t>
            </a:r>
            <a:r>
              <a:rPr lang="en-US" dirty="0" smtClean="0"/>
              <a:t>eight of 15%.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38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>
                <a:solidFill>
                  <a:prstClr val="black"/>
                </a:solidFill>
              </a:rPr>
              <a:t>CSP – Vegetate Middle Berm at Bayport Container </a:t>
            </a:r>
            <a:r>
              <a:rPr lang="en-US" sz="1800" dirty="0" smtClean="0">
                <a:solidFill>
                  <a:prstClr val="black"/>
                </a:solidFill>
              </a:rPr>
              <a:t>Terminal-Revised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8185412" cy="4351338"/>
          </a:xfrm>
        </p:spPr>
        <p:txBody>
          <a:bodyPr/>
          <a:lstStyle/>
          <a:p>
            <a:pPr marL="0" indent="0">
              <a:buNone/>
            </a:pPr>
            <a:r>
              <a:rPr lang="en-US" u="sng" dirty="0" smtClean="0"/>
              <a:t>Procurement:</a:t>
            </a:r>
          </a:p>
          <a:p>
            <a:r>
              <a:rPr lang="en-US" dirty="0" smtClean="0"/>
              <a:t>Competitive Sealed Proposals(CSP) are due on    January 3, 2018 no later than 11:00 A.M.</a:t>
            </a:r>
          </a:p>
          <a:p>
            <a:r>
              <a:rPr lang="en-US" dirty="0" smtClean="0"/>
              <a:t>One original and five copies, packaged in one sealed envelope</a:t>
            </a:r>
          </a:p>
          <a:p>
            <a:r>
              <a:rPr lang="en-US" dirty="0" smtClean="0"/>
              <a:t>All proposals will be opened and read publicly in the PHA first floor conference room by Procurement Services on Wednesday, 		</a:t>
            </a:r>
            <a:r>
              <a:rPr lang="en-US" dirty="0"/>
              <a:t>January 3, 2018 at </a:t>
            </a:r>
            <a:r>
              <a:rPr lang="en-US" dirty="0" smtClean="0"/>
              <a:t>11:30 </a:t>
            </a:r>
            <a:r>
              <a:rPr lang="en-US" dirty="0"/>
              <a:t>A</a:t>
            </a:r>
            <a:r>
              <a:rPr lang="en-US" dirty="0" smtClean="0"/>
              <a:t>.M.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63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1800" dirty="0">
                <a:solidFill>
                  <a:prstClr val="black"/>
                </a:solidFill>
              </a:rPr>
              <a:t>CSP – Vegetate Middle Berm at Bayport Container </a:t>
            </a:r>
            <a:r>
              <a:rPr lang="en-US" sz="1800" dirty="0" smtClean="0">
                <a:solidFill>
                  <a:prstClr val="black"/>
                </a:solidFill>
              </a:rPr>
              <a:t>Terminal-Revised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68924"/>
            <a:ext cx="8515350" cy="5008039"/>
          </a:xfrm>
        </p:spPr>
        <p:txBody>
          <a:bodyPr/>
          <a:lstStyle/>
          <a:p>
            <a:pPr marL="0" indent="0">
              <a:buNone/>
            </a:pPr>
            <a:r>
              <a:rPr lang="en-US" u="sng" dirty="0" smtClean="0"/>
              <a:t>Selection Criteria</a:t>
            </a:r>
          </a:p>
          <a:p>
            <a:pPr marL="0" indent="0">
              <a:buNone/>
            </a:pPr>
            <a:r>
              <a:rPr lang="en-US" sz="2000" dirty="0" smtClean="0"/>
              <a:t>The Port Commission will award the contract to the </a:t>
            </a:r>
            <a:r>
              <a:rPr lang="en-US" sz="2000" u="sng" dirty="0" smtClean="0"/>
              <a:t>responsible</a:t>
            </a:r>
            <a:r>
              <a:rPr lang="en-US" sz="2000" dirty="0" smtClean="0"/>
              <a:t> bidder/proposer submitting the </a:t>
            </a:r>
            <a:r>
              <a:rPr lang="en-US" sz="2000" u="sng" dirty="0" smtClean="0"/>
              <a:t>lowest</a:t>
            </a:r>
            <a:r>
              <a:rPr lang="en-US" sz="2000" dirty="0" smtClean="0"/>
              <a:t> and </a:t>
            </a:r>
            <a:r>
              <a:rPr lang="en-US" sz="2000" u="sng" dirty="0" smtClean="0"/>
              <a:t>best</a:t>
            </a:r>
            <a:r>
              <a:rPr lang="en-US" sz="2000" dirty="0" smtClean="0"/>
              <a:t> proposal.</a:t>
            </a:r>
          </a:p>
          <a:p>
            <a:pPr marL="0" indent="0">
              <a:buNone/>
            </a:pPr>
            <a:r>
              <a:rPr lang="en-US" u="sng" dirty="0" smtClean="0"/>
              <a:t>Responsible: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Meet the applicable Small Business Participation requirements, if any;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Have the ability to comply with the required delivery or performance schedule, taking into consideration other business commitments;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Have a satisfactory record of performance and integrity;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Have satisfactory safety and environmental record;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Have satisfactory references; and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Have the necessary facilities, equipment, materials, personnel, organization, experience, authorizations, technical skills, and financial resources to fulfill the terms of the contract for the project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64851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1800" dirty="0">
                <a:solidFill>
                  <a:prstClr val="black"/>
                </a:solidFill>
              </a:rPr>
              <a:t>CSP – Vegetate Middle Berm at Bayport Container </a:t>
            </a:r>
            <a:r>
              <a:rPr lang="en-US" sz="1800" dirty="0" smtClean="0">
                <a:solidFill>
                  <a:prstClr val="black"/>
                </a:solidFill>
              </a:rPr>
              <a:t>Terminal-Revised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2662" y="1307150"/>
            <a:ext cx="4122460" cy="795027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Competitive Sealed Bid/ Proposal Response: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Page 2 – Required Attachments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9171768"/>
              </p:ext>
            </p:extLst>
          </p:nvPr>
        </p:nvGraphicFramePr>
        <p:xfrm>
          <a:off x="4986338" y="1178677"/>
          <a:ext cx="3914775" cy="5065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3" name="Acrobat Document" r:id="rId3" imgW="4663409" imgH="6034916" progId="Acrobat.Document.2015">
                  <p:embed/>
                </p:oleObj>
              </mc:Choice>
              <mc:Fallback>
                <p:oleObj name="Acrobat Document" r:id="rId3" imgW="4663409" imgH="6034916" progId="Acrobat.Document.20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86338" y="1178677"/>
                        <a:ext cx="3914775" cy="5065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Oval 4"/>
          <p:cNvSpPr/>
          <p:nvPr/>
        </p:nvSpPr>
        <p:spPr bwMode="auto">
          <a:xfrm>
            <a:off x="5125560" y="2980750"/>
            <a:ext cx="387879" cy="1973579"/>
          </a:xfrm>
          <a:prstGeom prst="ellipse">
            <a:avLst/>
          </a:prstGeom>
          <a:noFill/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US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" name="Right Arrow 5"/>
          <p:cNvSpPr>
            <a:spLocks noChangeArrowheads="1"/>
          </p:cNvSpPr>
          <p:nvPr/>
        </p:nvSpPr>
        <p:spPr bwMode="auto">
          <a:xfrm>
            <a:off x="3938827" y="3150899"/>
            <a:ext cx="977900" cy="484188"/>
          </a:xfrm>
          <a:prstGeom prst="rightArrow">
            <a:avLst>
              <a:gd name="adj1" fmla="val 50000"/>
              <a:gd name="adj2" fmla="val 50024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05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PowerPoint" ma:contentTypeID="0x01010049B4F4785A34034FA300D6CFEA30721400CD00404B7142BE488AC4C30383BF70CC" ma:contentTypeVersion="9" ma:contentTypeDescription="PowerPoint template" ma:contentTypeScope="" ma:versionID="3e0e1ec7b10ff8e52f9c043a4adcbabe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haredContentType xmlns="Microsoft.SharePoint.Taxonomy.ContentTypeSync" SourceId="9dc53f64-83c1-4540-a93a-1a66a8901849" ContentTypeId="0x01010049B4F4785A34034FA300D6CFEA307214" PreviousValue="false"/>
</file>

<file path=customXml/itemProps1.xml><?xml version="1.0" encoding="utf-8"?>
<ds:datastoreItem xmlns:ds="http://schemas.openxmlformats.org/officeDocument/2006/customXml" ds:itemID="{EDBC4AA1-C644-45D4-861D-B8F6A607A5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A887B976-D5B5-40FB-9546-C0974EB0B46F}">
  <ds:schemaRefs>
    <ds:schemaRef ds:uri="http://schemas.openxmlformats.org/package/2006/metadata/core-properties"/>
    <ds:schemaRef ds:uri="http://purl.org/dc/terms/"/>
    <ds:schemaRef ds:uri="http://purl.org/dc/dcmitype/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FAFDAA1-9DC0-46DE-ADC9-FD04BC970BF7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4FFE63D8-FF18-4FF6-A7C6-C20BD7ACC315}">
  <ds:schemaRefs>
    <ds:schemaRef ds:uri="Microsoft.SharePoint.Taxonomy.ContentTypeSyn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3786</TotalTime>
  <Words>562</Words>
  <Application>Microsoft Office PowerPoint</Application>
  <PresentationFormat>On-screen Show (4:3)</PresentationFormat>
  <Paragraphs>84</Paragraphs>
  <Slides>14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Calibri</vt:lpstr>
      <vt:lpstr>Calibri Light</vt:lpstr>
      <vt:lpstr>Helvetica Neue</vt:lpstr>
      <vt:lpstr>Helvetica Neue Condensed</vt:lpstr>
      <vt:lpstr>2_Office Theme</vt:lpstr>
      <vt:lpstr>1_Office Theme</vt:lpstr>
      <vt:lpstr>Custom Design</vt:lpstr>
      <vt:lpstr>Acrobat Document</vt:lpstr>
      <vt:lpstr>PowerPoint Presentation</vt:lpstr>
      <vt:lpstr>PowerPoint Presentation</vt:lpstr>
      <vt:lpstr>CSCSP – Vegetate Middle Berm at Bayport Container Vegetate Middle Berm at Bayport at Bayport Container Terminal e Middle Berm at Bayport Container Terminal</vt:lpstr>
      <vt:lpstr>CSP – Vegetate Middle Berm at Bayport Container Terminal-Revised</vt:lpstr>
      <vt:lpstr>CSP – Vegetate Middle Berm at Bayport Container Terminal-Revised</vt:lpstr>
      <vt:lpstr>CSP – Vegetate Middle Berm at Bayport Container Terminal-Revised</vt:lpstr>
      <vt:lpstr>CSP – Vegetate Middle Berm at Bayport Container Terminal-Revised</vt:lpstr>
      <vt:lpstr>CSP – Vegetate Middle Berm at Bayport Container Terminal-Revised</vt:lpstr>
      <vt:lpstr>CSP – Vegetate Middle Berm at Bayport Container Terminal-Revised</vt:lpstr>
      <vt:lpstr>PowerPoint Presentation</vt:lpstr>
      <vt:lpstr>Berm Cross Section</vt:lpstr>
      <vt:lpstr>Vegetate Berm At Bayport Container Terminal-Revised</vt:lpstr>
      <vt:lpstr>CSP – Vegetate Middle Berm at Bayport Container Terminal-Revised       Site Visit on December 13, 2017 2-4PM  West Entry Gate/Old SH146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Gina Manlove</dc:creator>
  <cp:lastModifiedBy>Conni McMillian</cp:lastModifiedBy>
  <cp:revision>76</cp:revision>
  <cp:lastPrinted>2016-11-28T22:29:29Z</cp:lastPrinted>
  <dcterms:created xsi:type="dcterms:W3CDTF">2016-11-28T16:12:23Z</dcterms:created>
  <dcterms:modified xsi:type="dcterms:W3CDTF">2017-12-06T20:51:30Z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0x01010049B4F4785A34034FA300D6CFEA30721400CD00404B7142BE488AC4C30383BF70CC</vt:lpwstr>
  </property>
  <property fmtid="{D5CDD505-2E9C-101B-9397-08002B2CF9AE}" pid="3" name="GS_AddingInProgress">
    <vt:lpwstr>False</vt:lpwstr>
  </property>
  <property fmtid="{D5CDD505-2E9C-101B-9397-08002B2CF9AE}" pid="4" name="Order">
    <vt:r8>7300</vt:r8>
  </property>
</Properties>
</file>