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4"/>
  </p:notesMasterIdLst>
  <p:handoutMasterIdLst>
    <p:handoutMasterId r:id="rId25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4" r:id="rId18"/>
    <p:sldId id="285" r:id="rId19"/>
    <p:sldId id="286" r:id="rId20"/>
    <p:sldId id="281" r:id="rId21"/>
    <p:sldId id="282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CSP-562 DEMOLITION OF WHARF CRANE NOS. 6 &amp; 13 AND RELOCATION OF WHARF CRANE NOS.5, 7, &amp; 8 AT BARBOURS CUT TERMINAL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Alvin Jackson, P.E.  |  Project Manager   |  Project &amp; Construction Management (PCM)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38" y="1825625"/>
            <a:ext cx="6126524" cy="4351338"/>
          </a:xfrm>
        </p:spPr>
      </p:pic>
    </p:spTree>
    <p:extLst>
      <p:ext uri="{BB962C8B-B14F-4D97-AF65-F5344CB8AC3E}">
        <p14:creationId xmlns:p14="http://schemas.microsoft.com/office/powerpoint/2010/main" val="908319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17" y="1825625"/>
            <a:ext cx="5776966" cy="4351338"/>
          </a:xfrm>
        </p:spPr>
      </p:pic>
    </p:spTree>
    <p:extLst>
      <p:ext uri="{BB962C8B-B14F-4D97-AF65-F5344CB8AC3E}">
        <p14:creationId xmlns:p14="http://schemas.microsoft.com/office/powerpoint/2010/main" val="1888444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34" y="1825625"/>
            <a:ext cx="3401532" cy="4351338"/>
          </a:xfrm>
        </p:spPr>
      </p:pic>
    </p:spTree>
    <p:extLst>
      <p:ext uri="{BB962C8B-B14F-4D97-AF65-F5344CB8AC3E}">
        <p14:creationId xmlns:p14="http://schemas.microsoft.com/office/powerpoint/2010/main" val="149365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96" y="1825625"/>
            <a:ext cx="3457607" cy="4351338"/>
          </a:xfrm>
        </p:spPr>
      </p:pic>
    </p:spTree>
    <p:extLst>
      <p:ext uri="{BB962C8B-B14F-4D97-AF65-F5344CB8AC3E}">
        <p14:creationId xmlns:p14="http://schemas.microsoft.com/office/powerpoint/2010/main" val="333345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555423"/>
            <a:ext cx="8147706" cy="462154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General Scope of Services: This Project will consist of demoing wharf cranes 6 and 13. The large structural sections of the cranes will be removed first, then cutting them up as required, transporting the pieces and components off-site for salvage or disposal. In addition, we will relocate existing wharf cranes 5, 7, and 8.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Respondents are to rely on their own estimates and material take-off for project bidding/proposing.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0070"/>
            <a:ext cx="3886200" cy="5026893"/>
          </a:xfrm>
        </p:spPr>
        <p:txBody>
          <a:bodyPr/>
          <a:lstStyle/>
          <a:p>
            <a:r>
              <a:rPr lang="en-US" dirty="0" smtClean="0"/>
              <a:t>No photographs – leave cell phones in your pockets or purses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Stay with group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PHA</a:t>
            </a:r>
            <a:r>
              <a:rPr lang="en-US" dirty="0" smtClean="0"/>
              <a:t> certified </a:t>
            </a:r>
            <a:r>
              <a:rPr lang="en-US" dirty="0" err="1" smtClean="0"/>
              <a:t>TWIC</a:t>
            </a:r>
            <a:r>
              <a:rPr lang="en-US" dirty="0" smtClean="0"/>
              <a:t> escorts must accompany individuals without a </a:t>
            </a:r>
            <a:r>
              <a:rPr lang="en-US" dirty="0" err="1" smtClean="0"/>
              <a:t>TWIC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65230"/>
            <a:ext cx="3886200" cy="5111734"/>
          </a:xfrm>
        </p:spPr>
        <p:txBody>
          <a:bodyPr/>
          <a:lstStyle/>
          <a:p>
            <a:r>
              <a:rPr lang="en-US" dirty="0" smtClean="0"/>
              <a:t>Safety vests, hard hat, safety glasses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open-toed shoes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Personal flotation devices if within 20’ of face of wharf</a:t>
            </a:r>
          </a:p>
          <a:p>
            <a:endParaRPr lang="en-US" dirty="0" smtClean="0"/>
          </a:p>
          <a:p>
            <a:r>
              <a:rPr lang="en-US" dirty="0" smtClean="0"/>
              <a:t>Comply with your company’s safety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Alvin Jackson,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ajackson@poha.com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Demolition of Wharf Crane Nos. 6 &amp; 13 and Relocation </a:t>
            </a:r>
            <a:br>
              <a:rPr lang="en-US" sz="2200" dirty="0" smtClean="0"/>
            </a:br>
            <a:r>
              <a:rPr lang="en-US" sz="2200" dirty="0" smtClean="0"/>
              <a:t>of Wharf Crane Nos. 5, 7, &amp; 8 at </a:t>
            </a:r>
            <a:r>
              <a:rPr lang="en-US" sz="2200" dirty="0" err="1" smtClean="0"/>
              <a:t>Barbours</a:t>
            </a:r>
            <a:r>
              <a:rPr lang="en-US" sz="2200" dirty="0" smtClean="0"/>
              <a:t> Cut Terminal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</a:t>
            </a:r>
            <a:r>
              <a:rPr lang="en-US" dirty="0" err="1" smtClean="0"/>
              <a:t>TWIC</a:t>
            </a:r>
            <a:r>
              <a:rPr lang="en-US" dirty="0" smtClean="0"/>
              <a:t>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Alvin Jackson, P.E.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Don Smith – Construction Manager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Yvette Camel-Smith – Director of Procurement </a:t>
            </a:r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/>
              <a:t/>
            </a:r>
            <a:br>
              <a:rPr lang="en-US" sz="3200" b="0" dirty="0"/>
            </a:br>
            <a:r>
              <a:rPr lang="en-US" sz="3200" b="0" dirty="0" smtClean="0"/>
              <a:t/>
            </a:r>
            <a:br>
              <a:rPr lang="en-US" sz="3200" b="0" dirty="0" smtClean="0"/>
            </a:b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4933165" cy="4998612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This project is exempt from the </a:t>
            </a:r>
            <a:r>
              <a:rPr lang="en-US" dirty="0" err="1" smtClean="0"/>
              <a:t>PHA</a:t>
            </a:r>
            <a:r>
              <a:rPr lang="en-US" dirty="0" smtClean="0"/>
              <a:t> Small Business</a:t>
            </a:r>
          </a:p>
          <a:p>
            <a:r>
              <a:rPr lang="en-US" dirty="0" smtClean="0"/>
              <a:t>Participation Goal Small Business Participation Goal for this Project = 35% of the Purchase Price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86400" y="1699585"/>
            <a:ext cx="3295522" cy="4163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547693"/>
              </p:ext>
            </p:extLst>
          </p:nvPr>
        </p:nvGraphicFramePr>
        <p:xfrm>
          <a:off x="5486400" y="1690689"/>
          <a:ext cx="3295521" cy="4122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5829261" imgH="7543646" progId="Acrobat.Document.2015">
                  <p:embed/>
                </p:oleObj>
              </mc:Choice>
              <mc:Fallback>
                <p:oleObj name="Acrobat Document" r:id="rId3" imgW="5829261" imgH="754364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6400" y="1690689"/>
                        <a:ext cx="3295521" cy="4122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Bids/Proposals (CSB/CSP) are due on November 29, 2017, no later than </a:t>
            </a:r>
            <a:r>
              <a:rPr lang="en-US" dirty="0"/>
              <a:t> </a:t>
            </a:r>
            <a:r>
              <a:rPr lang="en-US" dirty="0" smtClean="0"/>
              <a:t>11:00 A.M.</a:t>
            </a:r>
          </a:p>
          <a:p>
            <a:r>
              <a:rPr lang="en-US" dirty="0" smtClean="0"/>
              <a:t>One original and six copies, packaged in one sealed envelope</a:t>
            </a:r>
          </a:p>
          <a:p>
            <a:r>
              <a:rPr lang="en-US" dirty="0" smtClean="0"/>
              <a:t>All bids/proposals will be opened and read publicly in the PHA first floor conference room by Procurement Services on Wednesday, November 29, 2017 at 11:30 A.M.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Demolition of Wharf Crane Nos. 6 &amp; 13 and Relocation </a:t>
            </a:r>
            <a:br>
              <a:rPr lang="en-US" sz="2200" dirty="0"/>
            </a:br>
            <a:r>
              <a:rPr lang="en-US" sz="2200" dirty="0"/>
              <a:t>of Wharf Crane Nos. 5, 7, &amp; 8 at </a:t>
            </a:r>
            <a:r>
              <a:rPr lang="en-US" sz="2200" dirty="0" err="1"/>
              <a:t>Barbours</a:t>
            </a:r>
            <a:r>
              <a:rPr lang="en-US" sz="2200" dirty="0"/>
              <a:t> Cut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bidder/proposer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bid/proposal.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21" y="1825625"/>
            <a:ext cx="6223558" cy="4351338"/>
          </a:xfrm>
        </p:spPr>
      </p:pic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69E4C0-B255-4498-B4C5-89BE286FB6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829100A-5696-4083-A8EA-D044CB9976F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3679</TotalTime>
  <Words>694</Words>
  <Application>Microsoft Office PowerPoint</Application>
  <PresentationFormat>On-screen Show (4:3)</PresentationFormat>
  <Paragraphs>96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   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Annual Wharf Crane &amp; RTG Crane Painting at  Bayport &amp; Barbours Cut Container Terminals - 2018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Demolition of Wharf Crane Nos. 6 &amp; 13 and Relocation  of Wharf Crane Nos. 5, 7, &amp; 8 at Barbours Cut Terminal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59</cp:revision>
  <cp:lastPrinted>2016-11-28T22:29:29Z</cp:lastPrinted>
  <dcterms:created xsi:type="dcterms:W3CDTF">2016-11-28T16:12:23Z</dcterms:created>
  <dcterms:modified xsi:type="dcterms:W3CDTF">2017-11-20T17:58:59Z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</Properties>
</file>