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72" r:id="rId6"/>
    <p:sldMasterId id="2147483684" r:id="rId7"/>
  </p:sldMasterIdLst>
  <p:notesMasterIdLst>
    <p:notesMasterId r:id="rId25"/>
  </p:notesMasterIdLst>
  <p:handoutMasterIdLst>
    <p:handoutMasterId r:id="rId26"/>
  </p:handoutMasterIdLst>
  <p:sldIdLst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3" r:id="rId17"/>
    <p:sldId id="284" r:id="rId18"/>
    <p:sldId id="285" r:id="rId19"/>
    <p:sldId id="286" r:id="rId20"/>
    <p:sldId id="287" r:id="rId21"/>
    <p:sldId id="281" r:id="rId22"/>
    <p:sldId id="282" r:id="rId23"/>
    <p:sldId id="26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 autoAdjust="0"/>
    <p:restoredTop sz="94709"/>
  </p:normalViewPr>
  <p:slideViewPr>
    <p:cSldViewPr snapToGrid="0" snapToObjects="1">
      <p:cViewPr varScale="1">
        <p:scale>
          <a:sx n="110" d="100"/>
          <a:sy n="110" d="100"/>
        </p:scale>
        <p:origin x="157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CSP-533 ANNUAL WHARF CRANE &amp; RTG CRANE PAINTING AT BAYPORT &amp; BARBOURS CUT TERMINAL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Alvin Jackson, P.E.  |  Project Manager   |  Project &amp; Construction Management (PCM)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480" y="1690689"/>
            <a:ext cx="7116001" cy="39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19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844" y="1825625"/>
            <a:ext cx="66995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44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305" y="1690689"/>
            <a:ext cx="65793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7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5057" y="2115467"/>
            <a:ext cx="6753886" cy="366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5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650" y="2627818"/>
            <a:ext cx="3886200" cy="274695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8392" y="1825625"/>
            <a:ext cx="32277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3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555423"/>
            <a:ext cx="8147706" cy="462154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General Scope of Services: This Project will consist of blasting, priming, and painting the Wharf Cranes and RTG Cranes on an “as-needed” basis at Bayport and </a:t>
            </a:r>
            <a:r>
              <a:rPr lang="en-US" dirty="0" err="1" smtClean="0"/>
              <a:t>Barbours</a:t>
            </a:r>
            <a:r>
              <a:rPr lang="en-US" dirty="0" smtClean="0"/>
              <a:t> Cut Container Terminals. Work will begin in the 1</a:t>
            </a:r>
            <a:r>
              <a:rPr lang="en-US" baseline="30000" dirty="0" smtClean="0"/>
              <a:t>st</a:t>
            </a:r>
            <a:r>
              <a:rPr lang="en-US" dirty="0" smtClean="0"/>
              <a:t> quarter of 2018.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Respondents are to rely on their own estimates and material take-off for project bidding/proposing.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2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50070"/>
            <a:ext cx="3886200" cy="5026893"/>
          </a:xfrm>
        </p:spPr>
        <p:txBody>
          <a:bodyPr/>
          <a:lstStyle/>
          <a:p>
            <a:r>
              <a:rPr lang="en-US" dirty="0" smtClean="0"/>
              <a:t>No photographs – leave cell phones in your pockets or purses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Stay with group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PHA</a:t>
            </a:r>
            <a:r>
              <a:rPr lang="en-US" dirty="0" smtClean="0"/>
              <a:t> certified </a:t>
            </a:r>
            <a:r>
              <a:rPr lang="en-US" dirty="0" err="1" smtClean="0"/>
              <a:t>TWIC</a:t>
            </a:r>
            <a:r>
              <a:rPr lang="en-US" dirty="0" smtClean="0"/>
              <a:t> escorts must accompany individuals without a </a:t>
            </a:r>
            <a:r>
              <a:rPr lang="en-US" dirty="0" err="1" smtClean="0"/>
              <a:t>TWIC</a:t>
            </a:r>
            <a:r>
              <a:rPr lang="en-US" dirty="0" smtClean="0"/>
              <a:t> card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65230"/>
            <a:ext cx="3886200" cy="5111734"/>
          </a:xfrm>
        </p:spPr>
        <p:txBody>
          <a:bodyPr/>
          <a:lstStyle/>
          <a:p>
            <a:r>
              <a:rPr lang="en-US" dirty="0" smtClean="0"/>
              <a:t>Safety vests, hard hat, safety glasses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 open-toed shoes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Personal flotation devices if within 20’ of face of wharf</a:t>
            </a:r>
          </a:p>
          <a:p>
            <a:endParaRPr lang="en-US" dirty="0" smtClean="0"/>
          </a:p>
          <a:p>
            <a:r>
              <a:rPr lang="en-US" dirty="0" smtClean="0"/>
              <a:t>Comply with your company’s safety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Name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Alvin Jackson,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713.670.2400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ajackson@poha.com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Theldon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Janiece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Annual Wharf Crane &amp; RTG Crane Painting at </a:t>
            </a:r>
            <a:br>
              <a:rPr lang="en-US" sz="2200" dirty="0" smtClean="0"/>
            </a:br>
            <a:r>
              <a:rPr lang="en-US" sz="2200" dirty="0" smtClean="0"/>
              <a:t>Bayport &amp; </a:t>
            </a:r>
            <a:r>
              <a:rPr lang="en-US" sz="2200" dirty="0" err="1" smtClean="0"/>
              <a:t>Barbours</a:t>
            </a:r>
            <a:r>
              <a:rPr lang="en-US" sz="2200" dirty="0" smtClean="0"/>
              <a:t> Cut Container Terminals - 2018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[Site]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 and </a:t>
            </a:r>
            <a:r>
              <a:rPr lang="en-US" dirty="0" err="1" smtClean="0"/>
              <a:t>TWIC</a:t>
            </a:r>
            <a:r>
              <a:rPr lang="en-US" dirty="0" smtClean="0"/>
              <a:t> cardholders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dirty="0" smtClean="0"/>
              <a:t>Alvin Jackson, P.E.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Project Manager</a:t>
            </a:r>
          </a:p>
          <a:p>
            <a:pPr marL="0" indent="0">
              <a:buNone/>
            </a:pPr>
            <a:r>
              <a:rPr lang="en-US" dirty="0" smtClean="0"/>
              <a:t>Don Smith – Construction Manager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Yvette Camel-Smith – Director of Procurement </a:t>
            </a:r>
          </a:p>
          <a:p>
            <a:pPr marL="0" indent="0">
              <a:buNone/>
            </a:pPr>
            <a:r>
              <a:rPr lang="en-US" u="sng" dirty="0" smtClean="0"/>
              <a:t>Harris County:</a:t>
            </a:r>
          </a:p>
          <a:p>
            <a:pPr marL="0" indent="0">
              <a:buNone/>
            </a:pPr>
            <a:r>
              <a:rPr lang="en-US" dirty="0" smtClean="0"/>
              <a:t>Robert Rocha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Wage Rate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Attendance at pre-bid/proposal meetings and pre-construction meetings</a:t>
            </a:r>
          </a:p>
          <a:p>
            <a:r>
              <a:rPr lang="en-US" sz="2400" dirty="0" smtClean="0"/>
              <a:t>Review and approve weekly certified payroll records</a:t>
            </a:r>
          </a:p>
          <a:p>
            <a:r>
              <a:rPr lang="en-US" sz="2400" dirty="0" smtClean="0"/>
              <a:t>Monitor wage rate compliance</a:t>
            </a:r>
          </a:p>
          <a:p>
            <a:r>
              <a:rPr lang="en-US" sz="2400" dirty="0" smtClean="0"/>
              <a:t>Review claims of non-compliance from the field and recommend appreciate responses as required or permitted under the Wage Scale 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r>
              <a:rPr lang="en-US" sz="3200" b="0" dirty="0"/>
              <a:t/>
            </a:r>
            <a:br>
              <a:rPr lang="en-US" sz="3200" b="0" dirty="0"/>
            </a:br>
            <a:r>
              <a:rPr lang="en-US" sz="3200" b="0" dirty="0" smtClean="0"/>
              <a:t/>
            </a:r>
            <a:br>
              <a:rPr lang="en-US" sz="3200" b="0" dirty="0" smtClean="0"/>
            </a:b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78351"/>
            <a:ext cx="4933165" cy="4998612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This project is exempt from the </a:t>
            </a:r>
            <a:r>
              <a:rPr lang="en-US" dirty="0" err="1" smtClean="0"/>
              <a:t>PHA</a:t>
            </a:r>
            <a:r>
              <a:rPr lang="en-US" dirty="0" smtClean="0"/>
              <a:t> Small Business</a:t>
            </a:r>
          </a:p>
          <a:p>
            <a:r>
              <a:rPr lang="en-US" dirty="0" smtClean="0"/>
              <a:t>Participation Goal Small Business Participation Goal for this Project = 35% of the Purchase Price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86400" y="1699585"/>
            <a:ext cx="3295522" cy="4163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31023"/>
              </p:ext>
            </p:extLst>
          </p:nvPr>
        </p:nvGraphicFramePr>
        <p:xfrm>
          <a:off x="5505680" y="1749528"/>
          <a:ext cx="3332376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5829261" imgH="7543646" progId="Acrobat.Document.2015">
                  <p:embed/>
                </p:oleObj>
              </mc:Choice>
              <mc:Fallback>
                <p:oleObj name="Acrobat Document" r:id="rId3" imgW="5829261" imgH="754364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5680" y="1749528"/>
                        <a:ext cx="3332376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Competitive Sealed Bids/Proposals (CSB/CSP) are due on October 25, 2017, no later than </a:t>
            </a:r>
            <a:r>
              <a:rPr lang="en-US" dirty="0"/>
              <a:t> </a:t>
            </a:r>
            <a:r>
              <a:rPr lang="en-US" dirty="0" smtClean="0"/>
              <a:t>11:00 A.M.</a:t>
            </a:r>
          </a:p>
          <a:p>
            <a:r>
              <a:rPr lang="en-US" dirty="0" smtClean="0"/>
              <a:t>One original and six copies, packaged in one sealed envelope</a:t>
            </a:r>
          </a:p>
          <a:p>
            <a:r>
              <a:rPr lang="en-US" dirty="0" smtClean="0"/>
              <a:t>All bids/proposals will be opened and read publicly in the PHA first floor conference room by Procurement Services on Wednesday, October 25, 2017 at 11:30 A.M.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bidder/proposer submitting the </a:t>
            </a:r>
            <a:r>
              <a:rPr lang="en-US" sz="2000" u="sng" dirty="0" smtClean="0"/>
              <a:t>lowest</a:t>
            </a:r>
            <a:r>
              <a:rPr lang="en-US" sz="2000" dirty="0" smtClean="0"/>
              <a:t> and </a:t>
            </a:r>
            <a:r>
              <a:rPr lang="en-US" sz="2000" u="sng" dirty="0" smtClean="0"/>
              <a:t>best</a:t>
            </a:r>
            <a:r>
              <a:rPr lang="en-US" sz="2000" dirty="0" smtClean="0"/>
              <a:t> bid/proposal.</a:t>
            </a:r>
          </a:p>
          <a:p>
            <a:pPr marL="0" indent="0">
              <a:buNone/>
            </a:pPr>
            <a:r>
              <a:rPr lang="en-US" u="sng" dirty="0" smtClean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200" dirty="0"/>
              <a:t>Annual Wharf Crane &amp; RTG Crane Painting at </a:t>
            </a:r>
            <a:br>
              <a:rPr lang="en-US" sz="2200" dirty="0"/>
            </a:br>
            <a:r>
              <a:rPr lang="en-US" sz="2200" dirty="0"/>
              <a:t>Bayport &amp; </a:t>
            </a:r>
            <a:r>
              <a:rPr lang="en-US" sz="2200" dirty="0" err="1"/>
              <a:t>Barbours</a:t>
            </a:r>
            <a:r>
              <a:rPr lang="en-US" sz="2200" dirty="0"/>
              <a:t> Cut Container Terminals - 2018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985750"/>
              </p:ext>
            </p:extLst>
          </p:nvPr>
        </p:nvGraphicFramePr>
        <p:xfrm>
          <a:off x="1131683" y="1339912"/>
          <a:ext cx="6762939" cy="5169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5829261" imgH="7543646" progId="Acrobat.Document.2015">
                  <p:embed/>
                </p:oleObj>
              </mc:Choice>
              <mc:Fallback>
                <p:oleObj name="Acrobat Document" r:id="rId3" imgW="5829261" imgH="754364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1683" y="1339912"/>
                        <a:ext cx="6762939" cy="5169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49B4F4785A34034FA300D6CFEA30721400CD00404B7142BE488AC4C30383BF70CC" ma:contentTypeVersion="9" ma:contentTypeDescription="PowerPoint template" ma:contentTypeScope="" ma:versionID="3e0e1ec7b10ff8e52f9c043a4adcba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haredContentType xmlns="Microsoft.SharePoint.Taxonomy.ContentTypeSync" SourceId="9dc53f64-83c1-4540-a93a-1a66a8901849" ContentTypeId="0x01010049B4F4785A34034FA300D6CFEA307214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69E4C0-B255-4498-B4C5-89BE286FB6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829100A-5696-4083-A8EA-D044CB9976FB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3666</TotalTime>
  <Words>638</Words>
  <Application>Microsoft Office PowerPoint</Application>
  <PresentationFormat>On-screen Show (4:3)</PresentationFormat>
  <Paragraphs>97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   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Annual Wharf Crane &amp; RTG Crane Painting at  Bayport &amp; Barbours Cut Container Terminals - 2018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56</cp:revision>
  <cp:lastPrinted>2016-11-28T22:29:29Z</cp:lastPrinted>
  <dcterms:created xsi:type="dcterms:W3CDTF">2016-11-28T16:12:23Z</dcterms:created>
  <dcterms:modified xsi:type="dcterms:W3CDTF">2017-10-25T20:43:37Z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0x01010049B4F4785A34034FA300D6CFEA30721400CD00404B7142BE488AC4C30383BF70CC</vt:lpwstr>
  </property>
  <property fmtid="{D5CDD505-2E9C-101B-9397-08002B2CF9AE}" pid="3" name="GS_AddingInProgress">
    <vt:lpwstr>False</vt:lpwstr>
  </property>
</Properties>
</file>