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5"/>
  </p:sldMasterIdLst>
  <p:notesMasterIdLst>
    <p:notesMasterId r:id="rId32"/>
  </p:notesMasterIdLst>
  <p:sldIdLst>
    <p:sldId id="378" r:id="rId6"/>
    <p:sldId id="411" r:id="rId7"/>
    <p:sldId id="396" r:id="rId8"/>
    <p:sldId id="430" r:id="rId9"/>
    <p:sldId id="340" r:id="rId10"/>
    <p:sldId id="397" r:id="rId11"/>
    <p:sldId id="421" r:id="rId12"/>
    <p:sldId id="420" r:id="rId13"/>
    <p:sldId id="428" r:id="rId14"/>
    <p:sldId id="417" r:id="rId15"/>
    <p:sldId id="416" r:id="rId16"/>
    <p:sldId id="414" r:id="rId17"/>
    <p:sldId id="429" r:id="rId18"/>
    <p:sldId id="437" r:id="rId19"/>
    <p:sldId id="412" r:id="rId20"/>
    <p:sldId id="399" r:id="rId21"/>
    <p:sldId id="413" r:id="rId22"/>
    <p:sldId id="403" r:id="rId23"/>
    <p:sldId id="422" r:id="rId24"/>
    <p:sldId id="443" r:id="rId25"/>
    <p:sldId id="424" r:id="rId26"/>
    <p:sldId id="440" r:id="rId27"/>
    <p:sldId id="441" r:id="rId28"/>
    <p:sldId id="442" r:id="rId29"/>
    <p:sldId id="444" r:id="rId30"/>
    <p:sldId id="423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owerPoint Style Guide" id="{17CF0682-B772-C340-A4EE-9D42C2599CB5}">
          <p14:sldIdLst>
            <p14:sldId id="378"/>
            <p14:sldId id="411"/>
            <p14:sldId id="396"/>
          </p14:sldIdLst>
        </p14:section>
        <p14:section name="Port Houston" id="{E1F4577E-5576-4BB5-BD45-A84F68973B07}">
          <p14:sldIdLst>
            <p14:sldId id="430"/>
            <p14:sldId id="340"/>
            <p14:sldId id="397"/>
            <p14:sldId id="421"/>
            <p14:sldId id="420"/>
            <p14:sldId id="428"/>
            <p14:sldId id="417"/>
            <p14:sldId id="416"/>
            <p14:sldId id="414"/>
            <p14:sldId id="429"/>
            <p14:sldId id="437"/>
            <p14:sldId id="412"/>
            <p14:sldId id="399"/>
            <p14:sldId id="413"/>
            <p14:sldId id="403"/>
            <p14:sldId id="422"/>
            <p14:sldId id="443"/>
            <p14:sldId id="424"/>
            <p14:sldId id="440"/>
            <p14:sldId id="441"/>
            <p14:sldId id="442"/>
            <p14:sldId id="444"/>
            <p14:sldId id="423"/>
          </p14:sldIdLst>
        </p14:section>
        <p14:section name="Templates" id="{37A28CD8-89DA-FB48-AF86-E02D8AA0A292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AC552C1-E872-052C-40D5-1ED4B442FEB9}" name="Fatima De Leon" initials="FDL" userId="S::fdeleon@porthouston.com::23b84064-dcef-46c0-829b-fb08e39a4033" providerId="AD"/>
  <p188:author id="{80C60CCB-FA4D-6DBC-77EF-DBB3E91766E8}" name="Megan Farias" initials="MF" userId="S::mfarias@porthouston.com::1a15fa84-2d2d-4d8d-92a9-ef08bd6b328b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C9A83"/>
    <a:srgbClr val="E0E0DE"/>
    <a:srgbClr val="0180AE"/>
    <a:srgbClr val="44474A"/>
    <a:srgbClr val="C1862E"/>
    <a:srgbClr val="011E44"/>
    <a:srgbClr val="DFE3DF"/>
    <a:srgbClr val="5B95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61D401E-01DE-9A9D-12DD-4A745DB031C1}" v="135" dt="2022-07-26T16:11:56.458"/>
    <p1510:client id="{BFFA0925-D8EA-8615-9F58-4E097C71D142}" v="19" dt="2022-07-26T13:27:25.225"/>
    <p1510:client id="{F45516BB-8E3F-1F41-2682-6B6592C5DF73}" v="1" dt="2022-07-26T22:05:25.92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5" d="100"/>
          <a:sy n="85" d="100"/>
        </p:scale>
        <p:origin x="94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34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presProps" Target="presProps.xml"/><Relationship Id="rId38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notesMaster" Target="notesMasters/notesMaster1.xml"/><Relationship Id="rId37" Type="http://schemas.microsoft.com/office/2015/10/relationships/revisionInfo" Target="revisionInfo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theme" Target="theme/theme1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96A154-7E0B-FE46-AEB4-FF63F7FFD21D}" type="datetimeFigureOut">
              <a:rPr lang="en-US" smtClean="0"/>
              <a:t>7/26/2022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4ADD89-0520-0740-87A6-E293098F0A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9098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So let’s talk about Port Houston.  First, we are governed by a seven-member Commission, led by Chairman Ric Campo.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4ADD89-0520-0740-87A6-E293098F0A9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6275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4ADD89-0520-0740-87A6-E293098F0A9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7237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solidFill>
                  <a:srgbClr val="011E44"/>
                </a:solidFill>
                <a:latin typeface="+mn-lt"/>
                <a:cs typeface="Helvetica"/>
              </a:rPr>
              <a:t>As a contractor </a:t>
            </a:r>
            <a:r>
              <a:rPr lang="en-US" sz="1200" b="1" i="0" u="none" strike="noStrike" err="1">
                <a:solidFill>
                  <a:srgbClr val="031D42"/>
                </a:solidFill>
                <a:effectLst/>
                <a:latin typeface="Helvetica" panose="020B0604020202020204" pitchFamily="34" charset="0"/>
              </a:rPr>
              <a:t>Contractor</a:t>
            </a:r>
            <a:r>
              <a:rPr lang="en-US" sz="1200" b="1" i="0" u="none" strike="noStrike">
                <a:solidFill>
                  <a:srgbClr val="031D42"/>
                </a:solidFill>
                <a:effectLst/>
                <a:latin typeface="Helvetica" panose="020B0604020202020204" pitchFamily="34" charset="0"/>
              </a:rPr>
              <a:t>  you are agrees to</a:t>
            </a:r>
            <a:r>
              <a:rPr lang="en-US" sz="1200" b="0" i="0" u="none" strike="noStrike">
                <a:solidFill>
                  <a:srgbClr val="031D42"/>
                </a:solidFill>
                <a:effectLst/>
                <a:latin typeface="Helvetica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>
              <a:solidFill>
                <a:srgbClr val="011E44"/>
              </a:solidFill>
              <a:latin typeface="+mn-lt"/>
              <a:cs typeface="Helvetic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solidFill>
                  <a:srgbClr val="011E44"/>
                </a:solidFill>
                <a:latin typeface="+mn-lt"/>
                <a:cs typeface="Helvetica"/>
              </a:rPr>
              <a:t>• Placing qualified S/MWBEs on solicitation lists; S/MWBEs must perform a Commercially Useful Function (CFU) to be counted towards goals. CANNOT BE A PASS THROUGH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5B5C5B-A9CA-45A7-992C-557FB349BA5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9822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Port Houston is not a certifying entity but we accept the certifications from our certifying partners .  Meeting the certification requirements for any of the listed partners is a requirement to be part of the Port of Houston S/MWBE Program. After certification has been verified, interested business must complete an enrollment process to be inducted into the S/MWBE Program.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4ADD89-0520-0740-87A6-E293098F0A9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3993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Search for small, minority, and woman-owned businesses enrolled in Port Houston’s Business Equity Programs</a:t>
            </a:r>
            <a:endParaRPr lang="en-US"/>
          </a:p>
          <a:p>
            <a:endParaRPr lang="en-US"/>
          </a:p>
          <a:p>
            <a:r>
              <a:rPr lang="en-US"/>
              <a:t>NAIC Codes</a:t>
            </a:r>
          </a:p>
          <a:p>
            <a:r>
              <a:rPr lang="en-US"/>
              <a:t>Download our directory.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4ADD89-0520-0740-87A6-E293098F0A9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5098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solidFill>
                  <a:srgbClr val="011E44"/>
                </a:solidFill>
                <a:latin typeface="+mn-lt"/>
                <a:cs typeface="Helvetica"/>
              </a:rPr>
              <a:t>As a contractor </a:t>
            </a:r>
            <a:r>
              <a:rPr lang="en-US" sz="1200" b="1" i="0" u="none" strike="noStrike" err="1">
                <a:solidFill>
                  <a:srgbClr val="031D42"/>
                </a:solidFill>
                <a:effectLst/>
                <a:latin typeface="Helvetica" panose="020B0604020202020204" pitchFamily="34" charset="0"/>
              </a:rPr>
              <a:t>Contractor</a:t>
            </a:r>
            <a:r>
              <a:rPr lang="en-US" sz="1200" b="1" i="0" u="none" strike="noStrike">
                <a:solidFill>
                  <a:srgbClr val="031D42"/>
                </a:solidFill>
                <a:effectLst/>
                <a:latin typeface="Helvetica" panose="020B0604020202020204" pitchFamily="34" charset="0"/>
              </a:rPr>
              <a:t>  you are agrees to</a:t>
            </a:r>
            <a:r>
              <a:rPr lang="en-US" sz="1200" b="0" i="0" u="none" strike="noStrike">
                <a:solidFill>
                  <a:srgbClr val="031D42"/>
                </a:solidFill>
                <a:effectLst/>
                <a:latin typeface="Helvetica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>
              <a:solidFill>
                <a:srgbClr val="011E44"/>
              </a:solidFill>
              <a:latin typeface="+mn-lt"/>
              <a:cs typeface="Helvetic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solidFill>
                  <a:srgbClr val="011E44"/>
                </a:solidFill>
                <a:latin typeface="+mn-lt"/>
                <a:cs typeface="Helvetica"/>
              </a:rPr>
              <a:t>• Placing qualified S/MWBEs on solicitation lists; S/MWBEs must perform a Commercially Useful Function (CFU) to be counted towards goals. CANNOT BE A PASS THROUGH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5B5C5B-A9CA-45A7-992C-557FB349BA5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9869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solidFill>
                  <a:srgbClr val="011E44"/>
                </a:solidFill>
                <a:latin typeface="+mn-lt"/>
                <a:cs typeface="Helvetica"/>
              </a:rPr>
              <a:t>As a contractor </a:t>
            </a:r>
            <a:r>
              <a:rPr lang="en-US" sz="1200" b="1" i="0" u="none" strike="noStrike" err="1">
                <a:solidFill>
                  <a:srgbClr val="031D42"/>
                </a:solidFill>
                <a:effectLst/>
                <a:latin typeface="Helvetica" panose="020B0604020202020204" pitchFamily="34" charset="0"/>
              </a:rPr>
              <a:t>Contractor</a:t>
            </a:r>
            <a:r>
              <a:rPr lang="en-US" sz="1200" b="1" i="0" u="none" strike="noStrike">
                <a:solidFill>
                  <a:srgbClr val="031D42"/>
                </a:solidFill>
                <a:effectLst/>
                <a:latin typeface="Helvetica" panose="020B0604020202020204" pitchFamily="34" charset="0"/>
              </a:rPr>
              <a:t>  you are agrees to</a:t>
            </a:r>
            <a:r>
              <a:rPr lang="en-US" sz="1200" b="0" i="0" u="none" strike="noStrike">
                <a:solidFill>
                  <a:srgbClr val="031D42"/>
                </a:solidFill>
                <a:effectLst/>
                <a:latin typeface="Helvetica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>
              <a:solidFill>
                <a:srgbClr val="011E44"/>
              </a:solidFill>
              <a:latin typeface="+mn-lt"/>
              <a:cs typeface="Helvetic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solidFill>
                  <a:srgbClr val="011E44"/>
                </a:solidFill>
                <a:latin typeface="+mn-lt"/>
                <a:cs typeface="Helvetica"/>
              </a:rPr>
              <a:t>• Placing qualified S/MWBEs on solicitation lists; S/MWBEs must perform a Commercially Useful Function (CFU) to be counted towards goals. CANNOT BE A PASS THROUGH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5B5C5B-A9CA-45A7-992C-557FB349BA5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1701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731F18-B0C2-5B4B-9C0C-C661BAADD1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3F8E95E-2A73-2B4C-84B9-4B132D760B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F937CC-4451-A348-8CD7-F4BCCC9EF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2794E-E162-8A4A-AC27-6E09F58A7997}" type="datetimeFigureOut">
              <a:rPr lang="en-US" smtClean="0"/>
              <a:t>7/26/2022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6B4E63-5A3F-C04A-97A1-C717D10F42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BC0338-BB64-D846-9A6D-C769E5AC65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2CB88-9637-3545-BB3E-1EAC172DB1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4244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2FEEF1-EEB8-B347-A4A3-2B5BBA8869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32929C1-43EB-E34A-8155-215F561A97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C5C1C6-B567-384C-8C24-778D8AB4B6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2794E-E162-8A4A-AC27-6E09F58A7997}" type="datetimeFigureOut">
              <a:rPr lang="en-US" smtClean="0"/>
              <a:t>7/26/2022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D6192B-C7C0-2A4E-8D22-81FF3D2E6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A0EF6C-E2B0-8C4F-A537-54CFECB11E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2CB88-9637-3545-BB3E-1EAC172DB1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0933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3521491-ACB7-9941-9CC1-A5A2CFEA5A1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5F6A91A-C63E-7746-B92E-5EE0C04B26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964436-0FF9-584D-9137-5703D7E4F3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2794E-E162-8A4A-AC27-6E09F58A7997}" type="datetimeFigureOut">
              <a:rPr lang="en-US" smtClean="0"/>
              <a:t>7/26/2022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A82CC9-F0FC-F54A-9C5C-09162D3E98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FDD278-4AEF-DB43-AAAC-0A877BCB2C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2CB88-9637-3545-BB3E-1EAC172DB1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6693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8969AC30-5D82-45AB-8D70-5644AF32436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524" y="858"/>
            <a:ext cx="12188952" cy="68562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B63117A-89EE-48B6-8D0C-1AE453E249F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409099" y="1947070"/>
            <a:ext cx="9144000" cy="1953295"/>
          </a:xfrm>
        </p:spPr>
        <p:txBody>
          <a:bodyPr lIns="0" tIns="0" rIns="0" bIns="0" anchor="t"/>
          <a:lstStyle>
            <a:lvl1pPr algn="l">
              <a:lnSpc>
                <a:spcPts val="7000"/>
              </a:lnSpc>
              <a:defRPr sz="7200" b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/>
              <a:t>Click to edit</a:t>
            </a:r>
            <a:br>
              <a:rPr lang="en-US"/>
            </a:br>
            <a:r>
              <a:rPr lang="en-US"/>
              <a:t>Master title style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A6525BF-5EFA-4C03-9C7E-D691ECDB9854}"/>
              </a:ext>
            </a:extLst>
          </p:cNvPr>
          <p:cNvCxnSpPr>
            <a:cxnSpLocks/>
          </p:cNvCxnSpPr>
          <p:nvPr userDrawn="1"/>
        </p:nvCxnSpPr>
        <p:spPr>
          <a:xfrm flipH="1">
            <a:off x="2189312" y="1233894"/>
            <a:ext cx="11226" cy="2704506"/>
          </a:xfrm>
          <a:prstGeom prst="line">
            <a:avLst/>
          </a:prstGeom>
          <a:ln>
            <a:solidFill>
              <a:srgbClr val="A51E36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312A1371-F50B-49B0-8D18-BF939A91D397}"/>
              </a:ext>
            </a:extLst>
          </p:cNvPr>
          <p:cNvSpPr/>
          <p:nvPr userDrawn="1"/>
        </p:nvSpPr>
        <p:spPr>
          <a:xfrm>
            <a:off x="2200538" y="1560827"/>
            <a:ext cx="4145822" cy="305531"/>
          </a:xfrm>
          <a:prstGeom prst="rect">
            <a:avLst/>
          </a:prstGeom>
          <a:solidFill>
            <a:srgbClr val="A51E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71E58397-03E4-4D8B-B953-ADD87B00C04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37377" y="1196756"/>
            <a:ext cx="2069581" cy="268148"/>
          </a:xfr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pPr lvl="0"/>
            <a:r>
              <a:rPr lang="en-US"/>
              <a:t>Event Name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FB1F63B-1EBB-4CA4-B5F2-10AB3C3A7CD1}"/>
              </a:ext>
            </a:extLst>
          </p:cNvPr>
          <p:cNvCxnSpPr/>
          <p:nvPr userDrawn="1"/>
        </p:nvCxnSpPr>
        <p:spPr>
          <a:xfrm>
            <a:off x="3236517" y="3769178"/>
            <a:ext cx="0" cy="2286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512BFFCD-1B9C-4AD2-953D-B36F97116A6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469279" y="336982"/>
            <a:ext cx="1280087" cy="1114504"/>
          </a:xfrm>
          <a:prstGeom prst="rect">
            <a:avLst/>
          </a:prstGeom>
        </p:spPr>
      </p:pic>
      <p:sp>
        <p:nvSpPr>
          <p:cNvPr id="12" name="Text Placeholder 18">
            <a:extLst>
              <a:ext uri="{FF2B5EF4-FFF2-40B4-BE49-F238E27FC236}">
                <a16:creationId xmlns:a16="http://schemas.microsoft.com/office/drawing/2014/main" id="{7CB9F3C7-E591-498D-B1B3-69BE4EE3AEB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37377" y="3749404"/>
            <a:ext cx="1035979" cy="268148"/>
          </a:xfr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13" name="Text Placeholder 18">
            <a:extLst>
              <a:ext uri="{FF2B5EF4-FFF2-40B4-BE49-F238E27FC236}">
                <a16:creationId xmlns:a16="http://schemas.microsoft.com/office/drawing/2014/main" id="{32885F81-AA09-4870-A788-CAD4BF1E417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72166" y="3749404"/>
            <a:ext cx="2136531" cy="268148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pPr lvl="0"/>
            <a:r>
              <a:rPr lang="en-US"/>
              <a:t>Presenter Name</a:t>
            </a:r>
          </a:p>
        </p:txBody>
      </p:sp>
    </p:spTree>
    <p:extLst>
      <p:ext uri="{BB962C8B-B14F-4D97-AF65-F5344CB8AC3E}">
        <p14:creationId xmlns:p14="http://schemas.microsoft.com/office/powerpoint/2010/main" val="28657906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72">
          <p15:clr>
            <a:srgbClr val="FBAE40"/>
          </p15:clr>
        </p15:guide>
        <p15:guide id="2" pos="3840">
          <p15:clr>
            <a:srgbClr val="FBAE40"/>
          </p15:clr>
        </p15:guide>
        <p15:guide id="3" pos="1536">
          <p15:clr>
            <a:srgbClr val="FBAE40"/>
          </p15:clr>
        </p15:guide>
        <p15:guide id="4" orient="horz" pos="2352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py &amp;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0E38E33-1F1D-486B-8420-5B27E61E98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4245" b="4245"/>
          <a:stretch/>
        </p:blipFill>
        <p:spPr>
          <a:xfrm>
            <a:off x="0" y="0"/>
            <a:ext cx="12192000" cy="1431235"/>
          </a:xfrm>
          <a:prstGeom prst="rect">
            <a:avLst/>
          </a:prstGeom>
          <a:ln>
            <a:noFill/>
          </a:ln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5559B61-6D59-48F9-AC74-483B25BC052B}"/>
              </a:ext>
            </a:extLst>
          </p:cNvPr>
          <p:cNvCxnSpPr>
            <a:cxnSpLocks/>
          </p:cNvCxnSpPr>
          <p:nvPr userDrawn="1"/>
        </p:nvCxnSpPr>
        <p:spPr>
          <a:xfrm>
            <a:off x="609976" y="934278"/>
            <a:ext cx="0" cy="496957"/>
          </a:xfrm>
          <a:prstGeom prst="line">
            <a:avLst/>
          </a:prstGeom>
          <a:ln w="12700">
            <a:solidFill>
              <a:srgbClr val="F6801F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559930DB-3141-48F0-A7F7-28F626AFDF2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7162" y="-121781"/>
            <a:ext cx="3657600" cy="93566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593C052-CF25-47EA-9A0D-50FD0BF78561}"/>
              </a:ext>
            </a:extLst>
          </p:cNvPr>
          <p:cNvSpPr/>
          <p:nvPr userDrawn="1"/>
        </p:nvSpPr>
        <p:spPr>
          <a:xfrm>
            <a:off x="0" y="6400799"/>
            <a:ext cx="12192000" cy="457200"/>
          </a:xfrm>
          <a:prstGeom prst="rect">
            <a:avLst/>
          </a:prstGeom>
          <a:solidFill>
            <a:srgbClr val="A51E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97295112-DCC7-48F4-8716-6E480F3465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990442" y="6446837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Looking Ahead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EE9C6F49-DCB7-4557-A61D-0C82F11FB4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23690" y="6446837"/>
            <a:ext cx="4602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00444626-245E-0646-B25F-0739C8FEA999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952C975-F68C-4352-B054-3D77EB952391}"/>
              </a:ext>
            </a:extLst>
          </p:cNvPr>
          <p:cNvCxnSpPr/>
          <p:nvPr userDrawn="1"/>
        </p:nvCxnSpPr>
        <p:spPr>
          <a:xfrm>
            <a:off x="11114466" y="6515099"/>
            <a:ext cx="0" cy="2286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1">
            <a:extLst>
              <a:ext uri="{FF2B5EF4-FFF2-40B4-BE49-F238E27FC236}">
                <a16:creationId xmlns:a16="http://schemas.microsoft.com/office/drawing/2014/main" id="{3DD0E2C6-2970-4AA1-B238-96DFD48DA1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34278"/>
            <a:ext cx="8124731" cy="496956"/>
          </a:xfrm>
        </p:spPr>
        <p:txBody>
          <a:bodyPr lIns="0" tIns="0" rIns="0" bIns="0"/>
          <a:lstStyle>
            <a:lvl1pPr>
              <a:defRPr sz="2400" b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3" name="Picture 12" descr="A picture containing drawing&#10;&#10;Description automatically generated">
            <a:extLst>
              <a:ext uri="{FF2B5EF4-FFF2-40B4-BE49-F238E27FC236}">
                <a16:creationId xmlns:a16="http://schemas.microsoft.com/office/drawing/2014/main" id="{4AFE85D0-D393-430D-9B93-30442944477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821818" y="255079"/>
            <a:ext cx="1057923" cy="921077"/>
          </a:xfrm>
          <a:prstGeom prst="rect">
            <a:avLst/>
          </a:prstGeom>
        </p:spPr>
      </p:pic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072DEF6-6397-4211-BDEF-78873C247B1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794250" y="1431925"/>
            <a:ext cx="7397750" cy="4968875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Insert Picture Here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D810EA29-282D-4AA2-9597-0F827E6C074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9600" y="1701800"/>
            <a:ext cx="3843129" cy="44211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667740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2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lumn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0E38E33-1F1D-486B-8420-5B27E61E98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4245" b="4245"/>
          <a:stretch/>
        </p:blipFill>
        <p:spPr>
          <a:xfrm>
            <a:off x="0" y="0"/>
            <a:ext cx="12192000" cy="1431235"/>
          </a:xfrm>
          <a:prstGeom prst="rect">
            <a:avLst/>
          </a:prstGeom>
          <a:ln>
            <a:noFill/>
          </a:ln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5559B61-6D59-48F9-AC74-483B25BC052B}"/>
              </a:ext>
            </a:extLst>
          </p:cNvPr>
          <p:cNvCxnSpPr>
            <a:cxnSpLocks/>
          </p:cNvCxnSpPr>
          <p:nvPr userDrawn="1"/>
        </p:nvCxnSpPr>
        <p:spPr>
          <a:xfrm>
            <a:off x="609976" y="934278"/>
            <a:ext cx="0" cy="496957"/>
          </a:xfrm>
          <a:prstGeom prst="line">
            <a:avLst/>
          </a:prstGeom>
          <a:ln w="12700">
            <a:solidFill>
              <a:srgbClr val="F6801F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5593C052-CF25-47EA-9A0D-50FD0BF78561}"/>
              </a:ext>
            </a:extLst>
          </p:cNvPr>
          <p:cNvSpPr/>
          <p:nvPr userDrawn="1"/>
        </p:nvSpPr>
        <p:spPr>
          <a:xfrm>
            <a:off x="0" y="6400799"/>
            <a:ext cx="12192000" cy="457200"/>
          </a:xfrm>
          <a:prstGeom prst="rect">
            <a:avLst/>
          </a:prstGeom>
          <a:solidFill>
            <a:srgbClr val="A51E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97295112-DCC7-48F4-8716-6E480F3465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990442" y="6446837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Looking Ahead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EE9C6F49-DCB7-4557-A61D-0C82F11FB4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23690" y="6446837"/>
            <a:ext cx="4602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00444626-245E-0646-B25F-0739C8FEA999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952C975-F68C-4352-B054-3D77EB952391}"/>
              </a:ext>
            </a:extLst>
          </p:cNvPr>
          <p:cNvCxnSpPr/>
          <p:nvPr userDrawn="1"/>
        </p:nvCxnSpPr>
        <p:spPr>
          <a:xfrm>
            <a:off x="11114466" y="6515099"/>
            <a:ext cx="0" cy="2286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1">
            <a:extLst>
              <a:ext uri="{FF2B5EF4-FFF2-40B4-BE49-F238E27FC236}">
                <a16:creationId xmlns:a16="http://schemas.microsoft.com/office/drawing/2014/main" id="{3DD0E2C6-2970-4AA1-B238-96DFD48DA1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34278"/>
            <a:ext cx="8124731" cy="496956"/>
          </a:xfrm>
        </p:spPr>
        <p:txBody>
          <a:bodyPr lIns="0" tIns="0" rIns="0" bIns="0"/>
          <a:lstStyle>
            <a:lvl1pPr>
              <a:defRPr sz="2400" b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6" name="Picture 15" descr="A close up of a logo&#10;&#10;Description automatically generated">
            <a:extLst>
              <a:ext uri="{FF2B5EF4-FFF2-40B4-BE49-F238E27FC236}">
                <a16:creationId xmlns:a16="http://schemas.microsoft.com/office/drawing/2014/main" id="{6F112997-4777-4344-BCDC-8F1A0CEB70A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7162" y="-121781"/>
            <a:ext cx="3657600" cy="935665"/>
          </a:xfrm>
          <a:prstGeom prst="rect">
            <a:avLst/>
          </a:prstGeom>
        </p:spPr>
      </p:pic>
      <p:pic>
        <p:nvPicPr>
          <p:cNvPr id="13" name="Picture 12" descr="A picture containing drawing&#10;&#10;Description automatically generated">
            <a:extLst>
              <a:ext uri="{FF2B5EF4-FFF2-40B4-BE49-F238E27FC236}">
                <a16:creationId xmlns:a16="http://schemas.microsoft.com/office/drawing/2014/main" id="{BFDAC509-699C-4315-8D0D-A36D1BF1A1E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821818" y="255079"/>
            <a:ext cx="1057923" cy="921077"/>
          </a:xfrm>
          <a:prstGeom prst="rect">
            <a:avLst/>
          </a:prstGeom>
        </p:spPr>
      </p:pic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7F210C67-558B-4A22-BAD9-03FD2C1D1CF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9600" y="1701800"/>
            <a:ext cx="5080881" cy="44211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97C9773-9850-47D9-B9F8-7AF3ADD533C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500813" y="1698220"/>
            <a:ext cx="5378450" cy="44211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645154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2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ank You Back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ridge over a body of water&#10;&#10;Description automatically generated">
            <a:extLst>
              <a:ext uri="{FF2B5EF4-FFF2-40B4-BE49-F238E27FC236}">
                <a16:creationId xmlns:a16="http://schemas.microsoft.com/office/drawing/2014/main" id="{87C86F46-DC5D-41AA-B1D7-F2F0EF7CA0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858" b="7858"/>
          <a:stretch/>
        </p:blipFill>
        <p:spPr>
          <a:xfrm>
            <a:off x="1524" y="-1"/>
            <a:ext cx="12188952" cy="6858001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546777F-0BB6-4FE4-B3CE-F8336537E4EA}"/>
              </a:ext>
            </a:extLst>
          </p:cNvPr>
          <p:cNvCxnSpPr>
            <a:cxnSpLocks/>
          </p:cNvCxnSpPr>
          <p:nvPr userDrawn="1"/>
        </p:nvCxnSpPr>
        <p:spPr>
          <a:xfrm flipH="1">
            <a:off x="2190445" y="1233894"/>
            <a:ext cx="10094" cy="2431478"/>
          </a:xfrm>
          <a:prstGeom prst="line">
            <a:avLst/>
          </a:prstGeom>
          <a:ln>
            <a:solidFill>
              <a:srgbClr val="A51E36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92DD8AFF-5524-4997-8A26-82F505099559}"/>
              </a:ext>
            </a:extLst>
          </p:cNvPr>
          <p:cNvSpPr/>
          <p:nvPr userDrawn="1"/>
        </p:nvSpPr>
        <p:spPr>
          <a:xfrm>
            <a:off x="2200538" y="1560827"/>
            <a:ext cx="3196961" cy="305531"/>
          </a:xfrm>
          <a:prstGeom prst="rect">
            <a:avLst/>
          </a:prstGeom>
          <a:solidFill>
            <a:srgbClr val="A51E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0D18CDEA-AFA5-4D79-A6FB-3C230F0BFDA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409099" y="1947070"/>
            <a:ext cx="5492773" cy="1953295"/>
          </a:xfrm>
        </p:spPr>
        <p:txBody>
          <a:bodyPr lIns="0" tIns="0" rIns="0" bIns="0" anchor="t"/>
          <a:lstStyle>
            <a:lvl1pPr algn="l">
              <a:lnSpc>
                <a:spcPts val="7000"/>
              </a:lnSpc>
              <a:defRPr sz="7200" b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/>
              <a:t>Thank</a:t>
            </a:r>
            <a:br>
              <a:rPr lang="en-US"/>
            </a:br>
            <a:r>
              <a:rPr lang="en-US"/>
              <a:t>you</a:t>
            </a:r>
          </a:p>
        </p:txBody>
      </p:sp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B814067A-0829-423D-BEE1-58FC707C56F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469279" y="336982"/>
            <a:ext cx="1280087" cy="1114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9343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2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4DCAF5-A81F-8D4A-9AE8-ACB0D317E6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63D26A-E243-8649-B80C-DDF51E466D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0C3224-9985-4142-AC77-F1A04586DD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2794E-E162-8A4A-AC27-6E09F58A7997}" type="datetimeFigureOut">
              <a:rPr lang="en-US" smtClean="0"/>
              <a:t>7/26/2022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4DFA67-D6F5-364D-B19A-CB0C1DFE58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B4A7D6-0620-3F48-90D2-44E5B4737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2CB88-9637-3545-BB3E-1EAC172DB1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4168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CE7244-645F-B143-AE09-62004BBEA8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281079-1E34-0D4C-BD80-28037BC4EB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04120C-4A5F-E549-88E1-56439EC033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2794E-E162-8A4A-AC27-6E09F58A7997}" type="datetimeFigureOut">
              <a:rPr lang="en-US" smtClean="0"/>
              <a:t>7/26/2022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838F26-D98C-0748-96BC-2190953223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EB1092-CBA8-7541-8F41-B9C1941F0A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2CB88-9637-3545-BB3E-1EAC172DB1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8217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5E3265-8937-BB46-B361-7BDA35CCB6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0107D7-CF30-E846-B554-0B0549C456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54C2B7-5C92-334D-B0EB-6301CEFA48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6BA674-C1FF-B74A-A753-57D51EAAF7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2794E-E162-8A4A-AC27-6E09F58A7997}" type="datetimeFigureOut">
              <a:rPr lang="en-US" smtClean="0"/>
              <a:t>7/26/2022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BAB277-F434-6448-9A47-F52B90A73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1A7D57-64C1-8345-A2D9-69AFAACF49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2CB88-9637-3545-BB3E-1EAC172DB1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7103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09C0E-92DC-ED46-854E-17809AB940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585DFB-7FE4-E34F-95C8-DF2DCDE0C7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0AC1300-1683-244C-9F89-39A610ACDA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8029F2E-201A-8D44-9B53-89FC77A0E39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D1AD65-04C1-BA42-8A6B-B4E9677652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C5C7122-E78B-C24A-B5EC-3EBF95D8E8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2794E-E162-8A4A-AC27-6E09F58A7997}" type="datetimeFigureOut">
              <a:rPr lang="en-US" smtClean="0"/>
              <a:t>7/26/2022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8FF9167-9FF8-1140-ADB8-A5AE97E6BF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33E4D02-D102-C84A-BE4E-1D28F99BEF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2CB88-9637-3545-BB3E-1EAC172DB1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1642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CF4EFB-A343-9B46-8CEC-0498AE35EF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453BC05-9C6D-1E40-948C-85609B2896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2794E-E162-8A4A-AC27-6E09F58A7997}" type="datetimeFigureOut">
              <a:rPr lang="en-US" smtClean="0"/>
              <a:t>7/26/2022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C3160F-7791-084B-A60F-53037E9E0B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3FB244-BA2A-8642-8C5C-0ABDF047CE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2CB88-9637-3545-BB3E-1EAC172DB1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9836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DB64434-5AAC-4D4E-880F-BC8A18B4A2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2794E-E162-8A4A-AC27-6E09F58A7997}" type="datetimeFigureOut">
              <a:rPr lang="en-US" smtClean="0"/>
              <a:t>7/26/2022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AD552DC-9F34-634A-9B46-BF8AD3D220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493B0F-5C6B-194A-BABE-69076A30D5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2CB88-9637-3545-BB3E-1EAC172DB1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1124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6ABE8D-D6CD-2F44-B5B3-C1E4A070F3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3838E1-61CF-024A-89E8-F05775E35A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1BF1FB-7118-A846-BF87-650DC8C5EF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F99E54-970F-1142-9FB3-C350188B29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2794E-E162-8A4A-AC27-6E09F58A7997}" type="datetimeFigureOut">
              <a:rPr lang="en-US" smtClean="0"/>
              <a:t>7/26/2022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D22488-2689-C34F-B191-22BAE271B9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64BFB6-C65C-E742-AC60-A562CAE6E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2CB88-9637-3545-BB3E-1EAC172DB1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6886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AF1689-56D8-8745-9AF1-C8696FBC3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347A9AA-C917-F944-B8CF-E39290F805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8C7DD2-DF20-4E4B-A1E3-5D53CD3A16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0E83D2-9AF6-D543-A908-1514D16B61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2794E-E162-8A4A-AC27-6E09F58A7997}" type="datetimeFigureOut">
              <a:rPr lang="en-US" smtClean="0"/>
              <a:t>7/26/2022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3402A5-1B74-374B-9887-38F41B95E3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BD2AA5-60AA-AF4B-AE6D-61F8FF0099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2CB88-9637-3545-BB3E-1EAC172DB1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3697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D4C67B4-D147-394D-8F98-0442C3C02E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400D99-CD83-984E-8B89-BB43A6457D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58D3DF-6951-1945-A76D-7FDB0BAF54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C2794E-E162-8A4A-AC27-6E09F58A7997}" type="datetimeFigureOut">
              <a:rPr lang="en-US" smtClean="0"/>
              <a:t>7/26/2022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134118-F578-A74B-B6F1-A0535CBF92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B623EF-31A0-0D46-BB26-BF7E862310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B2CB88-9637-3545-BB3E-1EAC172DB1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3424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image" Target="../media/image7.jpe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mailto:procurementproposals@porthouston.com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mailto:procurement@porthouston.com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DC985EAF-17B0-104F-BCAA-A6C64F0CD2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060CD69-DE60-794F-AE96-0DDC5C4DB5D1}"/>
              </a:ext>
            </a:extLst>
          </p:cNvPr>
          <p:cNvSpPr txBox="1"/>
          <p:nvPr/>
        </p:nvSpPr>
        <p:spPr>
          <a:xfrm>
            <a:off x="1216594" y="486642"/>
            <a:ext cx="10336696" cy="464742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000" u="sng" spc="300">
                <a:solidFill>
                  <a:srgbClr val="C1862E"/>
                </a:solidFill>
                <a:latin typeface="HelveticaNeueLT Std Thin"/>
              </a:rPr>
              <a:t>Pre-Proposal Conference</a:t>
            </a:r>
            <a:r>
              <a:rPr lang="en-US" sz="4000" spc="300">
                <a:solidFill>
                  <a:srgbClr val="C1862E"/>
                </a:solidFill>
                <a:latin typeface="HelveticaNeueLT Std Thin"/>
              </a:rPr>
              <a:t>: </a:t>
            </a:r>
            <a:endParaRPr lang="en-US"/>
          </a:p>
          <a:p>
            <a:endParaRPr lang="en-US" sz="4000" spc="300">
              <a:solidFill>
                <a:srgbClr val="C1862E"/>
              </a:solidFill>
              <a:latin typeface="HelveticaNeueLT Std Thin"/>
            </a:endParaRPr>
          </a:p>
          <a:p>
            <a:r>
              <a:rPr lang="en-US" sz="4000" spc="300">
                <a:solidFill>
                  <a:srgbClr val="C1862E"/>
                </a:solidFill>
                <a:latin typeface="HelveticaNeueLT Std Thin"/>
                <a:cs typeface="Calibri"/>
              </a:rPr>
              <a:t>CSP-2305 REPAIR OF WHARVES 24, 25 AND 26 AT TURNING BASIN TERMINAL REVISED.</a:t>
            </a:r>
          </a:p>
          <a:p>
            <a:endParaRPr lang="en-US" sz="4000" spc="300">
              <a:solidFill>
                <a:srgbClr val="C1862E"/>
              </a:solidFill>
              <a:latin typeface="HelveticaNeueLT Std Thin"/>
            </a:endParaRPr>
          </a:p>
          <a:p>
            <a:r>
              <a:rPr lang="en-US" spc="300">
                <a:solidFill>
                  <a:srgbClr val="C1862E"/>
                </a:solidFill>
                <a:latin typeface="HelveticaNeueLT Std Thin"/>
              </a:rPr>
              <a:t>July 26, 2022</a:t>
            </a:r>
          </a:p>
          <a:p>
            <a:r>
              <a:rPr lang="en-US" spc="300">
                <a:solidFill>
                  <a:srgbClr val="C1862E"/>
                </a:solidFill>
                <a:latin typeface="HelveticaNeueLT Std Thin"/>
              </a:rPr>
              <a:t>3:00 p.m.</a:t>
            </a:r>
          </a:p>
          <a:p>
            <a:r>
              <a:rPr lang="en-US" sz="2000" b="1" spc="300">
                <a:solidFill>
                  <a:schemeClr val="bg1"/>
                </a:solidFill>
                <a:latin typeface="HelveticaNeueLT Std Blk"/>
              </a:rPr>
              <a:t>PORT HOUSTON</a:t>
            </a:r>
          </a:p>
        </p:txBody>
      </p:sp>
    </p:spTree>
    <p:extLst>
      <p:ext uri="{BB962C8B-B14F-4D97-AF65-F5344CB8AC3E}">
        <p14:creationId xmlns:p14="http://schemas.microsoft.com/office/powerpoint/2010/main" val="766486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6A5ED329-9485-0544-A8AB-D2BDA5B175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752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87B078C-04D2-8540-A0EB-839E0B4BDAEF}"/>
              </a:ext>
            </a:extLst>
          </p:cNvPr>
          <p:cNvSpPr txBox="1"/>
          <p:nvPr/>
        </p:nvSpPr>
        <p:spPr>
          <a:xfrm>
            <a:off x="1093304" y="231604"/>
            <a:ext cx="103366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spc="200">
                <a:solidFill>
                  <a:srgbClr val="011E44"/>
                </a:solidFill>
                <a:latin typeface="HelveticaNeueLT Std Thin" panose="020B0403020202020204" pitchFamily="34" charset="0"/>
              </a:rPr>
              <a:t>CERTIFYING PARTNERS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3110F5A-7346-474F-9390-64F829F1B047}"/>
              </a:ext>
            </a:extLst>
          </p:cNvPr>
          <p:cNvCxnSpPr>
            <a:cxnSpLocks/>
          </p:cNvCxnSpPr>
          <p:nvPr/>
        </p:nvCxnSpPr>
        <p:spPr>
          <a:xfrm>
            <a:off x="8207009" y="848778"/>
            <a:ext cx="0" cy="5522131"/>
          </a:xfrm>
          <a:prstGeom prst="line">
            <a:avLst/>
          </a:prstGeom>
          <a:ln>
            <a:solidFill>
              <a:srgbClr val="E0E0D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C5E4DC6C-E251-4D2B-B34B-AB65F8895B50}"/>
              </a:ext>
            </a:extLst>
          </p:cNvPr>
          <p:cNvSpPr txBox="1"/>
          <p:nvPr/>
        </p:nvSpPr>
        <p:spPr>
          <a:xfrm>
            <a:off x="1008192" y="960967"/>
            <a:ext cx="455602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solidFill>
                  <a:srgbClr val="011E4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Small and M/WBEs must meet certain criteria and be certified with one of the following partner agencies: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7F7525E-D1F6-47B1-ADAE-18E58DCF59C0}"/>
              </a:ext>
            </a:extLst>
          </p:cNvPr>
          <p:cNvSpPr txBox="1"/>
          <p:nvPr/>
        </p:nvSpPr>
        <p:spPr>
          <a:xfrm>
            <a:off x="1168625" y="1916349"/>
            <a:ext cx="4649500" cy="41859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1200"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Helvetica" panose="020B0604020202020204" pitchFamily="34" charset="0"/>
              </a:rPr>
              <a:t>City of Houston *</a:t>
            </a:r>
          </a:p>
          <a:p>
            <a:pPr marL="342900" marR="0" lvl="0" indent="-34290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1200"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Helvetica" panose="020B0604020202020204" pitchFamily="34" charset="0"/>
              </a:rPr>
              <a:t>Houston Minority Supplier Development Council</a:t>
            </a:r>
          </a:p>
          <a:p>
            <a:pPr marL="342900" marR="0" lvl="0" indent="-34290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1200"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Helvetica" panose="020B0604020202020204" pitchFamily="34" charset="0"/>
              </a:rPr>
              <a:t>METRO *</a:t>
            </a:r>
          </a:p>
          <a:p>
            <a:pPr marL="342900" marR="0" lvl="0" indent="-34290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1200"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Helvetica" panose="020B0604020202020204" pitchFamily="34" charset="0"/>
              </a:rPr>
              <a:t>National Minority Supplier Development Council &amp; Affiliates</a:t>
            </a:r>
          </a:p>
          <a:p>
            <a:pPr marL="342900" marR="0" lvl="0" indent="-34290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1200"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Helvetica" panose="020B0604020202020204" pitchFamily="34" charset="0"/>
              </a:rPr>
              <a:t>Small Business Administration 8(a) *</a:t>
            </a:r>
          </a:p>
          <a:p>
            <a:pPr marL="342900" marR="0" lvl="0" indent="-34290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1200"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Helvetica" panose="020B0604020202020204" pitchFamily="34" charset="0"/>
              </a:rPr>
              <a:t>South Central Texas Regional Certification Agency – SCTRCA *</a:t>
            </a:r>
          </a:p>
          <a:p>
            <a:pPr marL="342900" marR="0" lvl="0" indent="-34290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1200"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Helvetica" panose="020B0604020202020204" pitchFamily="34" charset="0"/>
              </a:rPr>
              <a:t>Texas Comptroller of Public Accounts – HUB Certification</a:t>
            </a:r>
          </a:p>
          <a:p>
            <a:pPr marL="342900" marR="0" lvl="0" indent="-34290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1200"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Helvetica" panose="020B0604020202020204" pitchFamily="34" charset="0"/>
              </a:rPr>
              <a:t>Texas Department of Transportation – TxDOT *</a:t>
            </a:r>
          </a:p>
          <a:p>
            <a:pPr marL="342900" marR="0" lvl="0" indent="-34290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1200"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Helvetica" panose="020B0604020202020204" pitchFamily="34" charset="0"/>
              </a:rPr>
              <a:t>Women’s Business Enterprise Alliance</a:t>
            </a:r>
          </a:p>
          <a:p>
            <a:pPr marL="342900" marR="0" lvl="0" indent="-34290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1200"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Helvetica" panose="020B0604020202020204" pitchFamily="34" charset="0"/>
              </a:rPr>
              <a:t>Women’s Business Enterprise National Council &amp; Affiliates – WBENC</a:t>
            </a:r>
          </a:p>
          <a:p>
            <a:pPr marR="0" lvl="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200"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Helvetica" panose="020B0604020202020204" pitchFamily="34" charset="0"/>
              </a:rPr>
              <a:t>* No fee to apply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8551825-4DE8-4264-BF62-15FF30E62849}"/>
              </a:ext>
            </a:extLst>
          </p:cNvPr>
          <p:cNvSpPr txBox="1"/>
          <p:nvPr/>
        </p:nvSpPr>
        <p:spPr>
          <a:xfrm>
            <a:off x="8322146" y="1647377"/>
            <a:ext cx="3107853" cy="30344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1400">
                <a:latin typeface="Helvetica" panose="020B0604020202020204" pitchFamily="34" charset="0"/>
                <a:cs typeface="Helvetica" panose="020B0604020202020204" pitchFamily="34" charset="0"/>
              </a:rPr>
              <a:t>Harris</a:t>
            </a:r>
          </a:p>
          <a:p>
            <a:pPr marL="342900" indent="-34290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1400">
                <a:latin typeface="Helvetica" panose="020B0604020202020204" pitchFamily="34" charset="0"/>
                <a:cs typeface="Helvetica" panose="020B0604020202020204" pitchFamily="34" charset="0"/>
              </a:rPr>
              <a:t>Montgomery</a:t>
            </a:r>
          </a:p>
          <a:p>
            <a:pPr marL="342900" indent="-34290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1400">
                <a:latin typeface="Helvetica" panose="020B0604020202020204" pitchFamily="34" charset="0"/>
                <a:cs typeface="Helvetica" panose="020B0604020202020204" pitchFamily="34" charset="0"/>
              </a:rPr>
              <a:t>Waller</a:t>
            </a:r>
          </a:p>
          <a:p>
            <a:pPr marL="342900" indent="-34290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1400">
                <a:latin typeface="Helvetica" panose="020B0604020202020204" pitchFamily="34" charset="0"/>
                <a:cs typeface="Helvetica" panose="020B0604020202020204" pitchFamily="34" charset="0"/>
              </a:rPr>
              <a:t>Ft. Bend</a:t>
            </a:r>
          </a:p>
          <a:p>
            <a:pPr marL="342900" indent="-34290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1400">
                <a:latin typeface="Helvetica" panose="020B0604020202020204" pitchFamily="34" charset="0"/>
                <a:cs typeface="Helvetica" panose="020B0604020202020204" pitchFamily="34" charset="0"/>
              </a:rPr>
              <a:t>Brazoria</a:t>
            </a:r>
          </a:p>
          <a:p>
            <a:pPr marL="342900" indent="-34290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1400">
                <a:latin typeface="Helvetica" panose="020B0604020202020204" pitchFamily="34" charset="0"/>
                <a:cs typeface="Helvetica" panose="020B0604020202020204" pitchFamily="34" charset="0"/>
              </a:rPr>
              <a:t>Galveston</a:t>
            </a:r>
          </a:p>
          <a:p>
            <a:pPr marL="342900" indent="-34290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1400">
                <a:latin typeface="Helvetica" panose="020B0604020202020204" pitchFamily="34" charset="0"/>
                <a:cs typeface="Helvetica" panose="020B0604020202020204" pitchFamily="34" charset="0"/>
              </a:rPr>
              <a:t>Chambers</a:t>
            </a:r>
          </a:p>
          <a:p>
            <a:pPr marL="342900" indent="-34290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1400">
                <a:latin typeface="Helvetica" panose="020B0604020202020204" pitchFamily="34" charset="0"/>
                <a:cs typeface="Helvetica" panose="020B0604020202020204" pitchFamily="34" charset="0"/>
              </a:rPr>
              <a:t>Liberty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E9EB14C-5F90-4119-881F-A1E28CEE250B}"/>
              </a:ext>
            </a:extLst>
          </p:cNvPr>
          <p:cNvSpPr txBox="1"/>
          <p:nvPr/>
        </p:nvSpPr>
        <p:spPr>
          <a:xfrm>
            <a:off x="8416544" y="939491"/>
            <a:ext cx="23070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solidFill>
                  <a:srgbClr val="011E4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Local Presence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C4D28B3-C443-4B44-94EC-7D4BBA152E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4221" y="5545269"/>
            <a:ext cx="937213" cy="93721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A7E6E87-C192-41A9-ABEC-4713EADEAC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26591" y="4551072"/>
            <a:ext cx="1510550" cy="44621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6E1F302-6F65-4E9F-9326-C8FF0E7FCF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51271" y="6173799"/>
            <a:ext cx="1328472" cy="39422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DD50BF2-AF41-4FEB-8161-E71FDA52C9A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19726" y="1000548"/>
            <a:ext cx="1054735" cy="105473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4CD33B2-5053-42E2-A137-2D2C8E82B59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66361" y="2313387"/>
            <a:ext cx="1721244" cy="50065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9D9A3A0-3405-45C5-A42A-10842777556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98432" y="1312731"/>
            <a:ext cx="1408215" cy="92126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2EC3361-00A6-4FAA-AFE6-10CD2A954E2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22783" y="5156450"/>
            <a:ext cx="1044968" cy="84772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FC8EFD8-089F-455F-AE0C-B1589353B5A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143867" y="3931900"/>
            <a:ext cx="938213" cy="93821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6E6488D-3858-4299-ADD3-E3968CB69DF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487732" y="2626803"/>
            <a:ext cx="1583373" cy="101167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90596CC-662B-4258-B9E4-9FBA50B0FB9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691955" y="3736920"/>
            <a:ext cx="1527474" cy="532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7490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0635129C-00FA-4AA5-88BD-641A8375D0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752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87B078C-04D2-8540-A0EB-839E0B4BDAEF}"/>
              </a:ext>
            </a:extLst>
          </p:cNvPr>
          <p:cNvSpPr txBox="1"/>
          <p:nvPr/>
        </p:nvSpPr>
        <p:spPr>
          <a:xfrm>
            <a:off x="1093304" y="231604"/>
            <a:ext cx="103366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pc="200">
                <a:solidFill>
                  <a:srgbClr val="011E44"/>
                </a:solidFill>
                <a:latin typeface="HelveticaNeueLT Std Thin" panose="020B0403020202020204" pitchFamily="34" charset="0"/>
              </a:rPr>
              <a:t>PORT HOUSTON S/MWBE ENROLLMENT DIRECTORY 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3110F5A-7346-474F-9390-64F829F1B047}"/>
              </a:ext>
            </a:extLst>
          </p:cNvPr>
          <p:cNvCxnSpPr>
            <a:cxnSpLocks/>
          </p:cNvCxnSpPr>
          <p:nvPr/>
        </p:nvCxnSpPr>
        <p:spPr>
          <a:xfrm>
            <a:off x="5908426" y="850534"/>
            <a:ext cx="0" cy="5522131"/>
          </a:xfrm>
          <a:prstGeom prst="line">
            <a:avLst/>
          </a:prstGeom>
          <a:ln>
            <a:solidFill>
              <a:srgbClr val="E0E0D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C5E4DC6C-E251-4D2B-B34B-AB65F8895B50}"/>
              </a:ext>
            </a:extLst>
          </p:cNvPr>
          <p:cNvSpPr txBox="1"/>
          <p:nvPr/>
        </p:nvSpPr>
        <p:spPr>
          <a:xfrm>
            <a:off x="963037" y="1294352"/>
            <a:ext cx="4556029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b="0" i="0" u="none" strike="noStrike" baseline="0">
                <a:solidFill>
                  <a:srgbClr val="000021"/>
                </a:solidFill>
                <a:latin typeface="HelveticaNeueLTStd-Blk" panose="020B0904020202020204" pitchFamily="34" charset="0"/>
              </a:rPr>
              <a:t>How do I identify Port Houston enrolled small,</a:t>
            </a:r>
          </a:p>
          <a:p>
            <a:pPr algn="l"/>
            <a:r>
              <a:rPr lang="en-US" sz="1800" b="0" i="0" u="none" strike="noStrike" baseline="0">
                <a:solidFill>
                  <a:srgbClr val="000021"/>
                </a:solidFill>
                <a:latin typeface="HelveticaNeueLTStd-Blk" panose="020B0904020202020204" pitchFamily="34" charset="0"/>
              </a:rPr>
              <a:t>minority- and woman-owned businesses</a:t>
            </a:r>
          </a:p>
          <a:p>
            <a:pPr algn="l"/>
            <a:r>
              <a:rPr lang="en-US" sz="1800" b="0" i="0" u="none" strike="noStrike" baseline="0">
                <a:solidFill>
                  <a:srgbClr val="000021"/>
                </a:solidFill>
                <a:latin typeface="HelveticaNeueLTStd-Blk" panose="020B0904020202020204" pitchFamily="34" charset="0"/>
              </a:rPr>
              <a:t>(S/MWBE)?</a:t>
            </a:r>
          </a:p>
          <a:p>
            <a:pPr algn="l"/>
            <a:r>
              <a:rPr lang="en-US" sz="1800" b="0" i="0" u="none" strike="noStrike" baseline="0">
                <a:solidFill>
                  <a:srgbClr val="000000"/>
                </a:solidFill>
                <a:latin typeface="HelveticaNeueLTStd-Lt" panose="020B0403020202020204" pitchFamily="34" charset="0"/>
              </a:rPr>
              <a:t>Search for businesses in 2 easy steps:</a:t>
            </a:r>
          </a:p>
          <a:p>
            <a:pPr algn="l"/>
            <a:r>
              <a:rPr lang="en-US" sz="1800" b="0" i="0" u="none" strike="noStrike" baseline="0">
                <a:solidFill>
                  <a:srgbClr val="000000"/>
                </a:solidFill>
                <a:latin typeface="HelveticaNeueLTStd-Lt" panose="020B0403020202020204" pitchFamily="34" charset="0"/>
              </a:rPr>
              <a:t>1. Visit https://porthouston.smwbe.com Under the section on the</a:t>
            </a:r>
          </a:p>
          <a:p>
            <a:pPr algn="l"/>
            <a:r>
              <a:rPr lang="en-US" sz="1800" b="0" i="0" u="none" strike="noStrike" baseline="0">
                <a:solidFill>
                  <a:srgbClr val="000000"/>
                </a:solidFill>
                <a:latin typeface="HelveticaNeueLTStd-Lt" panose="020B0403020202020204" pitchFamily="34" charset="0"/>
              </a:rPr>
              <a:t>left labeled </a:t>
            </a:r>
            <a:r>
              <a:rPr lang="en-US" sz="1800" b="0" i="0" u="none" strike="noStrike" baseline="0">
                <a:solidFill>
                  <a:srgbClr val="000000"/>
                </a:solidFill>
                <a:latin typeface="HelveticaNeueLTStd-Blk" panose="020B0904020202020204" pitchFamily="34" charset="0"/>
              </a:rPr>
              <a:t>Small, Minority and Woman Owned Business</a:t>
            </a:r>
          </a:p>
          <a:p>
            <a:pPr algn="l"/>
            <a:r>
              <a:rPr lang="en-US" sz="1800" b="0" i="0" u="none" strike="noStrike" baseline="0">
                <a:solidFill>
                  <a:srgbClr val="000000"/>
                </a:solidFill>
                <a:latin typeface="HelveticaNeueLTStd-Blk" panose="020B0904020202020204" pitchFamily="34" charset="0"/>
              </a:rPr>
              <a:t>Directory and Online Application </a:t>
            </a:r>
            <a:r>
              <a:rPr lang="en-US" sz="1800" b="0" i="0" u="none" strike="noStrike" baseline="0">
                <a:solidFill>
                  <a:srgbClr val="000000"/>
                </a:solidFill>
                <a:latin typeface="HelveticaNeueLTStd-Lt" panose="020B0403020202020204" pitchFamily="34" charset="0"/>
              </a:rPr>
              <a:t>select the blue button labeled,</a:t>
            </a:r>
          </a:p>
          <a:p>
            <a:pPr algn="l"/>
            <a:r>
              <a:rPr lang="en-US" sz="1800" b="0" i="0" u="none" strike="noStrike" baseline="0">
                <a:solidFill>
                  <a:srgbClr val="000000"/>
                </a:solidFill>
                <a:latin typeface="HelveticaNeueLTStd-Lt" panose="020B0403020202020204" pitchFamily="34" charset="0"/>
              </a:rPr>
              <a:t>"Find a </a:t>
            </a:r>
            <a:r>
              <a:rPr lang="en-US" sz="1800" b="0" i="0" u="none" strike="noStrike" baseline="0">
                <a:solidFill>
                  <a:srgbClr val="000000"/>
                </a:solidFill>
                <a:latin typeface="HelveticaNeueLTStd-Blk" panose="020B0904020202020204" pitchFamily="34" charset="0"/>
              </a:rPr>
              <a:t>S/MWBE </a:t>
            </a:r>
            <a:r>
              <a:rPr lang="en-US" sz="1800" b="0" i="0" u="none" strike="noStrike" baseline="0">
                <a:solidFill>
                  <a:srgbClr val="000000"/>
                </a:solidFill>
                <a:latin typeface="HelveticaNeueLTStd-Lt" panose="020B0403020202020204" pitchFamily="34" charset="0"/>
              </a:rPr>
              <a:t>Firm".</a:t>
            </a:r>
          </a:p>
          <a:p>
            <a:pPr algn="l"/>
            <a:r>
              <a:rPr lang="en-US" sz="1800" b="0" i="0" u="none" strike="noStrike" baseline="0">
                <a:solidFill>
                  <a:srgbClr val="000000"/>
                </a:solidFill>
                <a:latin typeface="HelveticaNeueLTStd-Lt" panose="020B0403020202020204" pitchFamily="34" charset="0"/>
              </a:rPr>
              <a:t>2. You will need to complete at least one of the fields in the popup</a:t>
            </a:r>
          </a:p>
          <a:p>
            <a:pPr algn="l"/>
            <a:r>
              <a:rPr lang="en-US" sz="1800" b="0" i="0" u="none" strike="noStrike" baseline="0">
                <a:solidFill>
                  <a:srgbClr val="000000"/>
                </a:solidFill>
                <a:latin typeface="HelveticaNeueLTStd-Lt" panose="020B0403020202020204" pitchFamily="34" charset="0"/>
              </a:rPr>
              <a:t>window titled, </a:t>
            </a:r>
            <a:r>
              <a:rPr lang="en-US" sz="1800" b="0" i="0" u="none" strike="noStrike" baseline="0">
                <a:solidFill>
                  <a:srgbClr val="000000"/>
                </a:solidFill>
                <a:latin typeface="HelveticaNeueLTStd-Blk" panose="020B0904020202020204" pitchFamily="34" charset="0"/>
              </a:rPr>
              <a:t>Port Houston S/MWBE Enrollment Directory</a:t>
            </a:r>
          </a:p>
          <a:p>
            <a:pPr algn="l"/>
            <a:r>
              <a:rPr lang="en-US" sz="1800" b="0" i="0" u="none" strike="noStrike" baseline="0">
                <a:solidFill>
                  <a:srgbClr val="000000"/>
                </a:solidFill>
                <a:latin typeface="HelveticaNeueLTStd-Blk" panose="020B0904020202020204" pitchFamily="34" charset="0"/>
              </a:rPr>
              <a:t>and Search.</a:t>
            </a:r>
            <a:endParaRPr lang="en-US" sz="1600" b="1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5F48E5D-9E78-47EF-A54E-A2F8B934CC75}"/>
              </a:ext>
            </a:extLst>
          </p:cNvPr>
          <p:cNvSpPr txBox="1"/>
          <p:nvPr/>
        </p:nvSpPr>
        <p:spPr>
          <a:xfrm>
            <a:off x="4238978" y="6299397"/>
            <a:ext cx="61750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i="0" u="none" strike="noStrike" baseline="0">
                <a:solidFill>
                  <a:srgbClr val="00A6C0"/>
                </a:solidFill>
                <a:latin typeface="HelveticaNeueLTStd-Blk" panose="020B0904020202020204" pitchFamily="34" charset="0"/>
              </a:rPr>
              <a:t>www.porthouston.smwbe.com</a:t>
            </a:r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97BC628-7E11-4EE9-A2E7-9300894A22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5011" y="1294352"/>
            <a:ext cx="5711842" cy="4104446"/>
          </a:xfrm>
          <a:prstGeom prst="rect">
            <a:avLst/>
          </a:prstGeom>
        </p:spPr>
      </p:pic>
      <p:sp>
        <p:nvSpPr>
          <p:cNvPr id="13" name="Arrow: Right 12">
            <a:extLst>
              <a:ext uri="{FF2B5EF4-FFF2-40B4-BE49-F238E27FC236}">
                <a16:creationId xmlns:a16="http://schemas.microsoft.com/office/drawing/2014/main" id="{B6EDB2D2-FEAF-4B1F-9E4C-B78A874618A5}"/>
              </a:ext>
            </a:extLst>
          </p:cNvPr>
          <p:cNvSpPr/>
          <p:nvPr/>
        </p:nvSpPr>
        <p:spPr>
          <a:xfrm>
            <a:off x="6714477" y="5058483"/>
            <a:ext cx="704917" cy="292218"/>
          </a:xfrm>
          <a:prstGeom prst="rightArrow">
            <a:avLst/>
          </a:prstGeom>
          <a:solidFill>
            <a:srgbClr val="C1862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5524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0B3ABA72-790E-9240-8A3D-993BC98D75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BBBD024-9461-FC49-A104-4872BEA57D46}"/>
              </a:ext>
            </a:extLst>
          </p:cNvPr>
          <p:cNvSpPr txBox="1"/>
          <p:nvPr/>
        </p:nvSpPr>
        <p:spPr>
          <a:xfrm>
            <a:off x="1093304" y="715018"/>
            <a:ext cx="1000079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>
              <a:solidFill>
                <a:srgbClr val="011E44"/>
              </a:solidFill>
              <a:latin typeface="HelveticaNeueLT Std Lt" panose="020B0403020202020204" pitchFamily="34" charset="0"/>
            </a:endParaRPr>
          </a:p>
          <a:p>
            <a:endParaRPr lang="en-US" sz="4000" spc="200">
              <a:solidFill>
                <a:srgbClr val="011E44"/>
              </a:solidFill>
              <a:latin typeface="HelveticaNeueLT Std Thin" panose="020B0403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1D6C4C1-85ED-43EC-B535-A7B1BA087730}"/>
              </a:ext>
            </a:extLst>
          </p:cNvPr>
          <p:cNvSpPr txBox="1"/>
          <p:nvPr/>
        </p:nvSpPr>
        <p:spPr>
          <a:xfrm>
            <a:off x="807396" y="359924"/>
            <a:ext cx="11100352" cy="35394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000" spc="-40">
                <a:solidFill>
                  <a:srgbClr val="011E44"/>
                </a:solidFill>
                <a:latin typeface="HelveticaNeueLT Std Thin"/>
              </a:rPr>
              <a:t>BUSINESS EQUITY CONTRACT REQUIREMENTS</a:t>
            </a:r>
          </a:p>
          <a:p>
            <a:endParaRPr lang="en-US" sz="1600" b="1">
              <a:solidFill>
                <a:srgbClr val="011E44"/>
              </a:solidFill>
              <a:latin typeface="HelveticaNeueLT Std Blk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1600">
              <a:solidFill>
                <a:srgbClr val="011E44"/>
              </a:solidFill>
              <a:latin typeface="HelveticaNeueLT Std Lt" panose="020B0403020202020204" pitchFamily="34" charset="0"/>
            </a:endParaRPr>
          </a:p>
          <a:p>
            <a:pPr algn="l" rtl="0" fontAlgn="base"/>
            <a:endParaRPr lang="en-US" sz="2800" b="1">
              <a:solidFill>
                <a:srgbClr val="011E44"/>
              </a:solidFill>
              <a:latin typeface="HelveticaNeueLT Std Blk"/>
            </a:endParaRP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US" sz="2800">
                <a:solidFill>
                  <a:srgbClr val="011E44"/>
                </a:solidFill>
                <a:latin typeface="HelveticaNeueLT Std Lt"/>
              </a:rPr>
              <a:t>30% Small Business Enterprise (SBE) participation, 5 points relative weight </a:t>
            </a:r>
          </a:p>
          <a:p>
            <a:pPr algn="l" rtl="0" fontAlgn="base"/>
            <a:r>
              <a:rPr lang="en-US" sz="2800">
                <a:solidFill>
                  <a:srgbClr val="011E44"/>
                </a:solidFill>
                <a:latin typeface="HelveticaNeueLT Std Lt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41928972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0B3ABA72-790E-9240-8A3D-993BC98D75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BBBD024-9461-FC49-A104-4872BEA57D46}"/>
              </a:ext>
            </a:extLst>
          </p:cNvPr>
          <p:cNvSpPr txBox="1"/>
          <p:nvPr/>
        </p:nvSpPr>
        <p:spPr>
          <a:xfrm>
            <a:off x="1093304" y="715018"/>
            <a:ext cx="1000079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>
              <a:solidFill>
                <a:srgbClr val="011E44"/>
              </a:solidFill>
              <a:latin typeface="HelveticaNeueLT Std Lt" panose="020B0403020202020204" pitchFamily="34" charset="0"/>
            </a:endParaRPr>
          </a:p>
          <a:p>
            <a:endParaRPr lang="en-US" sz="4000" spc="200">
              <a:solidFill>
                <a:srgbClr val="011E44"/>
              </a:solidFill>
              <a:latin typeface="HelveticaNeueLT Std Thin" panose="020B0403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6EB282F-0619-4B29-BECA-CEFF42CF710E}"/>
              </a:ext>
            </a:extLst>
          </p:cNvPr>
          <p:cNvSpPr txBox="1"/>
          <p:nvPr/>
        </p:nvSpPr>
        <p:spPr>
          <a:xfrm>
            <a:off x="597192" y="306455"/>
            <a:ext cx="11065890" cy="526297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000" spc="-40">
                <a:solidFill>
                  <a:srgbClr val="011E44"/>
                </a:solidFill>
                <a:latin typeface="HelveticaNeueLT Std Thin"/>
              </a:rPr>
              <a:t>TIPS TO INCREASE PARTICIPATION</a:t>
            </a:r>
          </a:p>
          <a:p>
            <a:endParaRPr lang="en-US" sz="1600" b="1" i="0" u="none" strike="noStrike">
              <a:solidFill>
                <a:srgbClr val="031D42"/>
              </a:solidFill>
              <a:effectLst/>
              <a:latin typeface="Helvetica" panose="020B0604020202020204" pitchFamily="34" charset="0"/>
            </a:endParaRP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011E44"/>
                </a:solidFill>
                <a:latin typeface="HelveticaNeueLT Std Lt"/>
                <a:cs typeface="Helvetica"/>
              </a:rPr>
              <a:t>Establish relationships with S/MWBE’s in advance ​</a:t>
            </a:r>
          </a:p>
          <a:p>
            <a:pPr fontAlgn="base"/>
            <a:endParaRPr lang="en-US" sz="2000">
              <a:solidFill>
                <a:srgbClr val="011E44"/>
              </a:solidFill>
              <a:latin typeface="HelveticaNeueLT Std Lt" panose="020B0403020202020204" pitchFamily="34" charset="0"/>
              <a:cs typeface="Helvetica"/>
            </a:endParaRP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011E44"/>
                </a:solidFill>
                <a:latin typeface="HelveticaNeueLT Std Lt"/>
                <a:cs typeface="Helvetica"/>
              </a:rPr>
              <a:t>Assuring that S/MWBEs are solicited whenever they are potential sources; ​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endParaRPr lang="en-US" sz="2000">
              <a:solidFill>
                <a:srgbClr val="011E44"/>
              </a:solidFill>
              <a:latin typeface="HelveticaNeueLT Std Lt" panose="020B0403020202020204" pitchFamily="34" charset="0"/>
              <a:cs typeface="Helvetica"/>
            </a:endParaRP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011E44"/>
                </a:solidFill>
                <a:latin typeface="HelveticaNeueLT Std Lt"/>
                <a:cs typeface="Helvetica"/>
              </a:rPr>
              <a:t>Subdivide the work, when economically feasible, into smaller tasks or quantities to permit maximum participation by S/MWBE’s;​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endParaRPr lang="en-US" sz="2000">
              <a:solidFill>
                <a:srgbClr val="011E44"/>
              </a:solidFill>
              <a:latin typeface="HelveticaNeueLT Std Lt" panose="020B0403020202020204" pitchFamily="34" charset="0"/>
              <a:cs typeface="Helvetica"/>
            </a:endParaRP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011E44"/>
                </a:solidFill>
                <a:latin typeface="HelveticaNeueLT Std Lt"/>
                <a:cs typeface="Helvetica"/>
              </a:rPr>
              <a:t>Use the Port of Houston Directory. 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endParaRPr lang="en-US" sz="2000">
              <a:solidFill>
                <a:srgbClr val="011E44"/>
              </a:solidFill>
              <a:latin typeface="HelveticaNeueLT Std Lt" panose="020B0403020202020204" pitchFamily="34" charset="0"/>
              <a:cs typeface="Helvetica"/>
            </a:endParaRP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011E44"/>
                </a:solidFill>
                <a:latin typeface="HelveticaNeueLT Std Lt"/>
                <a:cs typeface="Helvetica"/>
              </a:rPr>
              <a:t>Advertise opportunities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endParaRPr lang="en-US" sz="2000">
              <a:solidFill>
                <a:srgbClr val="011E44"/>
              </a:solidFill>
              <a:latin typeface="HelveticaNeueLT Std Lt" panose="020B0403020202020204" pitchFamily="34" charset="0"/>
              <a:cs typeface="Helvetica"/>
            </a:endParaRP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011E44"/>
                </a:solidFill>
                <a:latin typeface="HelveticaNeueLT Std Lt"/>
                <a:cs typeface="Helvetica"/>
              </a:rPr>
              <a:t>What subcontractors have you done business in the past and do they qualify?</a:t>
            </a:r>
            <a:endParaRPr lang="en-US" sz="2000">
              <a:solidFill>
                <a:srgbClr val="011E44"/>
              </a:solidFill>
              <a:latin typeface="HelveticaNeueLT Std Lt" panose="020B0403020202020204" pitchFamily="34" charset="0"/>
              <a:cs typeface="Helvetica"/>
            </a:endParaRPr>
          </a:p>
          <a:p>
            <a:pPr marL="342900" indent="-342900" fontAlgn="base">
              <a:buFont typeface="Arial" panose="020B0604020202020204" pitchFamily="34" charset="0"/>
              <a:buChar char="•"/>
            </a:pPr>
            <a:endParaRPr lang="en-US" sz="2000">
              <a:solidFill>
                <a:srgbClr val="011E44"/>
              </a:solidFill>
              <a:latin typeface="HelveticaNeueLT Std Lt" panose="020B0403020202020204" pitchFamily="34" charset="0"/>
              <a:cs typeface="Helvetica"/>
            </a:endParaRPr>
          </a:p>
          <a:p>
            <a:pPr marL="342900" indent="-342900" fontAlgn="base">
              <a:buFont typeface="Arial" panose="020B0604020202020204" pitchFamily="34" charset="0"/>
              <a:buChar char="•"/>
            </a:pPr>
            <a:endParaRPr lang="en-US" sz="2000">
              <a:solidFill>
                <a:srgbClr val="011E44"/>
              </a:solidFill>
              <a:latin typeface="HelveticaNeueLT Std Lt" panose="020B0403020202020204" pitchFamily="34" charset="0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044553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0B3ABA72-790E-9240-8A3D-993BC98D75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BBBD024-9461-FC49-A104-4872BEA57D46}"/>
              </a:ext>
            </a:extLst>
          </p:cNvPr>
          <p:cNvSpPr txBox="1"/>
          <p:nvPr/>
        </p:nvSpPr>
        <p:spPr>
          <a:xfrm>
            <a:off x="1093304" y="715018"/>
            <a:ext cx="1000079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>
              <a:solidFill>
                <a:srgbClr val="011E44"/>
              </a:solidFill>
              <a:latin typeface="HelveticaNeueLT Std Lt" panose="020B0403020202020204" pitchFamily="34" charset="0"/>
            </a:endParaRPr>
          </a:p>
          <a:p>
            <a:endParaRPr lang="en-US" sz="4000" spc="200">
              <a:solidFill>
                <a:srgbClr val="011E44"/>
              </a:solidFill>
              <a:latin typeface="HelveticaNeueLT Std Thin" panose="020B0403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6EB282F-0619-4B29-BECA-CEFF42CF710E}"/>
              </a:ext>
            </a:extLst>
          </p:cNvPr>
          <p:cNvSpPr txBox="1"/>
          <p:nvPr/>
        </p:nvSpPr>
        <p:spPr>
          <a:xfrm>
            <a:off x="597192" y="306455"/>
            <a:ext cx="11065890" cy="433965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000" spc="-40">
                <a:solidFill>
                  <a:srgbClr val="011E44"/>
                </a:solidFill>
                <a:latin typeface="HelveticaNeueLT Std Thin" panose="020B0403020202020204" pitchFamily="34" charset="0"/>
              </a:rPr>
              <a:t>Contractors </a:t>
            </a:r>
          </a:p>
          <a:p>
            <a:endParaRPr lang="en-US" sz="1600" b="1" i="0" u="none" strike="noStrike">
              <a:solidFill>
                <a:srgbClr val="031D42"/>
              </a:solidFill>
              <a:effectLst/>
              <a:latin typeface="Helvetica" panose="020B0604020202020204" pitchFamily="34" charset="0"/>
            </a:endParaRP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011E44"/>
                </a:solidFill>
                <a:latin typeface="HelveticaNeueLT Std Lt" panose="020B0403020202020204" pitchFamily="34" charset="0"/>
                <a:cs typeface="Helvetica"/>
              </a:rPr>
              <a:t>Placing qualified S/MWBEs on solicitation lists; S/MWBEs must perform a Commercially Useful Function (CFU) to be counted towards goals;  ​</a:t>
            </a:r>
          </a:p>
          <a:p>
            <a:pPr fontAlgn="base"/>
            <a:endParaRPr lang="en-US" sz="2000">
              <a:solidFill>
                <a:srgbClr val="011E44"/>
              </a:solidFill>
              <a:latin typeface="HelveticaNeueLT Std Lt" panose="020B0403020202020204" pitchFamily="34" charset="0"/>
              <a:cs typeface="Helvetica"/>
            </a:endParaRP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011E44"/>
                </a:solidFill>
                <a:latin typeface="HelveticaNeueLT Std Lt"/>
                <a:cs typeface="Helvetica"/>
              </a:rPr>
              <a:t>S/MWBEs are solicited whenever they are potential sources; ​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endParaRPr lang="en-US" sz="2000">
              <a:solidFill>
                <a:srgbClr val="011E44"/>
              </a:solidFill>
              <a:latin typeface="HelveticaNeueLT Std Lt" panose="020B0403020202020204" pitchFamily="34" charset="0"/>
              <a:cs typeface="Helvetica"/>
            </a:endParaRP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011E44"/>
                </a:solidFill>
                <a:latin typeface="HelveticaNeueLT Std Lt"/>
                <a:cs typeface="Helvetica"/>
              </a:rPr>
              <a:t>Establishing delivery schedules, where the requirement permits, which encourage participation by S/MWBE’s; 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endParaRPr lang="en-US" sz="2000">
              <a:solidFill>
                <a:srgbClr val="011E44"/>
              </a:solidFill>
              <a:latin typeface="HelveticaNeueLT Std Lt" panose="020B0403020202020204" pitchFamily="34" charset="0"/>
              <a:cs typeface="Helvetica"/>
            </a:endParaRP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011E44"/>
                </a:solidFill>
                <a:latin typeface="HelveticaNeueLT Std Lt" panose="020B0403020202020204" pitchFamily="34" charset="0"/>
                <a:cs typeface="Helvetica"/>
              </a:rPr>
              <a:t>Using the services and assistance, as appropriate, of such organizations as the Small Business Administration and the Minority Business Development Agency of the Department of Commerce.​</a:t>
            </a:r>
          </a:p>
        </p:txBody>
      </p:sp>
    </p:spTree>
    <p:extLst>
      <p:ext uri="{BB962C8B-B14F-4D97-AF65-F5344CB8AC3E}">
        <p14:creationId xmlns:p14="http://schemas.microsoft.com/office/powerpoint/2010/main" val="23361451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ridge with a city in the background&#10;&#10;Description automatically generated with low confidence">
            <a:extLst>
              <a:ext uri="{FF2B5EF4-FFF2-40B4-BE49-F238E27FC236}">
                <a16:creationId xmlns:a16="http://schemas.microsoft.com/office/drawing/2014/main" id="{57FBC51E-07C9-104D-B861-F780D9996B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05158A0-0459-39FF-2F83-A82E0D7D1150}"/>
              </a:ext>
            </a:extLst>
          </p:cNvPr>
          <p:cNvSpPr txBox="1"/>
          <p:nvPr/>
        </p:nvSpPr>
        <p:spPr>
          <a:xfrm>
            <a:off x="1935692" y="843439"/>
            <a:ext cx="5674783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6000">
                <a:solidFill>
                  <a:schemeClr val="bg1"/>
                </a:solidFill>
                <a:cs typeface="Calibri"/>
              </a:rPr>
              <a:t>PROCUREMENT</a:t>
            </a:r>
          </a:p>
        </p:txBody>
      </p:sp>
    </p:spTree>
    <p:extLst>
      <p:ext uri="{BB962C8B-B14F-4D97-AF65-F5344CB8AC3E}">
        <p14:creationId xmlns:p14="http://schemas.microsoft.com/office/powerpoint/2010/main" val="42456793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0B3ABA72-790E-9240-8A3D-993BC98D75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BBBD024-9461-FC49-A104-4872BEA57D46}"/>
              </a:ext>
            </a:extLst>
          </p:cNvPr>
          <p:cNvSpPr txBox="1"/>
          <p:nvPr/>
        </p:nvSpPr>
        <p:spPr>
          <a:xfrm>
            <a:off x="826176" y="0"/>
            <a:ext cx="11098696" cy="84023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endParaRPr lang="en-US" sz="2800" spc="200">
              <a:ea typeface="+mn-lt"/>
              <a:cs typeface="+mn-lt"/>
            </a:endParaRPr>
          </a:p>
          <a:p>
            <a:r>
              <a:rPr lang="en-US" sz="2800" b="1" u="sng" spc="200">
                <a:cs typeface="Calibri"/>
              </a:rPr>
              <a:t>PROCUREMENT</a:t>
            </a:r>
          </a:p>
          <a:p>
            <a:pPr marL="457200" indent="-457200">
              <a:buFont typeface="Arial"/>
              <a:buChar char="•"/>
            </a:pPr>
            <a:r>
              <a:rPr lang="en-US" sz="2800" spc="200">
                <a:latin typeface="HelveticaNeueLT Std Blk"/>
                <a:ea typeface="+mn-lt"/>
                <a:cs typeface="+mn-lt"/>
              </a:rPr>
              <a:t>No Contact Period – No communication between interested vendors and Port Houston staff during the active period.</a:t>
            </a:r>
            <a:endParaRPr lang="en-US" sz="2800">
              <a:latin typeface="HelveticaNeueLT Std Blk"/>
              <a:cs typeface="Calibri"/>
            </a:endParaRPr>
          </a:p>
          <a:p>
            <a:pPr marL="914400" lvl="1" indent="-457200">
              <a:buFont typeface="Arial"/>
              <a:buChar char="•"/>
            </a:pPr>
            <a:r>
              <a:rPr lang="en-US" sz="2800" spc="200">
                <a:latin typeface="HelveticaNeueLT Std Blk"/>
                <a:ea typeface="+mn-lt"/>
                <a:cs typeface="+mn-lt"/>
              </a:rPr>
              <a:t>Technical questions should be submitted via BuySpeed</a:t>
            </a:r>
            <a:endParaRPr lang="en-US" sz="2800">
              <a:latin typeface="HelveticaNeueLT Std Blk"/>
              <a:cs typeface="Calibri"/>
            </a:endParaRPr>
          </a:p>
          <a:p>
            <a:pPr marL="914400" lvl="1" indent="-457200">
              <a:buFont typeface="Arial"/>
              <a:buChar char="•"/>
            </a:pPr>
            <a:r>
              <a:rPr lang="en-US" sz="2800" spc="200">
                <a:latin typeface="HelveticaNeueLT Std Blk"/>
                <a:ea typeface="+mn-lt"/>
                <a:cs typeface="+mn-lt"/>
              </a:rPr>
              <a:t>Last day to submit questions: 7 days before due date (8/10/2022) </a:t>
            </a:r>
            <a:endParaRPr lang="en-US" sz="2800">
              <a:latin typeface="HelveticaNeueLT Std Blk"/>
              <a:cs typeface="Calibri"/>
            </a:endParaRPr>
          </a:p>
          <a:p>
            <a:pPr marL="457200" indent="-457200">
              <a:buFont typeface="Arial"/>
              <a:buChar char="•"/>
            </a:pPr>
            <a:r>
              <a:rPr lang="en-US" sz="2800" spc="200">
                <a:latin typeface="HelveticaNeueLT Std Blk"/>
                <a:ea typeface="+mn-lt"/>
                <a:cs typeface="+mn-lt"/>
              </a:rPr>
              <a:t>Responses are due no later than 11 a.m. on 8/17/2022</a:t>
            </a:r>
            <a:endParaRPr lang="en-US" sz="2800">
              <a:latin typeface="HelveticaNeueLT Std Blk"/>
              <a:cs typeface="Calibri"/>
            </a:endParaRPr>
          </a:p>
          <a:p>
            <a:pPr marL="457200" indent="-457200">
              <a:buFont typeface="Arial"/>
              <a:buChar char="•"/>
            </a:pPr>
            <a:r>
              <a:rPr lang="en-US" sz="2800" spc="200">
                <a:latin typeface="HelveticaNeueLT Std Blk"/>
                <a:ea typeface="+mn-lt"/>
                <a:cs typeface="+mn-lt"/>
              </a:rPr>
              <a:t>Proposals must be submitted electronically via email to: </a:t>
            </a:r>
            <a:r>
              <a:rPr lang="en-US" sz="2800" spc="200">
                <a:latin typeface="HelveticaNeueLT Std Blk"/>
                <a:ea typeface="+mn-lt"/>
                <a:cs typeface="+mn-lt"/>
                <a:hlinkClick r:id="rId3"/>
              </a:rPr>
              <a:t>procurementproposals@porthouston.com</a:t>
            </a:r>
            <a:endParaRPr lang="en-US" sz="2800">
              <a:latin typeface="HelveticaNeueLT Std Blk"/>
              <a:cs typeface="Calibri"/>
            </a:endParaRPr>
          </a:p>
          <a:p>
            <a:pPr marL="457200" indent="-457200">
              <a:buFont typeface="Arial"/>
              <a:buChar char="•"/>
            </a:pPr>
            <a:r>
              <a:rPr lang="en-US" sz="2800" spc="200">
                <a:latin typeface="HelveticaNeueLT Std Blk"/>
                <a:ea typeface="+mn-lt"/>
                <a:cs typeface="+mn-lt"/>
              </a:rPr>
              <a:t>Use forms in the package</a:t>
            </a:r>
            <a:endParaRPr lang="en-US" sz="2800">
              <a:latin typeface="HelveticaNeueLT Std Blk"/>
              <a:cs typeface="Calibri"/>
            </a:endParaRPr>
          </a:p>
          <a:p>
            <a:pPr marL="457200" indent="-457200">
              <a:buFont typeface="Arial"/>
              <a:buChar char="•"/>
            </a:pPr>
            <a:r>
              <a:rPr lang="en-US" sz="2800" spc="200">
                <a:latin typeface="HelveticaNeueLT Std Blk"/>
                <a:ea typeface="+mn-lt"/>
                <a:cs typeface="+mn-lt"/>
              </a:rPr>
              <a:t>Anticipated award date: 9/27/2022</a:t>
            </a:r>
            <a:endParaRPr lang="en-US" sz="2800">
              <a:latin typeface="HelveticaNeueLT Std Blk"/>
              <a:cs typeface="Calibri"/>
            </a:endParaRPr>
          </a:p>
          <a:p>
            <a:endParaRPr lang="en-US" sz="4000" spc="200">
              <a:solidFill>
                <a:srgbClr val="011E44"/>
              </a:solidFill>
              <a:latin typeface="HelveticaNeueLT Std Thin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>
              <a:solidFill>
                <a:srgbClr val="011E44"/>
              </a:solidFill>
              <a:latin typeface="HelveticaNeueLT Std Lt"/>
            </a:endParaRPr>
          </a:p>
          <a:p>
            <a:endParaRPr lang="en-US" sz="4000">
              <a:solidFill>
                <a:srgbClr val="011E44"/>
              </a:solidFill>
              <a:latin typeface="HelveticaNeueLT Std Lt" panose="020B0403020202020204" pitchFamily="34" charset="0"/>
            </a:endParaRPr>
          </a:p>
          <a:p>
            <a:endParaRPr lang="en-US" sz="4000" spc="200">
              <a:solidFill>
                <a:srgbClr val="011E44"/>
              </a:solidFill>
              <a:latin typeface="HelveticaNeueLT Std Thin" panose="020B04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60853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0B3ABA72-790E-9240-8A3D-993BC98D75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BBBD024-9461-FC49-A104-4872BEA57D46}"/>
              </a:ext>
            </a:extLst>
          </p:cNvPr>
          <p:cNvSpPr txBox="1"/>
          <p:nvPr/>
        </p:nvSpPr>
        <p:spPr>
          <a:xfrm>
            <a:off x="826176" y="0"/>
            <a:ext cx="10958282" cy="34778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endParaRPr lang="en-US" sz="2800" spc="200">
              <a:ea typeface="+mn-lt"/>
              <a:cs typeface="+mn-lt"/>
            </a:endParaRPr>
          </a:p>
          <a:p>
            <a:r>
              <a:rPr lang="en-US" sz="2800" b="1" u="sng" spc="200">
                <a:latin typeface="HelveticaNeueLT Std Blk"/>
                <a:cs typeface="Calibri"/>
              </a:rPr>
              <a:t>EVALUATION CRITERIA</a:t>
            </a:r>
          </a:p>
          <a:p>
            <a:pPr marL="0" indent="0" algn="l">
              <a:buNone/>
            </a:pPr>
            <a:r>
              <a:rPr lang="en-US" sz="2400" b="0" i="0" u="none" strike="noStrike" baseline="0">
                <a:latin typeface="ArialMT"/>
              </a:rPr>
              <a:t>Port Houston will select the </a:t>
            </a:r>
            <a:r>
              <a:rPr lang="en-US" sz="2400" i="0" strike="noStrike" baseline="0">
                <a:latin typeface="ArialMT"/>
              </a:rPr>
              <a:t>provider</a:t>
            </a:r>
            <a:r>
              <a:rPr lang="en-US" sz="2400" b="1" i="0" strike="noStrike" baseline="0">
                <a:latin typeface="ArialMT"/>
              </a:rPr>
              <a:t> </a:t>
            </a:r>
            <a:r>
              <a:rPr lang="en-US" sz="2400" b="0" i="0" u="none" strike="noStrike" baseline="0">
                <a:latin typeface="ArialMT"/>
              </a:rPr>
              <a:t>of the services </a:t>
            </a:r>
            <a:r>
              <a:rPr lang="en-US" sz="2400">
                <a:latin typeface="ArialMT"/>
              </a:rPr>
              <a:t>offering the </a:t>
            </a:r>
            <a:r>
              <a:rPr lang="en-US" sz="2400" b="1">
                <a:latin typeface="ArialMT"/>
              </a:rPr>
              <a:t>best value </a:t>
            </a:r>
            <a:r>
              <a:rPr lang="en-US" sz="2400">
                <a:latin typeface="ArialMT"/>
              </a:rPr>
              <a:t>to Port Houston.</a:t>
            </a:r>
            <a:r>
              <a:rPr lang="en-US" sz="2400" b="0" i="0" u="none" strike="noStrike" baseline="0">
                <a:latin typeface="ArialMT"/>
              </a:rPr>
              <a:t> If the Respondent meets the</a:t>
            </a:r>
            <a:r>
              <a:rPr lang="en-US" sz="2400" b="1" i="0" u="none" strike="noStrike" baseline="0">
                <a:latin typeface="ArialMT"/>
              </a:rPr>
              <a:t> 30% SB target/goal (or provides adequate documentation of Good Faith Efforts)</a:t>
            </a:r>
            <a:r>
              <a:rPr lang="en-US" sz="2400" b="0" i="0" u="none" strike="noStrike" baseline="0">
                <a:latin typeface="ArialMT"/>
              </a:rPr>
              <a:t>, then the response package will be evaluated based on the following criteria and relative weights.</a:t>
            </a:r>
            <a:endParaRPr lang="en-US" sz="2400">
              <a:solidFill>
                <a:srgbClr val="0D2145"/>
              </a:solidFill>
              <a:cs typeface="Arial"/>
            </a:endParaRPr>
          </a:p>
          <a:p>
            <a:pPr marL="0" indent="0">
              <a:buNone/>
            </a:pPr>
            <a:endParaRPr lang="en-US" sz="2800" u="sng"/>
          </a:p>
          <a:p>
            <a:endParaRPr lang="en-US" sz="4000" spc="200">
              <a:solidFill>
                <a:srgbClr val="011E44"/>
              </a:solidFill>
              <a:latin typeface="HelveticaNeueLT Std Thin" panose="020B0403020202020204" pitchFamily="34" charset="0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A414B9E1-C43F-46D5-B049-D0726C537B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6109151"/>
              </p:ext>
            </p:extLst>
          </p:nvPr>
        </p:nvGraphicFramePr>
        <p:xfrm>
          <a:off x="1651855" y="2876763"/>
          <a:ext cx="8447642" cy="29062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05134">
                  <a:extLst>
                    <a:ext uri="{9D8B030D-6E8A-4147-A177-3AD203B41FA5}">
                      <a16:colId xmlns:a16="http://schemas.microsoft.com/office/drawing/2014/main" val="3427637696"/>
                    </a:ext>
                  </a:extLst>
                </a:gridCol>
                <a:gridCol w="2342508">
                  <a:extLst>
                    <a:ext uri="{9D8B030D-6E8A-4147-A177-3AD203B41FA5}">
                      <a16:colId xmlns:a16="http://schemas.microsoft.com/office/drawing/2014/main" val="96877928"/>
                    </a:ext>
                  </a:extLst>
                </a:gridCol>
              </a:tblGrid>
              <a:tr h="698696">
                <a:tc>
                  <a:txBody>
                    <a:bodyPr/>
                    <a:lstStyle/>
                    <a:p>
                      <a:r>
                        <a:rPr lang="en-US"/>
                        <a:t>Evaluation Criteria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Relative Weight (%)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4353558"/>
                  </a:ext>
                </a:extLst>
              </a:tr>
              <a:tr h="376871">
                <a:tc>
                  <a:txBody>
                    <a:bodyPr/>
                    <a:lstStyle/>
                    <a:p>
                      <a:r>
                        <a:rPr lang="en-US"/>
                        <a:t>Price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40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357752"/>
                  </a:ext>
                </a:extLst>
              </a:tr>
              <a:tr h="459872">
                <a:tc>
                  <a:txBody>
                    <a:bodyPr/>
                    <a:lstStyle/>
                    <a:p>
                      <a:r>
                        <a:rPr lang="en-US"/>
                        <a:t>Respondent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7213693"/>
                  </a:ext>
                </a:extLst>
              </a:tr>
              <a:tr h="456456">
                <a:tc>
                  <a:txBody>
                    <a:bodyPr/>
                    <a:lstStyle/>
                    <a:p>
                      <a:r>
                        <a:rPr lang="en-US"/>
                        <a:t>Benefit to Port Authority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7601501"/>
                  </a:ext>
                </a:extLst>
              </a:tr>
              <a:tr h="839553">
                <a:tc>
                  <a:txBody>
                    <a:bodyPr/>
                    <a:lstStyle/>
                    <a:p>
                      <a:r>
                        <a:rPr lang="en-US"/>
                        <a:t>Overall Compliance with Port Houston Policies</a:t>
                      </a:r>
                    </a:p>
                    <a:p>
                      <a:endParaRPr lang="en-US"/>
                    </a:p>
                    <a:p>
                      <a:r>
                        <a:rPr lang="en-US"/>
                        <a:t>Small Business Participation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5</a:t>
                      </a:r>
                    </a:p>
                    <a:p>
                      <a:pPr algn="ctr"/>
                      <a:endParaRPr lang="en-US"/>
                    </a:p>
                    <a:p>
                      <a:pPr algn="ctr"/>
                      <a:r>
                        <a:rPr lang="en-US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820524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677219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0B3ABA72-790E-9240-8A3D-993BC98D75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CDDDAB-F7A8-8C26-A2B3-322E40F5EEB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571625"/>
            <a:ext cx="5793509" cy="4605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None/>
            </a:pPr>
            <a:r>
              <a:rPr lang="en-US">
                <a:latin typeface="HelveticaNeueLT Std Blk"/>
                <a:ea typeface="+mn-lt"/>
                <a:cs typeface="+mn-lt"/>
              </a:rPr>
              <a:t>Proposal Response form:</a:t>
            </a:r>
            <a:endParaRPr lang="en-US">
              <a:latin typeface="HelveticaNeueLT Std Blk"/>
            </a:endParaRPr>
          </a:p>
          <a:p>
            <a:pPr>
              <a:buNone/>
            </a:pPr>
            <a:r>
              <a:rPr lang="en-US">
                <a:latin typeface="HelveticaNeueLT Std Blk"/>
                <a:ea typeface="+mn-lt"/>
                <a:cs typeface="+mn-lt"/>
              </a:rPr>
              <a:t>(Page 31 of Solicitation Package)</a:t>
            </a:r>
            <a:endParaRPr lang="en-US">
              <a:latin typeface="HelveticaNeueLT Std Blk"/>
            </a:endParaRPr>
          </a:p>
          <a:p>
            <a:pPr>
              <a:buNone/>
            </a:pPr>
            <a:endParaRPr lang="en-US">
              <a:latin typeface="HelveticaNeueLT Std Blk"/>
              <a:ea typeface="+mn-lt"/>
              <a:cs typeface="+mn-lt"/>
            </a:endParaRPr>
          </a:p>
          <a:p>
            <a:pPr>
              <a:buNone/>
            </a:pPr>
            <a:r>
              <a:rPr lang="en-US">
                <a:latin typeface="HelveticaNeueLT Std Blk"/>
                <a:ea typeface="+mn-lt"/>
                <a:cs typeface="+mn-lt"/>
              </a:rPr>
              <a:t>Page 2 of the Proposal   Response Form –   Required Attachments</a:t>
            </a:r>
            <a:endParaRPr lang="en-US">
              <a:latin typeface="HelveticaNeueLT Std Blk"/>
            </a:endParaRPr>
          </a:p>
          <a:p>
            <a:pPr marL="0" indent="0">
              <a:buNone/>
            </a:pPr>
            <a:endParaRPr lang="en-US">
              <a:cs typeface="Calibri" panose="020F0502020204030204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6EB096C-2952-5442-C2A5-7388EF430C0B}"/>
              </a:ext>
            </a:extLst>
          </p:cNvPr>
          <p:cNvSpPr txBox="1"/>
          <p:nvPr/>
        </p:nvSpPr>
        <p:spPr>
          <a:xfrm>
            <a:off x="923636" y="603250"/>
            <a:ext cx="3663950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 u="sng">
                <a:latin typeface="HelveticaNeueLT Std Blk"/>
                <a:ea typeface="+mn-lt"/>
                <a:cs typeface="+mn-lt"/>
              </a:rPr>
              <a:t>DOCUMENT CHECKLIST</a:t>
            </a:r>
            <a:endParaRPr lang="en-US" sz="2400">
              <a:latin typeface="HelveticaNeueLT Std Blk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368D70B-AAC3-4226-8742-9969CF9367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4638" y="252718"/>
            <a:ext cx="5342562" cy="6374113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4C7F9319-506F-4BF1-B75D-69D40864FA7E}"/>
              </a:ext>
            </a:extLst>
          </p:cNvPr>
          <p:cNvSpPr/>
          <p:nvPr/>
        </p:nvSpPr>
        <p:spPr>
          <a:xfrm>
            <a:off x="6811766" y="3339101"/>
            <a:ext cx="585627" cy="27637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1818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ridge with a city in the background&#10;&#10;Description automatically generated with low confidence">
            <a:extLst>
              <a:ext uri="{FF2B5EF4-FFF2-40B4-BE49-F238E27FC236}">
                <a16:creationId xmlns:a16="http://schemas.microsoft.com/office/drawing/2014/main" id="{57FBC51E-07C9-104D-B861-F780D9996B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05158A0-0459-39FF-2F83-A82E0D7D1150}"/>
              </a:ext>
            </a:extLst>
          </p:cNvPr>
          <p:cNvSpPr txBox="1"/>
          <p:nvPr/>
        </p:nvSpPr>
        <p:spPr>
          <a:xfrm>
            <a:off x="1935692" y="843439"/>
            <a:ext cx="5674783" cy="19389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6000">
                <a:solidFill>
                  <a:schemeClr val="bg1"/>
                </a:solidFill>
                <a:cs typeface="Calibri"/>
              </a:rPr>
              <a:t>SCOPE OF WORK OVERVIEW</a:t>
            </a:r>
          </a:p>
        </p:txBody>
      </p:sp>
    </p:spTree>
    <p:extLst>
      <p:ext uri="{BB962C8B-B14F-4D97-AF65-F5344CB8AC3E}">
        <p14:creationId xmlns:p14="http://schemas.microsoft.com/office/powerpoint/2010/main" val="35694069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0B3ABA72-790E-9240-8A3D-993BC98D75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BBBD024-9461-FC49-A104-4872BEA57D46}"/>
              </a:ext>
            </a:extLst>
          </p:cNvPr>
          <p:cNvSpPr txBox="1"/>
          <p:nvPr/>
        </p:nvSpPr>
        <p:spPr>
          <a:xfrm>
            <a:off x="815903" y="0"/>
            <a:ext cx="11026776" cy="61247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endParaRPr lang="en-US" sz="4000" spc="200">
              <a:solidFill>
                <a:srgbClr val="011E44"/>
              </a:solidFill>
              <a:latin typeface="HelveticaNeueLT Std Thin" panose="020B0403020202020204" pitchFamily="34" charset="0"/>
            </a:endParaRPr>
          </a:p>
          <a:p>
            <a:r>
              <a:rPr lang="en-US" sz="3200" b="1" u="sng">
                <a:solidFill>
                  <a:srgbClr val="011E44"/>
                </a:solidFill>
                <a:latin typeface="HelveticaNeueLT Std Lt"/>
              </a:rPr>
              <a:t>AGENDA</a:t>
            </a:r>
          </a:p>
          <a:p>
            <a:pPr marL="342900" indent="-342900">
              <a:buFont typeface="+mj-lt"/>
              <a:buAutoNum type="arabicPeriod"/>
            </a:pPr>
            <a:endParaRPr lang="en-US" sz="2800">
              <a:solidFill>
                <a:srgbClr val="011E44"/>
              </a:solidFill>
              <a:latin typeface="HelveticaNeueLT Std Lt"/>
            </a:endParaRPr>
          </a:p>
          <a:p>
            <a:pPr marL="342900" indent="-342900">
              <a:buAutoNum type="arabicPeriod"/>
            </a:pPr>
            <a:r>
              <a:rPr lang="en-US" sz="2800">
                <a:solidFill>
                  <a:srgbClr val="011E44"/>
                </a:solidFill>
                <a:latin typeface="HelveticaNeueLT Std Lt"/>
              </a:rPr>
              <a:t>Pre-Proposal Conference House Rules</a:t>
            </a:r>
            <a:endParaRPr lang="en-US">
              <a:solidFill>
                <a:srgbClr val="000000"/>
              </a:solidFill>
              <a:latin typeface="HelveticaNeueLT Std Lt"/>
            </a:endParaRPr>
          </a:p>
          <a:p>
            <a:pPr marL="342900" indent="-342900">
              <a:buAutoNum type="arabicPeriod"/>
            </a:pPr>
            <a:r>
              <a:rPr lang="en-US" sz="2800">
                <a:solidFill>
                  <a:srgbClr val="011E44"/>
                </a:solidFill>
                <a:latin typeface="HelveticaNeueLT Std Lt"/>
              </a:rPr>
              <a:t>Introductions</a:t>
            </a:r>
            <a:endParaRPr lang="en-US">
              <a:latin typeface="HelveticaNeueLT Std Lt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2800">
                <a:solidFill>
                  <a:srgbClr val="011E44"/>
                </a:solidFill>
                <a:latin typeface="HelveticaNeueLT Std Lt"/>
              </a:rPr>
              <a:t>Business Equity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800">
                <a:solidFill>
                  <a:srgbClr val="011E44"/>
                </a:solidFill>
                <a:latin typeface="HelveticaNeueLT Std Lt"/>
              </a:rPr>
              <a:t>Procurement Services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800">
                <a:solidFill>
                  <a:srgbClr val="011E44"/>
                </a:solidFill>
                <a:latin typeface="HelveticaNeueLT Std Lt"/>
              </a:rPr>
              <a:t>Selection Criteria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800">
                <a:solidFill>
                  <a:srgbClr val="011E44"/>
                </a:solidFill>
                <a:latin typeface="HelveticaNeueLT Std Lt"/>
              </a:rPr>
              <a:t>Project Scope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800">
                <a:solidFill>
                  <a:srgbClr val="011E44"/>
                </a:solidFill>
                <a:latin typeface="HelveticaNeueLT Std Lt"/>
              </a:rPr>
              <a:t>Questions</a:t>
            </a:r>
          </a:p>
          <a:p>
            <a:endParaRPr lang="en-US" sz="1600">
              <a:solidFill>
                <a:srgbClr val="011E44"/>
              </a:solidFill>
              <a:latin typeface="HelveticaNeueLT Std Lt" panose="020B0403020202020204" pitchFamily="34" charset="0"/>
            </a:endParaRPr>
          </a:p>
          <a:p>
            <a:endParaRPr lang="en-US" sz="4000">
              <a:solidFill>
                <a:srgbClr val="011E44"/>
              </a:solidFill>
              <a:latin typeface="HelveticaNeueLT Std Lt" panose="020B0403020202020204" pitchFamily="34" charset="0"/>
            </a:endParaRPr>
          </a:p>
          <a:p>
            <a:endParaRPr lang="en-US" sz="4000" spc="200">
              <a:solidFill>
                <a:srgbClr val="011E44"/>
              </a:solidFill>
              <a:latin typeface="HelveticaNeueLT Std Thin" panose="020B04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06634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0B3ABA72-790E-9240-8A3D-993BC98D75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BBBD024-9461-FC49-A104-4872BEA57D46}"/>
              </a:ext>
            </a:extLst>
          </p:cNvPr>
          <p:cNvSpPr txBox="1"/>
          <p:nvPr/>
        </p:nvSpPr>
        <p:spPr>
          <a:xfrm>
            <a:off x="826176" y="0"/>
            <a:ext cx="5937551" cy="852541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endParaRPr lang="en-US" sz="2800" spc="200">
              <a:ea typeface="+mn-lt"/>
              <a:cs typeface="+mn-lt"/>
            </a:endParaRPr>
          </a:p>
          <a:p>
            <a:r>
              <a:rPr lang="en-US" sz="2800" b="1" u="sng" spc="200">
                <a:ea typeface="+mn-lt"/>
                <a:cs typeface="+mn-lt"/>
              </a:rPr>
              <a:t>Overall Scope of Project</a:t>
            </a:r>
            <a:endParaRPr lang="en-US" sz="2800" b="1" u="sng" spc="200">
              <a:cs typeface="Calibri"/>
            </a:endParaRPr>
          </a:p>
          <a:p>
            <a:endParaRPr lang="en-US" sz="2400" spc="200">
              <a:solidFill>
                <a:srgbClr val="011E44"/>
              </a:solidFill>
              <a:latin typeface="HelveticaNeueLT Std Thin"/>
            </a:endParaRPr>
          </a:p>
          <a:p>
            <a:pPr marL="800100" lvl="1" indent="-342900">
              <a:buFont typeface="Arial"/>
              <a:buChar char="•"/>
            </a:pPr>
            <a:r>
              <a:rPr lang="en-US" sz="2400" spc="200">
                <a:solidFill>
                  <a:srgbClr val="011E44"/>
                </a:solidFill>
                <a:latin typeface="HelveticaNeueLT Std Thin"/>
              </a:rPr>
              <a:t>Repair to 3 wharves within the Turning Basin Terminal 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spc="200">
                <a:solidFill>
                  <a:srgbClr val="011E44"/>
                </a:solidFill>
                <a:latin typeface="HelveticaNeueLT Std Thin"/>
              </a:rPr>
              <a:t>Project Duration: 300 calendar days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spc="200">
                <a:solidFill>
                  <a:srgbClr val="011E44"/>
                </a:solidFill>
                <a:latin typeface="HelveticaNeueLT Std Thin"/>
              </a:rPr>
              <a:t>Scope</a:t>
            </a:r>
          </a:p>
          <a:p>
            <a:pPr marL="1257300" lvl="2" indent="-342900">
              <a:buFont typeface="Arial"/>
              <a:buChar char="•"/>
            </a:pPr>
            <a:r>
              <a:rPr lang="en-US" sz="2400" spc="200">
                <a:solidFill>
                  <a:srgbClr val="011E44"/>
                </a:solidFill>
                <a:latin typeface="HelveticaNeueLT Std Thin"/>
                <a:ea typeface="+mn-lt"/>
                <a:cs typeface="+mn-lt"/>
              </a:rPr>
              <a:t>Topside/Underside Repair to Reinforced Concrete </a:t>
            </a:r>
          </a:p>
          <a:p>
            <a:pPr marL="1257300" lvl="2" indent="-342900">
              <a:buFont typeface="Arial"/>
              <a:buChar char="•"/>
            </a:pPr>
            <a:r>
              <a:rPr lang="en-US" sz="2400" spc="200">
                <a:solidFill>
                  <a:srgbClr val="011E44"/>
                </a:solidFill>
                <a:latin typeface="HelveticaNeueLT Std Thin"/>
                <a:ea typeface="+mn-lt"/>
                <a:cs typeface="+mn-lt"/>
              </a:rPr>
              <a:t>Mooring Cleat Replacement/Repair</a:t>
            </a:r>
          </a:p>
          <a:p>
            <a:pPr marL="1257300" lvl="2" indent="-342900">
              <a:buFont typeface="Arial"/>
              <a:buChar char="•"/>
            </a:pPr>
            <a:r>
              <a:rPr lang="en-US" sz="2400" spc="200">
                <a:solidFill>
                  <a:srgbClr val="011E44"/>
                </a:solidFill>
                <a:latin typeface="HelveticaNeueLT Std Thin"/>
                <a:ea typeface="+mn-lt"/>
                <a:cs typeface="+mn-lt"/>
              </a:rPr>
              <a:t>Expansion Joint Repair/Replacement</a:t>
            </a:r>
          </a:p>
          <a:p>
            <a:pPr marL="1257300" lvl="2" indent="-342900">
              <a:buFont typeface="Arial"/>
              <a:buChar char="•"/>
            </a:pPr>
            <a:r>
              <a:rPr lang="en-US" sz="2400" spc="200">
                <a:solidFill>
                  <a:srgbClr val="011E44"/>
                </a:solidFill>
                <a:latin typeface="HelveticaNeueLT Std Thin"/>
                <a:cs typeface="Calibri"/>
              </a:rPr>
              <a:t>Crack Repair</a:t>
            </a:r>
          </a:p>
          <a:p>
            <a:pPr marL="2171700" lvl="2" indent="-342900">
              <a:buFont typeface="Arial"/>
              <a:buChar char="•"/>
            </a:pPr>
            <a:endParaRPr lang="en-US" sz="2000" i="1" spc="200">
              <a:solidFill>
                <a:srgbClr val="000000"/>
              </a:solidFill>
              <a:latin typeface="Calibri"/>
              <a:cs typeface="Calibri"/>
            </a:endParaRPr>
          </a:p>
          <a:p>
            <a:pPr marL="1257300" lvl="2" indent="-342900">
              <a:buFont typeface="Arial"/>
              <a:buChar char="•"/>
            </a:pPr>
            <a:endParaRPr lang="en-US" sz="2000" spc="200">
              <a:solidFill>
                <a:srgbClr val="011E44"/>
              </a:solidFill>
              <a:latin typeface="HelveticaNeueLT Std Thin"/>
            </a:endParaRPr>
          </a:p>
          <a:p>
            <a:pPr marL="1257300" lvl="2" indent="-342900">
              <a:buFont typeface="Arial"/>
              <a:buChar char="•"/>
            </a:pPr>
            <a:endParaRPr lang="en-US" sz="2000" spc="200">
              <a:solidFill>
                <a:srgbClr val="011E44"/>
              </a:solidFill>
              <a:latin typeface="HelveticaNeueLT Std Thin"/>
            </a:endParaRPr>
          </a:p>
          <a:p>
            <a:pPr marL="800100" lvl="1" indent="-342900">
              <a:buFont typeface="Arial"/>
              <a:buChar char="•"/>
            </a:pPr>
            <a:endParaRPr lang="en-US" sz="2000" spc="200">
              <a:solidFill>
                <a:srgbClr val="011E44"/>
              </a:solidFill>
              <a:latin typeface="HelveticaNeueLT Std Thin"/>
            </a:endParaRPr>
          </a:p>
          <a:p>
            <a:endParaRPr lang="en-US" sz="2400">
              <a:solidFill>
                <a:srgbClr val="011E44"/>
              </a:solidFill>
              <a:latin typeface="HelveticaNeueLT Std Lt" panose="020B0403020202020204" pitchFamily="34" charset="0"/>
            </a:endParaRPr>
          </a:p>
          <a:p>
            <a:endParaRPr lang="en-US" sz="3600">
              <a:solidFill>
                <a:srgbClr val="011E44"/>
              </a:solidFill>
              <a:latin typeface="HelveticaNeueLT Std Lt" panose="020B0403020202020204" pitchFamily="34" charset="0"/>
            </a:endParaRPr>
          </a:p>
          <a:p>
            <a:endParaRPr lang="en-US" sz="4000" spc="200">
              <a:solidFill>
                <a:srgbClr val="011E44"/>
              </a:solidFill>
              <a:latin typeface="HelveticaNeueLT Std Thin" panose="020B0403020202020204" pitchFamily="34" charset="0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1FA4BDB8-967B-268C-C6DC-148BB624D8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9722" y="1314277"/>
            <a:ext cx="5259237" cy="3783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8636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0B3ABA72-790E-9240-8A3D-993BC98D75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BBBD024-9461-FC49-A104-4872BEA57D46}"/>
              </a:ext>
            </a:extLst>
          </p:cNvPr>
          <p:cNvSpPr txBox="1"/>
          <p:nvPr/>
        </p:nvSpPr>
        <p:spPr>
          <a:xfrm>
            <a:off x="826176" y="0"/>
            <a:ext cx="6748726" cy="33547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endParaRPr lang="en-US" sz="2800" spc="200">
              <a:ea typeface="+mn-lt"/>
              <a:cs typeface="+mn-lt"/>
            </a:endParaRPr>
          </a:p>
          <a:p>
            <a:r>
              <a:rPr lang="en-US" sz="2800" b="1" u="sng" spc="200">
                <a:cs typeface="Calibri"/>
              </a:rPr>
              <a:t>Current Conditions/Repairs Needed</a:t>
            </a:r>
          </a:p>
          <a:p>
            <a:endParaRPr lang="en-US" sz="2400" spc="200">
              <a:solidFill>
                <a:srgbClr val="011E44"/>
              </a:solidFill>
              <a:latin typeface="HelveticaNeueLT Std Thin"/>
            </a:endParaRPr>
          </a:p>
          <a:p>
            <a:pPr marL="800100" lvl="1" indent="-342900">
              <a:buFont typeface="Arial"/>
              <a:buChar char="•"/>
            </a:pPr>
            <a:endParaRPr lang="en-US" sz="2400" spc="200">
              <a:solidFill>
                <a:srgbClr val="011E44"/>
              </a:solidFill>
              <a:latin typeface="HelveticaNeueLT Std Thin"/>
            </a:endParaRPr>
          </a:p>
          <a:p>
            <a:endParaRPr lang="en-US" sz="2800">
              <a:solidFill>
                <a:srgbClr val="011E44"/>
              </a:solidFill>
              <a:latin typeface="HelveticaNeueLT Std Lt" panose="020B0403020202020204" pitchFamily="34" charset="0"/>
            </a:endParaRPr>
          </a:p>
          <a:p>
            <a:endParaRPr lang="en-US" sz="4000">
              <a:solidFill>
                <a:srgbClr val="011E44"/>
              </a:solidFill>
              <a:latin typeface="HelveticaNeueLT Std Lt" panose="020B0403020202020204" pitchFamily="34" charset="0"/>
            </a:endParaRPr>
          </a:p>
          <a:p>
            <a:endParaRPr lang="en-US" sz="4000" spc="200">
              <a:solidFill>
                <a:srgbClr val="011E44"/>
              </a:solidFill>
              <a:latin typeface="HelveticaNeueLT Std Thin" panose="020B0403020202020204" pitchFamily="34" charset="0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576C4DEC-BB57-0CCC-F2DB-CFE37DBD07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853" y="1530660"/>
            <a:ext cx="6021237" cy="3997963"/>
          </a:xfrm>
          <a:prstGeom prst="rect">
            <a:avLst/>
          </a:prstGeom>
        </p:spPr>
      </p:pic>
      <p:pic>
        <p:nvPicPr>
          <p:cNvPr id="3" name="Picture 5">
            <a:extLst>
              <a:ext uri="{FF2B5EF4-FFF2-40B4-BE49-F238E27FC236}">
                <a16:creationId xmlns:a16="http://schemas.microsoft.com/office/drawing/2014/main" id="{B8C216E1-6749-4CFC-97EC-86E119022F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0967" y="1518149"/>
            <a:ext cx="5518029" cy="403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8236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0B3ABA72-790E-9240-8A3D-993BC98D75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BBBD024-9461-FC49-A104-4872BEA57D46}"/>
              </a:ext>
            </a:extLst>
          </p:cNvPr>
          <p:cNvSpPr txBox="1"/>
          <p:nvPr/>
        </p:nvSpPr>
        <p:spPr>
          <a:xfrm>
            <a:off x="826176" y="0"/>
            <a:ext cx="8028310" cy="33547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endParaRPr lang="en-US" sz="2800" spc="200">
              <a:ea typeface="+mn-lt"/>
              <a:cs typeface="+mn-lt"/>
            </a:endParaRPr>
          </a:p>
          <a:p>
            <a:r>
              <a:rPr lang="en-US" sz="2800" b="1" u="sng" spc="200">
                <a:cs typeface="Calibri"/>
              </a:rPr>
              <a:t>Current Conditions/Repairs Needed (Cont'd)</a:t>
            </a:r>
          </a:p>
          <a:p>
            <a:endParaRPr lang="en-US" sz="2400" spc="200">
              <a:solidFill>
                <a:srgbClr val="011E44"/>
              </a:solidFill>
              <a:latin typeface="HelveticaNeueLT Std Thin"/>
            </a:endParaRPr>
          </a:p>
          <a:p>
            <a:pPr marL="800100" lvl="1" indent="-342900">
              <a:buFont typeface="Arial"/>
              <a:buChar char="•"/>
            </a:pPr>
            <a:endParaRPr lang="en-US" sz="2400" spc="200">
              <a:solidFill>
                <a:srgbClr val="011E44"/>
              </a:solidFill>
              <a:latin typeface="HelveticaNeueLT Std Thin"/>
            </a:endParaRPr>
          </a:p>
          <a:p>
            <a:endParaRPr lang="en-US" sz="2800">
              <a:solidFill>
                <a:srgbClr val="011E44"/>
              </a:solidFill>
              <a:latin typeface="HelveticaNeueLT Std Lt" panose="020B0403020202020204" pitchFamily="34" charset="0"/>
            </a:endParaRPr>
          </a:p>
          <a:p>
            <a:endParaRPr lang="en-US" sz="4000">
              <a:solidFill>
                <a:srgbClr val="011E44"/>
              </a:solidFill>
              <a:latin typeface="HelveticaNeueLT Std Lt" panose="020B0403020202020204" pitchFamily="34" charset="0"/>
            </a:endParaRPr>
          </a:p>
          <a:p>
            <a:endParaRPr lang="en-US" sz="4000" spc="200">
              <a:solidFill>
                <a:srgbClr val="011E44"/>
              </a:solidFill>
              <a:latin typeface="HelveticaNeueLT Std Thin" panose="020B0403020202020204" pitchFamily="34" charset="0"/>
            </a:endParaRPr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9E88A6C9-54E0-B82D-DC03-C9DA8D5D61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099" y="1216805"/>
            <a:ext cx="3936520" cy="5114501"/>
          </a:xfrm>
          <a:prstGeom prst="rect">
            <a:avLst/>
          </a:prstGeom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5313B18A-2716-CA41-2A17-AD77FDD1C1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3117" y="1216807"/>
            <a:ext cx="3907765" cy="5114500"/>
          </a:xfrm>
          <a:prstGeom prst="rect">
            <a:avLst/>
          </a:prstGeom>
        </p:spPr>
      </p:pic>
      <p:pic>
        <p:nvPicPr>
          <p:cNvPr id="11" name="Picture 11">
            <a:extLst>
              <a:ext uri="{FF2B5EF4-FFF2-40B4-BE49-F238E27FC236}">
                <a16:creationId xmlns:a16="http://schemas.microsoft.com/office/drawing/2014/main" id="{F321536C-B535-27EB-170E-2A875DDC48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15815" y="1141563"/>
            <a:ext cx="3426068" cy="5236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8975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0B3ABA72-790E-9240-8A3D-993BC98D75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BBBD024-9461-FC49-A104-4872BEA57D46}"/>
              </a:ext>
            </a:extLst>
          </p:cNvPr>
          <p:cNvSpPr txBox="1"/>
          <p:nvPr/>
        </p:nvSpPr>
        <p:spPr>
          <a:xfrm>
            <a:off x="826176" y="0"/>
            <a:ext cx="8028310" cy="33547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endParaRPr lang="en-US" sz="2800" spc="200">
              <a:ea typeface="+mn-lt"/>
              <a:cs typeface="+mn-lt"/>
            </a:endParaRPr>
          </a:p>
          <a:p>
            <a:r>
              <a:rPr lang="en-US" sz="2800" b="1" u="sng" spc="200">
                <a:cs typeface="Calibri"/>
              </a:rPr>
              <a:t>Access</a:t>
            </a:r>
          </a:p>
          <a:p>
            <a:endParaRPr lang="en-US" sz="2400" spc="200">
              <a:solidFill>
                <a:srgbClr val="011E44"/>
              </a:solidFill>
              <a:latin typeface="HelveticaNeueLT Std Thin"/>
            </a:endParaRPr>
          </a:p>
          <a:p>
            <a:pPr marL="800100" lvl="1" indent="-342900">
              <a:buFont typeface="Arial"/>
              <a:buChar char="•"/>
            </a:pPr>
            <a:endParaRPr lang="en-US" sz="2400" spc="200">
              <a:solidFill>
                <a:srgbClr val="011E44"/>
              </a:solidFill>
              <a:latin typeface="HelveticaNeueLT Std Thin"/>
            </a:endParaRPr>
          </a:p>
          <a:p>
            <a:endParaRPr lang="en-US" sz="2800">
              <a:solidFill>
                <a:srgbClr val="011E44"/>
              </a:solidFill>
              <a:latin typeface="HelveticaNeueLT Std Lt" panose="020B0403020202020204" pitchFamily="34" charset="0"/>
            </a:endParaRPr>
          </a:p>
          <a:p>
            <a:endParaRPr lang="en-US" sz="4000">
              <a:solidFill>
                <a:srgbClr val="011E44"/>
              </a:solidFill>
              <a:latin typeface="HelveticaNeueLT Std Lt" panose="020B0403020202020204" pitchFamily="34" charset="0"/>
            </a:endParaRPr>
          </a:p>
          <a:p>
            <a:endParaRPr lang="en-US" sz="4000" spc="200">
              <a:solidFill>
                <a:srgbClr val="011E44"/>
              </a:solidFill>
              <a:latin typeface="HelveticaNeueLT Std Thin" panose="020B0403020202020204" pitchFamily="34" charset="0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02BB3C28-0F99-E1D7-1E61-9E99D3F338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589" y="1205671"/>
            <a:ext cx="11513387" cy="466231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4F1B042-6844-B2AB-927B-FC2B8DCCF507}"/>
              </a:ext>
            </a:extLst>
          </p:cNvPr>
          <p:cNvSpPr txBox="1"/>
          <p:nvPr/>
        </p:nvSpPr>
        <p:spPr>
          <a:xfrm>
            <a:off x="8980098" y="569343"/>
            <a:ext cx="274320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/>
              <a:t>*TWIC Required</a:t>
            </a:r>
            <a:endParaRPr lang="en-US" sz="2400" b="1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03685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0B3ABA72-790E-9240-8A3D-993BC98D75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BBBD024-9461-FC49-A104-4872BEA57D46}"/>
              </a:ext>
            </a:extLst>
          </p:cNvPr>
          <p:cNvSpPr txBox="1"/>
          <p:nvPr/>
        </p:nvSpPr>
        <p:spPr>
          <a:xfrm>
            <a:off x="826176" y="0"/>
            <a:ext cx="8028310" cy="33547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endParaRPr lang="en-US" sz="2800" spc="200">
              <a:ea typeface="+mn-lt"/>
              <a:cs typeface="+mn-lt"/>
            </a:endParaRPr>
          </a:p>
          <a:p>
            <a:r>
              <a:rPr lang="en-US" sz="2800" b="1" u="sng" spc="200">
                <a:cs typeface="Calibri"/>
              </a:rPr>
              <a:t>Phasing</a:t>
            </a:r>
          </a:p>
          <a:p>
            <a:endParaRPr lang="en-US" sz="2400" spc="200">
              <a:solidFill>
                <a:srgbClr val="011E44"/>
              </a:solidFill>
              <a:latin typeface="HelveticaNeueLT Std Thin"/>
            </a:endParaRPr>
          </a:p>
          <a:p>
            <a:pPr marL="800100" lvl="1" indent="-342900">
              <a:buFont typeface="Arial"/>
              <a:buChar char="•"/>
            </a:pPr>
            <a:endParaRPr lang="en-US" sz="2400" spc="200">
              <a:solidFill>
                <a:srgbClr val="011E44"/>
              </a:solidFill>
              <a:latin typeface="HelveticaNeueLT Std Thin"/>
            </a:endParaRPr>
          </a:p>
          <a:p>
            <a:endParaRPr lang="en-US" sz="2800">
              <a:solidFill>
                <a:srgbClr val="011E44"/>
              </a:solidFill>
              <a:latin typeface="HelveticaNeueLT Std Lt" panose="020B0403020202020204" pitchFamily="34" charset="0"/>
            </a:endParaRPr>
          </a:p>
          <a:p>
            <a:endParaRPr lang="en-US" sz="4000">
              <a:solidFill>
                <a:srgbClr val="011E44"/>
              </a:solidFill>
              <a:latin typeface="HelveticaNeueLT Std Lt" panose="020B0403020202020204" pitchFamily="34" charset="0"/>
            </a:endParaRPr>
          </a:p>
          <a:p>
            <a:endParaRPr lang="en-US" sz="4000" spc="200">
              <a:solidFill>
                <a:srgbClr val="011E44"/>
              </a:solidFill>
              <a:latin typeface="HelveticaNeueLT Std Thin" panose="020B0403020202020204" pitchFamily="34" charset="0"/>
            </a:endParaRP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64C17247-93C0-F6B8-2692-4DA5939343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661" y="3910512"/>
            <a:ext cx="11297728" cy="208872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A17C445-BE3D-DF3E-A5E3-A5F57D191BD8}"/>
              </a:ext>
            </a:extLst>
          </p:cNvPr>
          <p:cNvSpPr txBox="1"/>
          <p:nvPr/>
        </p:nvSpPr>
        <p:spPr>
          <a:xfrm>
            <a:off x="1969464" y="3176327"/>
            <a:ext cx="107542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cs typeface="Calibri"/>
              </a:rPr>
              <a:t>Phase 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FCD3A4F-17BD-0EC4-DB78-BA1A325AFBB8}"/>
              </a:ext>
            </a:extLst>
          </p:cNvPr>
          <p:cNvSpPr txBox="1"/>
          <p:nvPr/>
        </p:nvSpPr>
        <p:spPr>
          <a:xfrm>
            <a:off x="5405653" y="3176326"/>
            <a:ext cx="107542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cs typeface="Calibri"/>
              </a:rPr>
              <a:t>Phase 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224CC24-C6B4-F9D3-F0EE-2B96AE3C5579}"/>
              </a:ext>
            </a:extLst>
          </p:cNvPr>
          <p:cNvSpPr txBox="1"/>
          <p:nvPr/>
        </p:nvSpPr>
        <p:spPr>
          <a:xfrm>
            <a:off x="9081742" y="3176325"/>
            <a:ext cx="107542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cs typeface="Calibri"/>
              </a:rPr>
              <a:t>Phase 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E631759-C610-FE63-CEEF-6F9873606B79}"/>
              </a:ext>
            </a:extLst>
          </p:cNvPr>
          <p:cNvSpPr txBox="1"/>
          <p:nvPr/>
        </p:nvSpPr>
        <p:spPr>
          <a:xfrm>
            <a:off x="827237" y="985388"/>
            <a:ext cx="10147538" cy="224676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/>
              <a:t>Each phase much be substantially completed before proceeding to the next</a:t>
            </a:r>
            <a:endParaRPr lang="en-US" sz="2000"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sz="2000">
                <a:ea typeface="+mn-lt"/>
                <a:cs typeface="+mn-lt"/>
              </a:rPr>
              <a:t>Wharf under construction at the time will be discontinued from public use; however, the other two wharves will remain active. </a:t>
            </a:r>
          </a:p>
          <a:p>
            <a:pPr marL="285750" indent="-285750">
              <a:buFont typeface="Arial"/>
              <a:buChar char="•"/>
            </a:pPr>
            <a:r>
              <a:rPr lang="en-US" sz="2000">
                <a:ea typeface="+mn-lt"/>
                <a:cs typeface="+mn-lt"/>
              </a:rPr>
              <a:t>Coordinate with construction manager on wharf availability prior to construction</a:t>
            </a:r>
          </a:p>
          <a:p>
            <a:pPr marL="285750" indent="-285750">
              <a:buFont typeface="Arial"/>
              <a:buChar char="•"/>
            </a:pPr>
            <a:r>
              <a:rPr lang="en-US" sz="2000">
                <a:ea typeface="+mn-lt"/>
                <a:cs typeface="+mn-lt"/>
              </a:rPr>
              <a:t>Shipping activities take priority over construction</a:t>
            </a:r>
          </a:p>
          <a:p>
            <a:pPr marL="285750" indent="-285750">
              <a:buFont typeface="Arial"/>
              <a:buChar char="•"/>
            </a:pPr>
            <a:r>
              <a:rPr lang="en-US" sz="2000">
                <a:ea typeface="+mn-lt"/>
                <a:cs typeface="+mn-lt"/>
              </a:rPr>
              <a:t>Do not interfere with terminal operations without coordinating with the construction manager</a:t>
            </a:r>
            <a:endParaRPr lang="en-US" sz="20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120427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0B3ABA72-790E-9240-8A3D-993BC98D75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BBBD024-9461-FC49-A104-4872BEA57D46}"/>
              </a:ext>
            </a:extLst>
          </p:cNvPr>
          <p:cNvSpPr txBox="1"/>
          <p:nvPr/>
        </p:nvSpPr>
        <p:spPr>
          <a:xfrm>
            <a:off x="826176" y="0"/>
            <a:ext cx="11098696" cy="33547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endParaRPr lang="en-US" sz="2800" spc="200">
              <a:ea typeface="+mn-lt"/>
              <a:cs typeface="+mn-lt"/>
            </a:endParaRPr>
          </a:p>
          <a:p>
            <a:r>
              <a:rPr lang="en-US" sz="2800" b="1" u="sng" spc="200">
                <a:ea typeface="+mn-lt"/>
                <a:cs typeface="+mn-lt"/>
              </a:rPr>
              <a:t>Project Specific Requirements</a:t>
            </a:r>
            <a:endParaRPr lang="en-US">
              <a:cs typeface="Calibri"/>
            </a:endParaRPr>
          </a:p>
          <a:p>
            <a:endParaRPr lang="en-US" sz="2400" spc="200">
              <a:solidFill>
                <a:srgbClr val="011E44"/>
              </a:solidFill>
              <a:latin typeface="HelveticaNeueLT Std Thin"/>
            </a:endParaRPr>
          </a:p>
          <a:p>
            <a:pPr marL="342900" indent="-342900">
              <a:buFont typeface="Arial"/>
              <a:buChar char="•"/>
            </a:pPr>
            <a:endParaRPr lang="en-US" sz="2400" spc="200">
              <a:solidFill>
                <a:srgbClr val="011E44"/>
              </a:solidFill>
              <a:latin typeface="HelveticaNeueLT Std Thin"/>
            </a:endParaRPr>
          </a:p>
          <a:p>
            <a:endParaRPr lang="en-US" sz="2800">
              <a:solidFill>
                <a:srgbClr val="011E44"/>
              </a:solidFill>
              <a:latin typeface="HelveticaNeueLT Std Lt" panose="020B0403020202020204" pitchFamily="34" charset="0"/>
            </a:endParaRPr>
          </a:p>
          <a:p>
            <a:endParaRPr lang="en-US" sz="4000">
              <a:solidFill>
                <a:srgbClr val="011E44"/>
              </a:solidFill>
              <a:latin typeface="HelveticaNeueLT Std Lt" panose="020B0403020202020204" pitchFamily="34" charset="0"/>
            </a:endParaRPr>
          </a:p>
          <a:p>
            <a:endParaRPr lang="en-US" sz="4000" spc="200">
              <a:solidFill>
                <a:srgbClr val="011E44"/>
              </a:solidFill>
              <a:latin typeface="HelveticaNeueLT Std Thin" panose="020B0403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5F0F746-B61A-9A45-130A-B2D76EAFA16C}"/>
              </a:ext>
            </a:extLst>
          </p:cNvPr>
          <p:cNvSpPr txBox="1"/>
          <p:nvPr/>
        </p:nvSpPr>
        <p:spPr>
          <a:xfrm>
            <a:off x="731134" y="1194121"/>
            <a:ext cx="8143359" cy="415498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>
                <a:cs typeface="Calibri"/>
              </a:rPr>
              <a:t>30% SBE goal</a:t>
            </a:r>
          </a:p>
          <a:p>
            <a:pPr marL="285750" indent="-285750">
              <a:buFont typeface="Arial,Sans-Serif"/>
              <a:buChar char="•"/>
            </a:pPr>
            <a:r>
              <a:rPr lang="en-US" sz="2400">
                <a:ea typeface="+mn-lt"/>
                <a:cs typeface="+mn-lt"/>
              </a:rPr>
              <a:t>By submitting proposal</a:t>
            </a:r>
          </a:p>
          <a:p>
            <a:pPr marL="742950" lvl="1" indent="-285750">
              <a:buFont typeface="Arial,Sans-Serif"/>
              <a:buChar char="•"/>
            </a:pPr>
            <a:r>
              <a:rPr lang="en-US" sz="2400">
                <a:cs typeface="Calibri"/>
              </a:rPr>
              <a:t>Agree to 30-day NTP and mobilization from award date</a:t>
            </a:r>
            <a:endParaRPr lang="en-US" sz="2400"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sz="2400">
                <a:cs typeface="Calibri"/>
              </a:rPr>
              <a:t>Submitted within 30 days of award date</a:t>
            </a:r>
            <a:endParaRPr lang="en-US" sz="2400">
              <a:ea typeface="Calibri"/>
              <a:cs typeface="Calibri"/>
            </a:endParaRPr>
          </a:p>
          <a:p>
            <a:pPr marL="742950" lvl="1" indent="-285750">
              <a:buFont typeface="Arial"/>
              <a:buChar char="•"/>
            </a:pPr>
            <a:r>
              <a:rPr lang="en-US" sz="2400">
                <a:cs typeface="Calibri"/>
              </a:rPr>
              <a:t>Dust Control Plan</a:t>
            </a:r>
            <a:endParaRPr lang="en-US" sz="2400">
              <a:ea typeface="Calibri"/>
              <a:cs typeface="Calibri"/>
            </a:endParaRPr>
          </a:p>
          <a:p>
            <a:pPr marL="742950" lvl="1" indent="-285750">
              <a:buFont typeface="Arial"/>
              <a:buChar char="•"/>
            </a:pPr>
            <a:r>
              <a:rPr lang="en-US" sz="2400">
                <a:cs typeface="Calibri"/>
              </a:rPr>
              <a:t>Health and Safety Plan</a:t>
            </a:r>
            <a:endParaRPr lang="en-US" sz="2400">
              <a:ea typeface="Calibri"/>
              <a:cs typeface="Calibri"/>
            </a:endParaRPr>
          </a:p>
          <a:p>
            <a:pPr marL="742950" lvl="1" indent="-285750">
              <a:buFont typeface="Arial"/>
              <a:buChar char="•"/>
            </a:pPr>
            <a:r>
              <a:rPr lang="en-US" sz="2400">
                <a:cs typeface="Calibri"/>
              </a:rPr>
              <a:t>Site Specific Spill Prevention Plan</a:t>
            </a:r>
          </a:p>
          <a:p>
            <a:pPr marL="742950" lvl="1" indent="-285750">
              <a:buFont typeface="Arial"/>
              <a:buChar char="•"/>
            </a:pPr>
            <a:endParaRPr lang="en-US" sz="2400">
              <a:cs typeface="Calibri"/>
            </a:endParaRPr>
          </a:p>
          <a:p>
            <a:pPr lvl="1"/>
            <a:endParaRPr lang="en-US" sz="2400">
              <a:cs typeface="Calibri"/>
            </a:endParaRPr>
          </a:p>
          <a:p>
            <a:pPr marL="742950" lvl="1" indent="-285750">
              <a:buFont typeface="Arial"/>
              <a:buChar char="•"/>
            </a:pPr>
            <a:endParaRPr lang="en-US" sz="2400">
              <a:cs typeface="Calibri"/>
            </a:endParaRPr>
          </a:p>
          <a:p>
            <a:pPr marL="742950" lvl="1" indent="-285750">
              <a:buFont typeface="Arial"/>
              <a:buChar char="•"/>
            </a:pPr>
            <a:endParaRPr lang="en-US" sz="24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611374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DC985EAF-17B0-104F-BCAA-A6C64F0CD2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060CD69-DE60-794F-AE96-0DDC5C4DB5D1}"/>
              </a:ext>
            </a:extLst>
          </p:cNvPr>
          <p:cNvSpPr txBox="1"/>
          <p:nvPr/>
        </p:nvSpPr>
        <p:spPr>
          <a:xfrm>
            <a:off x="1093304" y="2613392"/>
            <a:ext cx="1033669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spc="300">
                <a:solidFill>
                  <a:srgbClr val="C1862E"/>
                </a:solidFill>
                <a:latin typeface="HelveticaNeueLT Std Thin" panose="020B0403020202020204" pitchFamily="34" charset="0"/>
              </a:rPr>
              <a:t>QUESTIONS?</a:t>
            </a:r>
          </a:p>
          <a:p>
            <a:r>
              <a:rPr lang="en-US" sz="2000" b="1" spc="300">
                <a:solidFill>
                  <a:schemeClr val="bg1"/>
                </a:solidFill>
                <a:latin typeface="HelveticaNeueLT Std Blk" panose="020B0604020202020204" pitchFamily="34" charset="0"/>
              </a:rPr>
              <a:t>PORT HOUSTON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BF91746-2E26-4FF7-BF70-77E68830F28B}"/>
              </a:ext>
            </a:extLst>
          </p:cNvPr>
          <p:cNvSpPr txBox="1"/>
          <p:nvPr/>
        </p:nvSpPr>
        <p:spPr>
          <a:xfrm>
            <a:off x="1324947" y="634482"/>
            <a:ext cx="4133461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>
                <a:solidFill>
                  <a:schemeClr val="bg1"/>
                </a:solidFill>
                <a:cs typeface="Calibri"/>
              </a:rPr>
              <a:t>Procurement Services</a:t>
            </a:r>
          </a:p>
          <a:p>
            <a:r>
              <a:rPr lang="en-US">
                <a:solidFill>
                  <a:schemeClr val="bg1"/>
                </a:solidFill>
              </a:rPr>
              <a:t>Email: </a:t>
            </a:r>
            <a:r>
              <a:rPr lang="en-US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procurement@porthouston.com</a:t>
            </a:r>
            <a:r>
              <a:rPr lang="en-US">
                <a:solidFill>
                  <a:schemeClr val="bg1"/>
                </a:solidFill>
              </a:rPr>
              <a:t> </a:t>
            </a:r>
            <a:endParaRPr lang="en-US">
              <a:solidFill>
                <a:schemeClr val="bg1"/>
              </a:solidFill>
              <a:cs typeface="Calibri"/>
            </a:endParaRPr>
          </a:p>
          <a:p>
            <a:r>
              <a:rPr lang="en-US">
                <a:solidFill>
                  <a:schemeClr val="bg1"/>
                </a:solidFill>
              </a:rPr>
              <a:t>Phone: (713) 670- 2464</a:t>
            </a:r>
            <a:endParaRPr lang="en-US">
              <a:solidFill>
                <a:schemeClr val="bg1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319128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0B3ABA72-790E-9240-8A3D-993BC98D75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BBBD024-9461-FC49-A104-4872BEA57D46}"/>
              </a:ext>
            </a:extLst>
          </p:cNvPr>
          <p:cNvSpPr txBox="1"/>
          <p:nvPr/>
        </p:nvSpPr>
        <p:spPr>
          <a:xfrm>
            <a:off x="815903" y="0"/>
            <a:ext cx="11026776" cy="65556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endParaRPr lang="en-US" sz="4000" spc="200">
              <a:solidFill>
                <a:srgbClr val="011E44"/>
              </a:solidFill>
              <a:latin typeface="HelveticaNeueLT Std Thin" panose="020B0403020202020204" pitchFamily="34" charset="0"/>
            </a:endParaRPr>
          </a:p>
          <a:p>
            <a:r>
              <a:rPr lang="en-US" sz="3200" b="1" u="sng">
                <a:solidFill>
                  <a:srgbClr val="011E44"/>
                </a:solidFill>
                <a:latin typeface="HelveticaNeueLT Std Lt"/>
              </a:rPr>
              <a:t>PRE-PROPOSAL CONFERENCE HOUSE RULES</a:t>
            </a:r>
            <a:endParaRPr lang="en-US" sz="3200" b="1" u="sng">
              <a:solidFill>
                <a:srgbClr val="011E44"/>
              </a:solidFill>
              <a:latin typeface="HelveticaNeueLT Std Lt" panose="020B0403020202020204" pitchFamily="34" charset="0"/>
            </a:endParaRPr>
          </a:p>
          <a:p>
            <a:pPr marL="457200" indent="-457200">
              <a:buFont typeface="Arial"/>
              <a:buChar char="•"/>
            </a:pPr>
            <a:r>
              <a:rPr lang="en-US" sz="2800">
                <a:latin typeface="HelveticaNeueLT Std Lt"/>
                <a:cs typeface="Calibri"/>
              </a:rPr>
              <a:t>Attendees will begin the meeting in listen-only mode.</a:t>
            </a:r>
          </a:p>
          <a:p>
            <a:pPr marL="457200" indent="-457200">
              <a:buFont typeface="Arial"/>
              <a:buChar char="•"/>
            </a:pPr>
            <a:r>
              <a:rPr lang="en-US" sz="2800">
                <a:latin typeface="HelveticaNeueLT Std Lt"/>
                <a:cs typeface="Calibri"/>
              </a:rPr>
              <a:t>There will be a Q&amp;A session at the end of today’s presentation.</a:t>
            </a:r>
            <a:endParaRPr lang="en-US" sz="2800">
              <a:latin typeface="HelveticaNeueLT Std Lt"/>
              <a:ea typeface="+mn-lt"/>
              <a:cs typeface="+mn-lt"/>
            </a:endParaRPr>
          </a:p>
          <a:p>
            <a:pPr marL="457200" indent="-457200">
              <a:buFont typeface="Arial"/>
              <a:buChar char="•"/>
            </a:pPr>
            <a:r>
              <a:rPr lang="en-US" sz="2800">
                <a:latin typeface="HelveticaNeueLT Std Lt"/>
                <a:cs typeface="Calibri"/>
              </a:rPr>
              <a:t>If you have any questions during the presentation, you may submit your Questions through the WebEx Q&amp;A feature and they will be addressed at the end of the presentation.</a:t>
            </a:r>
            <a:endParaRPr lang="en-US" sz="2800">
              <a:latin typeface="HelveticaNeueLT Std Lt"/>
              <a:ea typeface="+mn-lt"/>
              <a:cs typeface="+mn-lt"/>
            </a:endParaRPr>
          </a:p>
          <a:p>
            <a:pPr marL="457200" indent="-457200">
              <a:buFont typeface="Arial"/>
              <a:buChar char="•"/>
            </a:pPr>
            <a:r>
              <a:rPr lang="en-US" sz="2800">
                <a:latin typeface="HelveticaNeueLT Std Lt"/>
                <a:cs typeface="Calibri"/>
              </a:rPr>
              <a:t>This presentation recording will be  posted  on  the  BuySpeed  homepage under “Pre-Bid/Proposal Conference Information.”</a:t>
            </a:r>
            <a:endParaRPr lang="en-US">
              <a:latin typeface="HelveticaNeueLT Std Lt"/>
              <a:cs typeface="Calibri" panose="020F0502020204030204"/>
            </a:endParaRPr>
          </a:p>
          <a:p>
            <a:pPr marL="342900" indent="-342900">
              <a:buAutoNum type="arabicPeriod"/>
            </a:pPr>
            <a:endParaRPr lang="en-US" sz="2800">
              <a:solidFill>
                <a:srgbClr val="011E44"/>
              </a:solidFill>
              <a:latin typeface="HelveticaNeueLT Std Lt" panose="020B0403020202020204" pitchFamily="34" charset="0"/>
            </a:endParaRPr>
          </a:p>
          <a:p>
            <a:endParaRPr lang="en-US" sz="1600">
              <a:solidFill>
                <a:srgbClr val="011E44"/>
              </a:solidFill>
              <a:latin typeface="HelveticaNeueLT Std Lt" panose="020B0403020202020204" pitchFamily="34" charset="0"/>
            </a:endParaRPr>
          </a:p>
          <a:p>
            <a:endParaRPr lang="en-US" sz="4000">
              <a:solidFill>
                <a:srgbClr val="011E44"/>
              </a:solidFill>
              <a:latin typeface="HelveticaNeueLT Std Lt" panose="020B0403020202020204" pitchFamily="34" charset="0"/>
            </a:endParaRPr>
          </a:p>
          <a:p>
            <a:endParaRPr lang="en-US" sz="4000" spc="200">
              <a:solidFill>
                <a:srgbClr val="011E44"/>
              </a:solidFill>
              <a:latin typeface="HelveticaNeueLT Std Thin" panose="020B04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80569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0B3ABA72-790E-9240-8A3D-993BC98D75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BBBD024-9461-FC49-A104-4872BEA57D46}"/>
              </a:ext>
            </a:extLst>
          </p:cNvPr>
          <p:cNvSpPr txBox="1"/>
          <p:nvPr/>
        </p:nvSpPr>
        <p:spPr>
          <a:xfrm>
            <a:off x="1000836" y="226031"/>
            <a:ext cx="10629509" cy="557075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endParaRPr lang="en-US" sz="4000" spc="200">
              <a:solidFill>
                <a:srgbClr val="011E44"/>
              </a:solidFill>
              <a:latin typeface="HelveticaNeueLT Std Thin" panose="020B0403020202020204" pitchFamily="34" charset="0"/>
            </a:endParaRPr>
          </a:p>
          <a:p>
            <a:r>
              <a:rPr lang="en-US" sz="2800" u="sng">
                <a:solidFill>
                  <a:srgbClr val="011E44"/>
                </a:solidFill>
                <a:latin typeface="HelveticaNeueLT Std Blk"/>
              </a:rPr>
              <a:t>PHA Personnel:</a:t>
            </a:r>
          </a:p>
          <a:p>
            <a:r>
              <a:rPr lang="en-US" sz="2800">
                <a:solidFill>
                  <a:srgbClr val="011E44"/>
                </a:solidFill>
                <a:latin typeface="HelveticaNeueLT Std Lt"/>
              </a:rPr>
              <a:t>Roger H. Hoh, P.E. – Director, PCM</a:t>
            </a:r>
          </a:p>
          <a:p>
            <a:r>
              <a:rPr lang="en-US" sz="2800">
                <a:solidFill>
                  <a:srgbClr val="011E44"/>
                </a:solidFill>
                <a:latin typeface="HelveticaNeueLT Std Lt"/>
              </a:rPr>
              <a:t>Corrie Yaw  – Project Manager</a:t>
            </a:r>
          </a:p>
          <a:p>
            <a:r>
              <a:rPr lang="en-US" sz="2800">
                <a:solidFill>
                  <a:srgbClr val="011E44"/>
                </a:solidFill>
                <a:latin typeface="HelveticaNeueLT Std Lt"/>
              </a:rPr>
              <a:t>Ruth Flores – Construction Manager</a:t>
            </a:r>
          </a:p>
          <a:p>
            <a:r>
              <a:rPr lang="en-US" sz="2800">
                <a:solidFill>
                  <a:srgbClr val="011E44"/>
                </a:solidFill>
                <a:latin typeface="HelveticaNeueLT Std Lt"/>
              </a:rPr>
              <a:t>Yvette Camel-Smith </a:t>
            </a:r>
            <a:r>
              <a:rPr lang="en-US" sz="2800">
                <a:solidFill>
                  <a:schemeClr val="accent1">
                    <a:lumMod val="50000"/>
                  </a:schemeClr>
                </a:solidFill>
                <a:latin typeface="HelveticaNeueLT Std Lt"/>
                <a:ea typeface="+mn-lt"/>
                <a:cs typeface="+mn-lt"/>
              </a:rPr>
              <a:t>– </a:t>
            </a:r>
            <a:r>
              <a:rPr lang="en-US" sz="3200">
                <a:solidFill>
                  <a:schemeClr val="accent1">
                    <a:lumMod val="50000"/>
                  </a:schemeClr>
                </a:solidFill>
                <a:latin typeface="HelveticaNeueLT Std Lt"/>
                <a:ea typeface="+mn-lt"/>
                <a:cs typeface="+mn-lt"/>
              </a:rPr>
              <a:t>Director, Procurement</a:t>
            </a:r>
            <a:endParaRPr lang="en-US" sz="3200">
              <a:solidFill>
                <a:schemeClr val="accent1">
                  <a:lumMod val="50000"/>
                </a:schemeClr>
              </a:solidFill>
              <a:latin typeface="HelveticaNeueLT Std Lt"/>
              <a:cs typeface="Calibri"/>
            </a:endParaRPr>
          </a:p>
          <a:p>
            <a:r>
              <a:rPr lang="en-US" sz="2800">
                <a:solidFill>
                  <a:srgbClr val="011E44"/>
                </a:solidFill>
                <a:latin typeface="HelveticaNeueLT Std Lt"/>
              </a:rPr>
              <a:t>Dean </a:t>
            </a:r>
            <a:r>
              <a:rPr lang="en-US" sz="2800" err="1">
                <a:solidFill>
                  <a:srgbClr val="011E44"/>
                </a:solidFill>
                <a:latin typeface="HelveticaNeueLT Std Lt"/>
              </a:rPr>
              <a:t>Ainuddin</a:t>
            </a:r>
            <a:r>
              <a:rPr lang="en-US" sz="2800">
                <a:solidFill>
                  <a:srgbClr val="011E44"/>
                </a:solidFill>
                <a:latin typeface="HelveticaNeueLT Std Lt"/>
              </a:rPr>
              <a:t> – Procurement Contract Manager</a:t>
            </a:r>
          </a:p>
          <a:p>
            <a:r>
              <a:rPr lang="en-US" sz="2800">
                <a:solidFill>
                  <a:srgbClr val="011E44"/>
                </a:solidFill>
                <a:latin typeface="HelveticaNeueLT Std Lt"/>
              </a:rPr>
              <a:t>Gilda Ramirez </a:t>
            </a:r>
            <a:r>
              <a:rPr lang="en-US" sz="3200">
                <a:solidFill>
                  <a:schemeClr val="accent1">
                    <a:lumMod val="50000"/>
                  </a:schemeClr>
                </a:solidFill>
                <a:ea typeface="+mn-lt"/>
                <a:cs typeface="+mn-lt"/>
              </a:rPr>
              <a:t>– Director, Business Equity</a:t>
            </a:r>
            <a:endParaRPr lang="en-US" sz="3200">
              <a:solidFill>
                <a:schemeClr val="accent1">
                  <a:lumMod val="50000"/>
                </a:schemeClr>
              </a:solidFill>
              <a:latin typeface="HelveticaNeueLT Std Lt"/>
            </a:endParaRPr>
          </a:p>
          <a:p>
            <a:r>
              <a:rPr lang="en-US" sz="2800">
                <a:solidFill>
                  <a:srgbClr val="011E44"/>
                </a:solidFill>
                <a:latin typeface="HelveticaNeueLT Std Lt"/>
              </a:rPr>
              <a:t>Brenda Ruiz – Business Equity</a:t>
            </a:r>
            <a:endParaRPr lang="en-US"/>
          </a:p>
          <a:p>
            <a:endParaRPr lang="en-US" sz="2800">
              <a:solidFill>
                <a:srgbClr val="011E44"/>
              </a:solidFill>
              <a:latin typeface="HelveticaNeueLT Std Lt"/>
            </a:endParaRPr>
          </a:p>
          <a:p>
            <a:r>
              <a:rPr lang="en-US" sz="2800" u="sng">
                <a:solidFill>
                  <a:srgbClr val="011E44"/>
                </a:solidFill>
                <a:latin typeface="HelveticaNeueLT Std Blk"/>
              </a:rPr>
              <a:t>Non-PHA Personnel:</a:t>
            </a:r>
          </a:p>
          <a:p>
            <a:r>
              <a:rPr lang="en-US" sz="2800">
                <a:solidFill>
                  <a:srgbClr val="011E44"/>
                </a:solidFill>
                <a:latin typeface="HelveticaNeueLT Std Lt"/>
              </a:rPr>
              <a:t>Robert Rocha – Harris County Wage Rate Monitor</a:t>
            </a:r>
          </a:p>
        </p:txBody>
      </p:sp>
    </p:spTree>
    <p:extLst>
      <p:ext uri="{BB962C8B-B14F-4D97-AF65-F5344CB8AC3E}">
        <p14:creationId xmlns:p14="http://schemas.microsoft.com/office/powerpoint/2010/main" val="16762284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&#10;&#10;Description automatically generated with low confidence">
            <a:extLst>
              <a:ext uri="{FF2B5EF4-FFF2-40B4-BE49-F238E27FC236}">
                <a16:creationId xmlns:a16="http://schemas.microsoft.com/office/drawing/2014/main" id="{FEAB75CB-939F-1C4B-A58E-DFB0C46A45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2DB934F-0A98-1343-875A-DBD741F852F3}"/>
              </a:ext>
            </a:extLst>
          </p:cNvPr>
          <p:cNvSpPr txBox="1"/>
          <p:nvPr/>
        </p:nvSpPr>
        <p:spPr>
          <a:xfrm>
            <a:off x="1093303" y="715018"/>
            <a:ext cx="63212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spc="200">
                <a:solidFill>
                  <a:srgbClr val="011E44"/>
                </a:solidFill>
                <a:latin typeface="HelveticaNeueLT Std Thin" panose="020B0403020202020204" pitchFamily="34" charset="0"/>
              </a:rPr>
              <a:t>PORT COMMISSION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48CF894-8A9C-144F-AA3D-D331AD21B264}"/>
              </a:ext>
            </a:extLst>
          </p:cNvPr>
          <p:cNvSpPr txBox="1"/>
          <p:nvPr/>
        </p:nvSpPr>
        <p:spPr>
          <a:xfrm>
            <a:off x="1065798" y="5724939"/>
            <a:ext cx="36675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011E44"/>
                </a:solidFill>
                <a:latin typeface="HelveticaNeueLT Std Blk" panose="020B0604020202020204" pitchFamily="34" charset="0"/>
              </a:rPr>
              <a:t>Ric Campo</a:t>
            </a:r>
          </a:p>
          <a:p>
            <a:r>
              <a:rPr lang="en-US" sz="1400" i="1">
                <a:solidFill>
                  <a:srgbClr val="011E44"/>
                </a:solidFill>
                <a:latin typeface="HelveticaNeueLT Std Lt" panose="020B0403020202020204" pitchFamily="34" charset="0"/>
              </a:rPr>
              <a:t>Chairman of the Port Commission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77FAF22-BBA7-B643-AB05-6BDA9E38039B}"/>
              </a:ext>
            </a:extLst>
          </p:cNvPr>
          <p:cNvSpPr txBox="1"/>
          <p:nvPr/>
        </p:nvSpPr>
        <p:spPr>
          <a:xfrm>
            <a:off x="5942832" y="3411280"/>
            <a:ext cx="16962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>
                <a:solidFill>
                  <a:srgbClr val="011E44"/>
                </a:solidFill>
                <a:latin typeface="HelveticaNeueLT Std Blk" panose="020B0604020202020204" pitchFamily="34" charset="0"/>
              </a:rPr>
              <a:t>Dean E. Corgey</a:t>
            </a:r>
          </a:p>
          <a:p>
            <a:r>
              <a:rPr lang="en-US" sz="800" i="1">
                <a:solidFill>
                  <a:srgbClr val="011E44"/>
                </a:solidFill>
                <a:latin typeface="HelveticaNeueLT Std Lt" panose="020B0403020202020204" pitchFamily="34" charset="0"/>
              </a:rPr>
              <a:t>Commissioner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7E7D59C-38B0-E242-9C9B-CC419ADB535A}"/>
              </a:ext>
            </a:extLst>
          </p:cNvPr>
          <p:cNvSpPr txBox="1"/>
          <p:nvPr/>
        </p:nvSpPr>
        <p:spPr>
          <a:xfrm>
            <a:off x="7967330" y="3411280"/>
            <a:ext cx="16962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>
                <a:solidFill>
                  <a:srgbClr val="011E44"/>
                </a:solidFill>
                <a:latin typeface="HelveticaNeueLT Std Blk" panose="020B0604020202020204" pitchFamily="34" charset="0"/>
              </a:rPr>
              <a:t>Clyde Fitzgerald</a:t>
            </a:r>
          </a:p>
          <a:p>
            <a:r>
              <a:rPr lang="en-US" sz="800" i="1">
                <a:solidFill>
                  <a:srgbClr val="011E44"/>
                </a:solidFill>
                <a:latin typeface="HelveticaNeueLT Std Lt" panose="020B0403020202020204" pitchFamily="34" charset="0"/>
              </a:rPr>
              <a:t>Commissioner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40BD6ED-EED6-8843-B42A-5738465B6CD2}"/>
              </a:ext>
            </a:extLst>
          </p:cNvPr>
          <p:cNvSpPr txBox="1"/>
          <p:nvPr/>
        </p:nvSpPr>
        <p:spPr>
          <a:xfrm>
            <a:off x="9991827" y="3411280"/>
            <a:ext cx="18315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>
                <a:solidFill>
                  <a:srgbClr val="011E44"/>
                </a:solidFill>
                <a:latin typeface="HelveticaNeueLT Std Blk" panose="020B0604020202020204" pitchFamily="34" charset="0"/>
              </a:rPr>
              <a:t>Stephen H. DonCarlos</a:t>
            </a:r>
          </a:p>
          <a:p>
            <a:r>
              <a:rPr lang="en-US" sz="800" i="1">
                <a:solidFill>
                  <a:srgbClr val="011E44"/>
                </a:solidFill>
                <a:latin typeface="HelveticaNeueLT Std Lt" panose="020B0403020202020204" pitchFamily="34" charset="0"/>
              </a:rPr>
              <a:t>Commissioner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D8CFC38-2ED3-1F48-B7D1-5AE313B661E3}"/>
              </a:ext>
            </a:extLst>
          </p:cNvPr>
          <p:cNvSpPr txBox="1"/>
          <p:nvPr/>
        </p:nvSpPr>
        <p:spPr>
          <a:xfrm>
            <a:off x="5942832" y="5661838"/>
            <a:ext cx="16962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>
                <a:solidFill>
                  <a:srgbClr val="011E44"/>
                </a:solidFill>
                <a:latin typeface="HelveticaNeueLT Std Blk" panose="020B0604020202020204" pitchFamily="34" charset="0"/>
              </a:rPr>
              <a:t>Roy D. Mease</a:t>
            </a:r>
          </a:p>
          <a:p>
            <a:r>
              <a:rPr lang="en-US" sz="800" i="1">
                <a:solidFill>
                  <a:srgbClr val="011E44"/>
                </a:solidFill>
                <a:latin typeface="HelveticaNeueLT Std Lt" panose="020B0403020202020204" pitchFamily="34" charset="0"/>
              </a:rPr>
              <a:t>Commissioner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D2D8D5D-3830-EC49-BDCB-98BA84158690}"/>
              </a:ext>
            </a:extLst>
          </p:cNvPr>
          <p:cNvSpPr txBox="1"/>
          <p:nvPr/>
        </p:nvSpPr>
        <p:spPr>
          <a:xfrm>
            <a:off x="7967330" y="5661838"/>
            <a:ext cx="20244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>
                <a:solidFill>
                  <a:srgbClr val="011E44"/>
                </a:solidFill>
                <a:latin typeface="HelveticaNeueLT Std Blk" panose="020B0604020202020204" pitchFamily="34" charset="0"/>
              </a:rPr>
              <a:t>Wendy Montoya Cloonan</a:t>
            </a:r>
          </a:p>
          <a:p>
            <a:r>
              <a:rPr lang="en-US" sz="800" i="1">
                <a:solidFill>
                  <a:srgbClr val="011E44"/>
                </a:solidFill>
                <a:latin typeface="HelveticaNeueLT Std Lt" panose="020B0403020202020204" pitchFamily="34" charset="0"/>
              </a:rPr>
              <a:t>Commissioner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4154990-A27D-8B41-8190-359859F891ED}"/>
              </a:ext>
            </a:extLst>
          </p:cNvPr>
          <p:cNvSpPr txBox="1"/>
          <p:nvPr/>
        </p:nvSpPr>
        <p:spPr>
          <a:xfrm>
            <a:off x="9991828" y="5661838"/>
            <a:ext cx="16962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>
                <a:solidFill>
                  <a:srgbClr val="011E44"/>
                </a:solidFill>
                <a:latin typeface="HelveticaNeueLT Std Blk" panose="020B0604020202020204" pitchFamily="34" charset="0"/>
              </a:rPr>
              <a:t>Cheryl D. Creuzot</a:t>
            </a:r>
          </a:p>
          <a:p>
            <a:r>
              <a:rPr lang="en-US" sz="800" i="1">
                <a:solidFill>
                  <a:srgbClr val="011E44"/>
                </a:solidFill>
                <a:latin typeface="HelveticaNeueLT Std Lt" panose="020B0403020202020204" pitchFamily="34" charset="0"/>
              </a:rPr>
              <a:t>Commissioner</a:t>
            </a:r>
          </a:p>
        </p:txBody>
      </p:sp>
    </p:spTree>
    <p:extLst>
      <p:ext uri="{BB962C8B-B14F-4D97-AF65-F5344CB8AC3E}">
        <p14:creationId xmlns:p14="http://schemas.microsoft.com/office/powerpoint/2010/main" val="13638887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0B3ABA72-790E-9240-8A3D-993BC98D75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BBBD024-9461-FC49-A104-4872BEA57D46}"/>
              </a:ext>
            </a:extLst>
          </p:cNvPr>
          <p:cNvSpPr txBox="1"/>
          <p:nvPr/>
        </p:nvSpPr>
        <p:spPr>
          <a:xfrm>
            <a:off x="754256" y="0"/>
            <a:ext cx="10999379" cy="538609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endParaRPr lang="en-US" sz="4000" spc="200">
              <a:solidFill>
                <a:srgbClr val="011E44"/>
              </a:solidFill>
              <a:latin typeface="HelveticaNeueLT Std Thin" panose="020B0403020202020204" pitchFamily="34" charset="0"/>
            </a:endParaRPr>
          </a:p>
          <a:p>
            <a:r>
              <a:rPr lang="en-US" sz="2800" u="sng">
                <a:solidFill>
                  <a:srgbClr val="011E44"/>
                </a:solidFill>
                <a:latin typeface="HelveticaNeueLT Std Blk"/>
              </a:rPr>
              <a:t>Harris County Wage Rate Compliance &amp; Requirements: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>
                <a:solidFill>
                  <a:srgbClr val="011E44"/>
                </a:solidFill>
                <a:latin typeface="HelveticaNeueLT Std Lt"/>
              </a:rPr>
              <a:t>Attendance at pre-bid/proposal meetings and preliminary meetings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>
                <a:solidFill>
                  <a:srgbClr val="011E44"/>
                </a:solidFill>
                <a:latin typeface="HelveticaNeueLT Std Lt"/>
              </a:rPr>
              <a:t>Review and approve weekly certified payroll records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>
                <a:solidFill>
                  <a:srgbClr val="011E44"/>
                </a:solidFill>
                <a:latin typeface="HelveticaNeueLT Std Lt"/>
              </a:rPr>
              <a:t>Monitor wage rate compliance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>
                <a:solidFill>
                  <a:srgbClr val="011E44"/>
                </a:solidFill>
                <a:latin typeface="HelveticaNeueLT Std Lt"/>
              </a:rPr>
              <a:t>Review claims of non-compliance from the field and recommend appropriate responses as required or permitted under the Wage Scale Act</a:t>
            </a:r>
          </a:p>
          <a:p>
            <a:endParaRPr lang="en-US" sz="4000">
              <a:solidFill>
                <a:srgbClr val="011E44"/>
              </a:solidFill>
              <a:latin typeface="HelveticaNeueLT Std Lt" panose="020B0403020202020204" pitchFamily="34" charset="0"/>
            </a:endParaRPr>
          </a:p>
          <a:p>
            <a:endParaRPr lang="en-US" sz="4000" spc="200">
              <a:solidFill>
                <a:srgbClr val="011E44"/>
              </a:solidFill>
              <a:latin typeface="HelveticaNeueLT Std Thin" panose="020B04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27464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ridge with a city in the background&#10;&#10;Description automatically generated with low confidence">
            <a:extLst>
              <a:ext uri="{FF2B5EF4-FFF2-40B4-BE49-F238E27FC236}">
                <a16:creationId xmlns:a16="http://schemas.microsoft.com/office/drawing/2014/main" id="{57FBC51E-07C9-104D-B861-F780D9996B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05158A0-0459-39FF-2F83-A82E0D7D1150}"/>
              </a:ext>
            </a:extLst>
          </p:cNvPr>
          <p:cNvSpPr txBox="1"/>
          <p:nvPr/>
        </p:nvSpPr>
        <p:spPr>
          <a:xfrm>
            <a:off x="1935692" y="843439"/>
            <a:ext cx="5674783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6000">
                <a:solidFill>
                  <a:schemeClr val="bg1"/>
                </a:solidFill>
                <a:cs typeface="Calibri"/>
              </a:rPr>
              <a:t>BUSINESS EQUITY</a:t>
            </a:r>
          </a:p>
        </p:txBody>
      </p:sp>
    </p:spTree>
    <p:extLst>
      <p:ext uri="{BB962C8B-B14F-4D97-AF65-F5344CB8AC3E}">
        <p14:creationId xmlns:p14="http://schemas.microsoft.com/office/powerpoint/2010/main" val="6344933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person, person&#10;&#10;Description automatically generated">
            <a:extLst>
              <a:ext uri="{FF2B5EF4-FFF2-40B4-BE49-F238E27FC236}">
                <a16:creationId xmlns:a16="http://schemas.microsoft.com/office/drawing/2014/main" id="{D2AEC4E1-2295-CF43-B4AB-C13B56E293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87B078C-04D2-8540-A0EB-839E0B4BDAEF}"/>
              </a:ext>
            </a:extLst>
          </p:cNvPr>
          <p:cNvSpPr txBox="1"/>
          <p:nvPr/>
        </p:nvSpPr>
        <p:spPr>
          <a:xfrm>
            <a:off x="605433" y="535900"/>
            <a:ext cx="5358816" cy="60324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000" spc="100">
                <a:solidFill>
                  <a:srgbClr val="011E44"/>
                </a:solidFill>
                <a:latin typeface="HelveticaNeueLT Std Thin"/>
              </a:rPr>
              <a:t>BUSINESS EQUITY</a:t>
            </a:r>
          </a:p>
          <a:p>
            <a:r>
              <a:rPr lang="en-US" sz="4000" spc="100">
                <a:solidFill>
                  <a:srgbClr val="011E44"/>
                </a:solidFill>
                <a:latin typeface="HelveticaNeueLT Std Thin"/>
              </a:rPr>
              <a:t>S/MWBE INITIATIVE</a:t>
            </a:r>
          </a:p>
          <a:p>
            <a:endParaRPr lang="en-US" sz="4000" spc="100">
              <a:solidFill>
                <a:srgbClr val="011E44"/>
              </a:solidFill>
              <a:latin typeface="HelveticaNeueLT Std Thin" panose="020B0403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solidFill>
                  <a:srgbClr val="011E44"/>
                </a:solidFill>
                <a:latin typeface="HelveticaNeueLT Std Lt"/>
              </a:rPr>
              <a:t>Business Equity Division provides </a:t>
            </a:r>
            <a:br>
              <a:rPr lang="en-US" sz="1600">
                <a:solidFill>
                  <a:srgbClr val="011E44"/>
                </a:solidFill>
                <a:latin typeface="HelveticaNeueLT Std Lt"/>
              </a:rPr>
            </a:br>
            <a:r>
              <a:rPr lang="en-US" sz="1600">
                <a:solidFill>
                  <a:srgbClr val="011E44"/>
                </a:solidFill>
                <a:latin typeface="HelveticaNeueLT Std Lt"/>
              </a:rPr>
              <a:t>resources to small, minority- and woman-owned businesses (S/MWBE) seeking to participate in Port Houston procurements and contracts.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>
              <a:solidFill>
                <a:srgbClr val="011E44"/>
              </a:solidFill>
              <a:latin typeface="HelveticaNeueLT Std 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solidFill>
                  <a:srgbClr val="011E44"/>
                </a:solidFill>
                <a:latin typeface="HelveticaNeueLT Std Lt"/>
              </a:rPr>
              <a:t>Port Houston promotes business opportunities for all sectors of the community and recognizes the importance of vendor and suppler diversity in its contracts.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>
              <a:solidFill>
                <a:srgbClr val="011E44"/>
              </a:solidFill>
              <a:latin typeface="HelveticaNeueLT Std 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solidFill>
                  <a:srgbClr val="011E44"/>
                </a:solidFill>
                <a:latin typeface="HelveticaNeueLT Std Lt"/>
              </a:rPr>
              <a:t>Port Houston has established an organizational ​35% Small Business participation goal and a​ 30% Minority-and Woman Business Enterprise (MWBE) aspirational goal.</a:t>
            </a:r>
          </a:p>
          <a:p>
            <a:endParaRPr lang="en-US" sz="1600">
              <a:solidFill>
                <a:srgbClr val="011E44"/>
              </a:solidFill>
              <a:latin typeface="HelveticaNeueLT Std Lt" panose="020B0403020202020204" pitchFamily="34" charset="0"/>
            </a:endParaRPr>
          </a:p>
          <a:p>
            <a:endParaRPr lang="en-US" sz="1600">
              <a:solidFill>
                <a:srgbClr val="011E44"/>
              </a:solidFill>
              <a:latin typeface="HelveticaNeueLT Std Lt" panose="020B0403020202020204" pitchFamily="34" charset="0"/>
            </a:endParaRPr>
          </a:p>
          <a:p>
            <a:endParaRPr lang="en-US" sz="1000" b="1" spc="200">
              <a:solidFill>
                <a:srgbClr val="C1862E"/>
              </a:solidFill>
              <a:latin typeface="HelveticaNeueLT Std Blk" panose="020B0604020202020204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B96081DC-0E48-AD4D-8E75-2CB91E417E4A}"/>
              </a:ext>
            </a:extLst>
          </p:cNvPr>
          <p:cNvSpPr/>
          <p:nvPr/>
        </p:nvSpPr>
        <p:spPr>
          <a:xfrm>
            <a:off x="5828304" y="816134"/>
            <a:ext cx="2520563" cy="2520563"/>
          </a:xfrm>
          <a:prstGeom prst="ellipse">
            <a:avLst/>
          </a:prstGeom>
          <a:solidFill>
            <a:srgbClr val="C186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C08FA1D-C412-E54F-AD18-12C72947152B}"/>
              </a:ext>
            </a:extLst>
          </p:cNvPr>
          <p:cNvSpPr txBox="1"/>
          <p:nvPr/>
        </p:nvSpPr>
        <p:spPr>
          <a:xfrm>
            <a:off x="6100194" y="946361"/>
            <a:ext cx="1976781" cy="206210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 b="1">
                <a:solidFill>
                  <a:schemeClr val="bg1"/>
                </a:solidFill>
                <a:latin typeface="HelveticaNeueLT Std Blk" panose="020B0604020202020204" pitchFamily="34" charset="0"/>
              </a:rPr>
              <a:t>35%</a:t>
            </a:r>
          </a:p>
          <a:p>
            <a:pPr algn="ctr"/>
            <a:r>
              <a:rPr lang="en-US" sz="1600">
                <a:solidFill>
                  <a:schemeClr val="bg1"/>
                </a:solidFill>
                <a:latin typeface="HelveticaNeueLT Std Lt"/>
              </a:rPr>
              <a:t>SBE participation goal</a:t>
            </a:r>
          </a:p>
          <a:p>
            <a:pPr algn="ctr"/>
            <a:endParaRPr lang="en-US" sz="1600">
              <a:solidFill>
                <a:schemeClr val="bg1"/>
              </a:solidFill>
              <a:latin typeface="HelveticaNeueLT Std Lt" panose="020B0403020202020204" pitchFamily="34" charset="0"/>
            </a:endParaRPr>
          </a:p>
          <a:p>
            <a:pPr algn="ctr"/>
            <a:r>
              <a:rPr lang="en-US" sz="2400" b="1">
                <a:solidFill>
                  <a:schemeClr val="bg1"/>
                </a:solidFill>
                <a:latin typeface="HelveticaNeueLT Std Blk" panose="020B0604020202020204" pitchFamily="34" charset="0"/>
              </a:rPr>
              <a:t>30%</a:t>
            </a:r>
          </a:p>
          <a:p>
            <a:pPr algn="ctr"/>
            <a:r>
              <a:rPr lang="en-US" sz="1600">
                <a:solidFill>
                  <a:schemeClr val="bg1"/>
                </a:solidFill>
                <a:latin typeface="HelveticaNeueLT Std Lt"/>
              </a:rPr>
              <a:t>MWBE aspirational goal </a:t>
            </a:r>
            <a:endParaRPr lang="en-US" sz="1600">
              <a:solidFill>
                <a:schemeClr val="bg1"/>
              </a:solidFill>
              <a:latin typeface="HelveticaNeueLT Std Lt" panose="020B0403020202020204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2AF033D-DE35-944B-9BCB-B6448C206EB1}"/>
              </a:ext>
            </a:extLst>
          </p:cNvPr>
          <p:cNvCxnSpPr/>
          <p:nvPr/>
        </p:nvCxnSpPr>
        <p:spPr>
          <a:xfrm>
            <a:off x="5991306" y="4927600"/>
            <a:ext cx="109728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81586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0B3ABA72-790E-9240-8A3D-993BC98D75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BBBD024-9461-FC49-A104-4872BEA57D46}"/>
              </a:ext>
            </a:extLst>
          </p:cNvPr>
          <p:cNvSpPr txBox="1"/>
          <p:nvPr/>
        </p:nvSpPr>
        <p:spPr>
          <a:xfrm>
            <a:off x="1093304" y="715018"/>
            <a:ext cx="1000079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>
              <a:solidFill>
                <a:srgbClr val="011E44"/>
              </a:solidFill>
              <a:latin typeface="HelveticaNeueLT Std Lt" panose="020B0403020202020204" pitchFamily="34" charset="0"/>
            </a:endParaRPr>
          </a:p>
          <a:p>
            <a:endParaRPr lang="en-US" sz="4000" spc="200">
              <a:solidFill>
                <a:srgbClr val="011E44"/>
              </a:solidFill>
              <a:latin typeface="HelveticaNeueLT Std Thin" panose="020B0403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6754056-B97D-4035-AF34-33CB315B99D3}"/>
              </a:ext>
            </a:extLst>
          </p:cNvPr>
          <p:cNvSpPr txBox="1"/>
          <p:nvPr/>
        </p:nvSpPr>
        <p:spPr>
          <a:xfrm>
            <a:off x="564204" y="330740"/>
            <a:ext cx="11356450" cy="65248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800" spc="100">
                <a:solidFill>
                  <a:srgbClr val="011E44"/>
                </a:solidFill>
                <a:latin typeface="HelveticaNeueLT Std Thin"/>
              </a:rPr>
              <a:t>BUSINESS ENTERPRISE DEFINITIONS</a:t>
            </a:r>
            <a:endParaRPr lang="en-US" sz="1600">
              <a:solidFill>
                <a:srgbClr val="011E44"/>
              </a:solidFill>
              <a:latin typeface="HelveticaNeueLT Std Lt"/>
            </a:endParaRPr>
          </a:p>
          <a:p>
            <a:endParaRPr lang="en-US" sz="1600">
              <a:solidFill>
                <a:srgbClr val="011E44"/>
              </a:solidFill>
              <a:latin typeface="HelveticaNeueLT Std Lt" panose="020B0403020202020204" pitchFamily="34" charset="0"/>
            </a:endParaRPr>
          </a:p>
          <a:p>
            <a:pPr marR="0">
              <a:spcBef>
                <a:spcPts val="0"/>
              </a:spcBef>
              <a:spcAft>
                <a:spcPts val="900"/>
              </a:spcAft>
            </a:pPr>
            <a:r>
              <a:rPr lang="en-US" sz="1600" b="1">
                <a:solidFill>
                  <a:srgbClr val="011E44"/>
                </a:solidFill>
                <a:latin typeface="Helvetica"/>
                <a:cs typeface="Helvetica"/>
              </a:rPr>
              <a:t>Small Business Enterprise (SBE)</a:t>
            </a:r>
          </a:p>
          <a:p>
            <a:pPr marR="0" indent="-285750"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1600">
                <a:solidFill>
                  <a:srgbClr val="011E44"/>
                </a:solidFill>
                <a:latin typeface="HelveticaNeueLT Std Lt"/>
              </a:rPr>
              <a:t>Gross revenues or number of employees, averaged over the past three years does not exceed the size standards defined by SBA.</a:t>
            </a:r>
          </a:p>
          <a:p>
            <a:pPr indent="-28575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1600">
                <a:solidFill>
                  <a:srgbClr val="011E44"/>
                </a:solidFill>
                <a:latin typeface="HelveticaNeueLT Std Lt"/>
              </a:rPr>
              <a:t>The net worth of the owner must be less than $1.32 million, excluding the owner’s primary residence and assets of the business. </a:t>
            </a:r>
          </a:p>
          <a:p>
            <a:endParaRPr lang="en-US" sz="1600">
              <a:solidFill>
                <a:srgbClr val="011E44"/>
              </a:solidFill>
              <a:latin typeface="HelveticaNeueLT Std Lt" panose="020B0403020202020204" pitchFamily="34" charset="0"/>
            </a:endParaRPr>
          </a:p>
          <a:p>
            <a:pPr indent="-28575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1600" b="1">
                <a:solidFill>
                  <a:srgbClr val="011E44"/>
                </a:solidFill>
                <a:latin typeface="Helvetica"/>
                <a:cs typeface="Helvetica"/>
              </a:rPr>
              <a:t>Minority Business Enterprise (MBE)</a:t>
            </a:r>
          </a:p>
          <a:p>
            <a:endParaRPr lang="en-US" sz="1600" b="1">
              <a:solidFill>
                <a:srgbClr val="011E44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indent="-28575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1600">
                <a:solidFill>
                  <a:srgbClr val="011E44"/>
                </a:solidFill>
                <a:latin typeface="HelveticaNeueLT Std Lt"/>
              </a:rPr>
              <a:t>At least 51% Owned by one or more Minority Individuals, or at least 51% of the equity is Owned by one or more Minority Individuals. </a:t>
            </a:r>
            <a:endParaRPr lang="en-US" sz="1600">
              <a:solidFill>
                <a:srgbClr val="011E44"/>
              </a:solidFill>
              <a:latin typeface="HelveticaNeueLT Std Lt" panose="020B0403020202020204" pitchFamily="34" charset="0"/>
            </a:endParaRPr>
          </a:p>
          <a:p>
            <a:pPr indent="-28575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1600">
                <a:solidFill>
                  <a:srgbClr val="011E44"/>
                </a:solidFill>
                <a:latin typeface="HelveticaNeueLT Std Lt"/>
              </a:rPr>
              <a:t>Both the management and daily business operations are carried out and controlled by one or more of the Minority Individuals who own it. </a:t>
            </a:r>
            <a:endParaRPr lang="en-US" sz="1600">
              <a:solidFill>
                <a:srgbClr val="011E44"/>
              </a:solidFill>
              <a:latin typeface="HelveticaNeueLT Std Lt" panose="020B0403020202020204" pitchFamily="34" charset="0"/>
            </a:endParaRPr>
          </a:p>
          <a:p>
            <a:endParaRPr lang="en-US" sz="1600">
              <a:solidFill>
                <a:srgbClr val="011E44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en-US" sz="1600" b="1">
                <a:solidFill>
                  <a:srgbClr val="011E44"/>
                </a:solidFill>
                <a:latin typeface="Helvetica"/>
                <a:cs typeface="Helvetica"/>
              </a:rPr>
              <a:t>Woman-Owned Business Enterprise (WBE)- </a:t>
            </a:r>
            <a:endParaRPr lang="en-US" sz="1600" b="1">
              <a:solidFill>
                <a:srgbClr val="011E44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indent="-28575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1600">
                <a:solidFill>
                  <a:srgbClr val="011E44"/>
                </a:solidFill>
                <a:latin typeface="HelveticaNeueLT Std Lt"/>
              </a:rPr>
              <a:t>At least 51% Owned by one or more Women, or at least 51% of the equity is Owned by one or more Women</a:t>
            </a:r>
          </a:p>
          <a:p>
            <a:pPr indent="-28575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1600">
                <a:solidFill>
                  <a:srgbClr val="011E44"/>
                </a:solidFill>
                <a:latin typeface="HelveticaNeueLT Std Lt"/>
              </a:rPr>
              <a:t>Both the management and daily business operations are carried out and controlled by one or more of the Women who own it.</a:t>
            </a:r>
          </a:p>
          <a:p>
            <a:endParaRPr lang="en-US" sz="1600">
              <a:solidFill>
                <a:srgbClr val="011E44"/>
              </a:solidFill>
              <a:latin typeface="HelveticaNeueLT Std Lt" panose="020B0403020202020204" pitchFamily="34" charset="0"/>
            </a:endParaRPr>
          </a:p>
          <a:p>
            <a:endParaRPr lang="en-US" sz="1600">
              <a:solidFill>
                <a:srgbClr val="011E44"/>
              </a:solidFill>
              <a:latin typeface="HelveticaNeueLT Std Lt" panose="020B0403020202020204" pitchFamily="34" charset="0"/>
            </a:endParaRPr>
          </a:p>
          <a:p>
            <a:endParaRPr lang="en-US" sz="1000" b="1" spc="200">
              <a:solidFill>
                <a:srgbClr val="C1862E"/>
              </a:solidFill>
              <a:latin typeface="HelveticaNeueLT Std Blk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32690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16e0964c-f077-4f36-9738-5e1ff42b0d80">DC7Z77VHF4CC-1280561054-157</_dlc_DocId>
    <_dlc_DocIdUrl xmlns="16e0964c-f077-4f36-9738-5e1ff42b0d80">
      <Url>http://shareport.poha.net/sites/sp/depts/pid/sppcm/_layouts/15/DocIdRedir.aspx?ID=DC7Z77VHF4CC-1280561054-157</Url>
      <Description>DC7Z77VHF4CC-1280561054-157</Description>
    </_dlc_DocIdUrl>
    <IconOverlay xmlns="http://schemas.microsoft.com/sharepoint/v4" xsi:nil="true"/>
    <GS_MraActionInProgress xmlns="16e0964c-f077-4f36-9738-5e1ff42b0d80" xsi:nil="true"/>
    <SharedWithUsers xmlns="16e0964c-f077-4f36-9738-5e1ff42b0d80">
      <UserInfo>
        <DisplayName>Cam Spencer</DisplayName>
        <AccountId>2085</AccountId>
        <AccountType/>
      </UserInfo>
    </SharedWithUser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1DBC7B3586A045A7D0C538233E8A2D" ma:contentTypeVersion="40" ma:contentTypeDescription="Create a new document." ma:contentTypeScope="" ma:versionID="584ca8a5bbf96e783093f4c9438f0865">
  <xsd:schema xmlns:xsd="http://www.w3.org/2001/XMLSchema" xmlns:xs="http://www.w3.org/2001/XMLSchema" xmlns:p="http://schemas.microsoft.com/office/2006/metadata/properties" xmlns:ns2="16e0964c-f077-4f36-9738-5e1ff42b0d80" xmlns:ns3="http://schemas.microsoft.com/sharepoint/v4" targetNamespace="http://schemas.microsoft.com/office/2006/metadata/properties" ma:root="true" ma:fieldsID="ae299241aee055fcd5e22e02d410ead9" ns2:_="" ns3:_="">
    <xsd:import namespace="16e0964c-f077-4f36-9738-5e1ff42b0d80"/>
    <xsd:import namespace="http://schemas.microsoft.com/sharepoint/v4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_dlc_DocId" minOccurs="0"/>
                <xsd:element ref="ns2:_dlc_DocIdUrl" minOccurs="0"/>
                <xsd:element ref="ns2:_dlc_DocIdPersistId" minOccurs="0"/>
                <xsd:element ref="ns2:GS_MraActionInProgress" minOccurs="0"/>
                <xsd:element ref="ns3:IconOverla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e0964c-f077-4f36-9738-5e1ff42b0d80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_dlc_DocId" ma:index="9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10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1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GS_MraActionInProgress" ma:index="12" nillable="true" ma:displayName="GS_MraActionInProgress" ma:hidden="true" ma:internalName="GS_MraActionInProgress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4" elementFormDefault="qualified">
    <xsd:import namespace="http://schemas.microsoft.com/office/2006/documentManagement/types"/>
    <xsd:import namespace="http://schemas.microsoft.com/office/infopath/2007/PartnerControls"/>
    <xsd:element name="IconOverlay" ma:index="13" nillable="true" ma:displayName="IconOverlay" ma:hidden="true" ma:internalName="IconOverlay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E82D898-7C32-4529-849C-1F897342E72E}">
  <ds:schemaRefs>
    <ds:schemaRef ds:uri="http://schemas.microsoft.com/sharepoint/events"/>
  </ds:schemaRefs>
</ds:datastoreItem>
</file>

<file path=customXml/itemProps2.xml><?xml version="1.0" encoding="utf-8"?>
<ds:datastoreItem xmlns:ds="http://schemas.openxmlformats.org/officeDocument/2006/customXml" ds:itemID="{CFC7CF3C-58BA-4F08-A86A-ABCDCCBFDA0F}">
  <ds:schemaRefs>
    <ds:schemaRef ds:uri="16e0964c-f077-4f36-9738-5e1ff42b0d80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microsoft.com/sharepoint/v4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BC29F7EE-B1FC-4E56-8F9C-78297DFCEF3D}">
  <ds:schemaRefs>
    <ds:schemaRef ds:uri="16e0964c-f077-4f36-9738-5e1ff42b0d80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4"/>
    <ds:schemaRef ds:uri="http://schemas.openxmlformats.org/package/2006/metadata/core-properties"/>
    <ds:schemaRef ds:uri="http://www.w3.org/2001/XMLSchema"/>
  </ds:schemaRefs>
</ds:datastoreItem>
</file>

<file path=customXml/itemProps4.xml><?xml version="1.0" encoding="utf-8"?>
<ds:datastoreItem xmlns:ds="http://schemas.openxmlformats.org/officeDocument/2006/customXml" ds:itemID="{67269715-C3B1-4F9B-AD07-C1059200AE2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1543</Words>
  <Application>Microsoft Office PowerPoint</Application>
  <PresentationFormat>Widescreen</PresentationFormat>
  <Paragraphs>272</Paragraphs>
  <Slides>26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40" baseType="lpstr">
      <vt:lpstr>Arial</vt:lpstr>
      <vt:lpstr>Arial,Sans-Serif</vt:lpstr>
      <vt:lpstr>ArialMT</vt:lpstr>
      <vt:lpstr>Calibri</vt:lpstr>
      <vt:lpstr>Calibri Light</vt:lpstr>
      <vt:lpstr>Helvetica</vt:lpstr>
      <vt:lpstr>HelveticaNeueLT Std Blk</vt:lpstr>
      <vt:lpstr>HelveticaNeueLT Std Lt</vt:lpstr>
      <vt:lpstr>HelveticaNeueLT Std Thin</vt:lpstr>
      <vt:lpstr>HelveticaNeueLTStd-Blk</vt:lpstr>
      <vt:lpstr>HelveticaNeueLTStd-Lt</vt:lpstr>
      <vt:lpstr>Open Sans</vt:lpstr>
      <vt:lpstr>Symbol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Megan Farias</dc:creator>
  <cp:lastModifiedBy>Sommer Freeman</cp:lastModifiedBy>
  <cp:revision>3</cp:revision>
  <dcterms:created xsi:type="dcterms:W3CDTF">2022-01-04T19:18:43Z</dcterms:created>
  <dcterms:modified xsi:type="dcterms:W3CDTF">2022-07-26T22:09:45Z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dlc_DocIdItemGuid">
    <vt:lpwstr>78d5eea7-db76-4118-8f85-dd0030a66cd1</vt:lpwstr>
  </property>
  <property fmtid="{D5CDD505-2E9C-101B-9397-08002B2CF9AE}" pid="3" name="ContentTypeId">
    <vt:lpwstr>0x010100251DBC7B3586A045A7D0C538233E8A2D</vt:lpwstr>
  </property>
</Properties>
</file>