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35"/>
  </p:notesMasterIdLst>
  <p:sldIdLst>
    <p:sldId id="457" r:id="rId6"/>
    <p:sldId id="456" r:id="rId7"/>
    <p:sldId id="455" r:id="rId8"/>
    <p:sldId id="454" r:id="rId9"/>
    <p:sldId id="453" r:id="rId10"/>
    <p:sldId id="452" r:id="rId11"/>
    <p:sldId id="451" r:id="rId12"/>
    <p:sldId id="357" r:id="rId13"/>
    <p:sldId id="399" r:id="rId14"/>
    <p:sldId id="403" r:id="rId15"/>
    <p:sldId id="401" r:id="rId16"/>
    <p:sldId id="402" r:id="rId17"/>
    <p:sldId id="376" r:id="rId18"/>
    <p:sldId id="458" r:id="rId19"/>
    <p:sldId id="448" r:id="rId20"/>
    <p:sldId id="447" r:id="rId21"/>
    <p:sldId id="446" r:id="rId22"/>
    <p:sldId id="445" r:id="rId23"/>
    <p:sldId id="444" r:id="rId24"/>
    <p:sldId id="285" r:id="rId25"/>
    <p:sldId id="310" r:id="rId26"/>
    <p:sldId id="303" r:id="rId27"/>
    <p:sldId id="311" r:id="rId28"/>
    <p:sldId id="297" r:id="rId29"/>
    <p:sldId id="312" r:id="rId30"/>
    <p:sldId id="313" r:id="rId31"/>
    <p:sldId id="314" r:id="rId32"/>
    <p:sldId id="290" r:id="rId33"/>
    <p:sldId id="43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werPoint Style Guide" id="{17CF0682-B772-C340-A4EE-9D42C2599CB5}">
          <p14:sldIdLst>
            <p14:sldId id="457"/>
            <p14:sldId id="456"/>
            <p14:sldId id="455"/>
            <p14:sldId id="454"/>
            <p14:sldId id="453"/>
            <p14:sldId id="452"/>
            <p14:sldId id="451"/>
            <p14:sldId id="357"/>
            <p14:sldId id="399"/>
            <p14:sldId id="403"/>
            <p14:sldId id="401"/>
            <p14:sldId id="402"/>
            <p14:sldId id="376"/>
            <p14:sldId id="458"/>
            <p14:sldId id="448"/>
            <p14:sldId id="447"/>
            <p14:sldId id="446"/>
            <p14:sldId id="445"/>
            <p14:sldId id="444"/>
          </p14:sldIdLst>
        </p14:section>
        <p14:section name="Content" id="{0C4FAEBF-3DF8-45D6-8991-8AB1061CC82B}">
          <p14:sldIdLst>
            <p14:sldId id="285"/>
            <p14:sldId id="310"/>
            <p14:sldId id="303"/>
            <p14:sldId id="311"/>
            <p14:sldId id="297"/>
            <p14:sldId id="312"/>
            <p14:sldId id="313"/>
            <p14:sldId id="314"/>
            <p14:sldId id="290"/>
            <p14:sldId id="430"/>
          </p14:sldIdLst>
        </p14:section>
        <p14:section name="Port Houston" id="{E1F4577E-5576-4BB5-BD45-A84F68973B07}">
          <p14:sldIdLst/>
        </p14:section>
        <p14:section name="Templates" id="{37A28CD8-89DA-FB48-AF86-E02D8AA0A29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C552C1-E872-052C-40D5-1ED4B442FEB9}" name="Fatima De Leon" initials="FDL" userId="S::fdeleon@porthouston.com::23b84064-dcef-46c0-829b-fb08e39a4033" providerId="AD"/>
  <p188:author id="{80C60CCB-FA4D-6DBC-77EF-DBB3E91766E8}" name="Megan Farias" initials="MF" userId="S::mfarias@porthouston.com::1a15fa84-2d2d-4d8d-92a9-ef08bd6b328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9A83"/>
    <a:srgbClr val="E0E0DE"/>
    <a:srgbClr val="0180AE"/>
    <a:srgbClr val="44474A"/>
    <a:srgbClr val="C1862E"/>
    <a:srgbClr val="011E44"/>
    <a:srgbClr val="DFE3DF"/>
    <a:srgbClr val="5B95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84765C-2308-5BAA-9ED4-B0F76C73CDBB}" v="2" dt="2022-04-19T12:16:09.282"/>
    <p1510:client id="{1D100505-A353-478E-8950-4DB2F0F4F598}" v="1" dt="2022-04-19T12:20:53.007"/>
    <p1510:client id="{7EFD7AB4-8399-AB62-6C02-353F4C8CF027}" v="5" dt="2022-04-19T12:46:27.604"/>
    <p1510:client id="{8D22BCB7-3571-477E-A07C-E9BB2C9F9DD0}" v="1" dt="2022-04-19T22:55:39.993"/>
    <p1510:client id="{D2806156-DEE2-3889-C278-1E53F44ED59A}" v="1" dt="2022-04-20T03:33:04.6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6A154-7E0B-FE46-AEB4-FF63F7FFD21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ADD89-0520-0740-87A6-E293098F0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09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let’s talk about Port Houston.  First, we are governed by a seven-member Commission, led by Chairman Ric Campo.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DD89-0520-0740-87A6-E293098F0A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27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DD89-0520-0740-87A6-E293098F0A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23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>
              <a:solidFill>
                <a:srgbClr val="00366E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366E"/>
                </a:solidFill>
              </a:rPr>
              <a:t>Initiative will reduce barriers to MBEs and WBEs who want to engage in business with Port Houston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366E"/>
                </a:solidFill>
              </a:rPr>
              <a:t>Port Houston is working to identify and contact qualified S/MWBEs to meet our participation goals 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366E"/>
                </a:solidFill>
              </a:rPr>
              <a:t>Implemented race- and gender-neutral measures to ensure equal opportunities for all contractors and subcontractors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366E"/>
                </a:solidFill>
              </a:rPr>
              <a:t>Port Houston is continuing to provide training, mentorship, networking and development assistance to all S/MWBEs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DD89-0520-0740-87A6-E293098F0A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6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0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DD89-0520-0740-87A6-E293098F0A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93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 Houston is not a certifying entity but we accept the certifications from our certifying partners .  Meeting the certification requirements for any of the listed partners is a requirement to be part of the Port of Houston S/MWBE Program. After certification has been verified, interested business must complete an enrollment process to be inducted into the S/MWBE Program.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DD89-0520-0740-87A6-E293098F0A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99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Search for small, minority, and woman-owned businesses enrolled in Port Houston’s Business Equity Programs</a:t>
            </a:r>
            <a:endParaRPr lang="en-US"/>
          </a:p>
          <a:p>
            <a:endParaRPr lang="en-US"/>
          </a:p>
          <a:p>
            <a:r>
              <a:rPr lang="en-US"/>
              <a:t>NAIC Codes</a:t>
            </a:r>
          </a:p>
          <a:p>
            <a:r>
              <a:rPr lang="en-US"/>
              <a:t>Download our directory.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DD89-0520-0740-87A6-E293098F0A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09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31F18-B0C2-5B4B-9C0C-C661BAADD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F8E95E-2A73-2B4C-84B9-4B132D760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937CC-4451-A348-8CD7-F4BCCC9EF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B4E63-5A3F-C04A-97A1-C717D10F4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C0338-BB64-D846-9A6D-C769E5AC6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24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FEEF1-EEB8-B347-A4A3-2B5BBA886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2929C1-43EB-E34A-8155-215F561A9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5C1C6-B567-384C-8C24-778D8AB4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6192B-C7C0-2A4E-8D22-81FF3D2E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0EF6C-E2B0-8C4F-A537-54CFECB11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9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521491-ACB7-9941-9CC1-A5A2CFEA5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6A91A-C63E-7746-B92E-5EE0C04B2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64436-0FF9-584D-9137-5703D7E4F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82CC9-F0FC-F54A-9C5C-09162D3E9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DD278-4AEF-DB43-AAAC-0A877BCB2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69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969AC30-5D82-45AB-8D70-5644AF324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4" y="858"/>
            <a:ext cx="12188952" cy="685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63117A-89EE-48B6-8D0C-1AE453E249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9099" y="1947070"/>
            <a:ext cx="9144000" cy="1953295"/>
          </a:xfrm>
        </p:spPr>
        <p:txBody>
          <a:bodyPr lIns="0" tIns="0" rIns="0" bIns="0" anchor="t"/>
          <a:lstStyle>
            <a:lvl1pPr algn="l">
              <a:lnSpc>
                <a:spcPts val="7000"/>
              </a:lnSpc>
              <a:defRPr sz="72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6525BF-5EFA-4C03-9C7E-D691ECDB9854}"/>
              </a:ext>
            </a:extLst>
          </p:cNvPr>
          <p:cNvCxnSpPr>
            <a:cxnSpLocks/>
          </p:cNvCxnSpPr>
          <p:nvPr userDrawn="1"/>
        </p:nvCxnSpPr>
        <p:spPr>
          <a:xfrm flipH="1">
            <a:off x="2189312" y="1233894"/>
            <a:ext cx="11226" cy="2704506"/>
          </a:xfrm>
          <a:prstGeom prst="line">
            <a:avLst/>
          </a:prstGeom>
          <a:ln>
            <a:solidFill>
              <a:srgbClr val="A51E3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12A1371-F50B-49B0-8D18-BF939A91D397}"/>
              </a:ext>
            </a:extLst>
          </p:cNvPr>
          <p:cNvSpPr/>
          <p:nvPr userDrawn="1"/>
        </p:nvSpPr>
        <p:spPr>
          <a:xfrm>
            <a:off x="2200538" y="1560827"/>
            <a:ext cx="4145822" cy="305531"/>
          </a:xfrm>
          <a:prstGeom prst="rect">
            <a:avLst/>
          </a:prstGeom>
          <a:solidFill>
            <a:srgbClr val="A51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1E58397-03E4-4D8B-B953-ADD87B00C0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37377" y="1196756"/>
            <a:ext cx="2069581" cy="26814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B1F63B-1EBB-4CA4-B5F2-10AB3C3A7CD1}"/>
              </a:ext>
            </a:extLst>
          </p:cNvPr>
          <p:cNvCxnSpPr/>
          <p:nvPr userDrawn="1"/>
        </p:nvCxnSpPr>
        <p:spPr>
          <a:xfrm>
            <a:off x="3236517" y="3769178"/>
            <a:ext cx="0" cy="228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BFFCD-1B9C-4AD2-953D-B36F97116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9279" y="336982"/>
            <a:ext cx="1280087" cy="1114504"/>
          </a:xfrm>
          <a:prstGeom prst="rect">
            <a:avLst/>
          </a:prstGeom>
        </p:spPr>
      </p:pic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CB9F3C7-E591-498D-B1B3-69BE4EE3AE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7377" y="3749404"/>
            <a:ext cx="1035979" cy="26814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32885F81-AA09-4870-A788-CAD4BF1E41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72166" y="3749404"/>
            <a:ext cx="2136531" cy="268148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865790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72">
          <p15:clr>
            <a:srgbClr val="FBAE40"/>
          </p15:clr>
        </p15:guide>
        <p15:guide id="2" pos="3840">
          <p15:clr>
            <a:srgbClr val="FBAE40"/>
          </p15:clr>
        </p15:guide>
        <p15:guide id="3" pos="1536">
          <p15:clr>
            <a:srgbClr val="FBAE40"/>
          </p15:clr>
        </p15:guide>
        <p15:guide id="4" orient="horz" pos="23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E38E33-1F1D-486B-8420-5B27E61E9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245" b="4245"/>
          <a:stretch/>
        </p:blipFill>
        <p:spPr>
          <a:xfrm>
            <a:off x="0" y="0"/>
            <a:ext cx="12192000" cy="1431235"/>
          </a:xfrm>
          <a:prstGeom prst="rect">
            <a:avLst/>
          </a:prstGeom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559B61-6D59-48F9-AC74-483B25BC052B}"/>
              </a:ext>
            </a:extLst>
          </p:cNvPr>
          <p:cNvCxnSpPr>
            <a:cxnSpLocks/>
          </p:cNvCxnSpPr>
          <p:nvPr userDrawn="1"/>
        </p:nvCxnSpPr>
        <p:spPr>
          <a:xfrm>
            <a:off x="609976" y="934278"/>
            <a:ext cx="0" cy="496957"/>
          </a:xfrm>
          <a:prstGeom prst="line">
            <a:avLst/>
          </a:prstGeom>
          <a:ln w="12700">
            <a:solidFill>
              <a:srgbClr val="F6801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59930DB-3141-48F0-A7F7-28F626AFDF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7162" y="-121781"/>
            <a:ext cx="3657600" cy="9356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93C052-CF25-47EA-9A0D-50FD0BF78561}"/>
              </a:ext>
            </a:extLst>
          </p:cNvPr>
          <p:cNvSpPr/>
          <p:nvPr userDrawn="1"/>
        </p:nvSpPr>
        <p:spPr>
          <a:xfrm>
            <a:off x="0" y="6400799"/>
            <a:ext cx="12192000" cy="457200"/>
          </a:xfrm>
          <a:prstGeom prst="rect">
            <a:avLst/>
          </a:prstGeom>
          <a:solidFill>
            <a:srgbClr val="A51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7295112-DCC7-48F4-8716-6E480F3465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90442" y="64468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Looking Ahead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E9C6F49-DCB7-4557-A61D-0C82F11FB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3690" y="6446837"/>
            <a:ext cx="4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0444626-245E-0646-B25F-0739C8FEA9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52C975-F68C-4352-B054-3D77EB952391}"/>
              </a:ext>
            </a:extLst>
          </p:cNvPr>
          <p:cNvCxnSpPr/>
          <p:nvPr userDrawn="1"/>
        </p:nvCxnSpPr>
        <p:spPr>
          <a:xfrm>
            <a:off x="11114466" y="6515099"/>
            <a:ext cx="0" cy="228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3DD0E2C6-2970-4AA1-B238-96DFD48DA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4278"/>
            <a:ext cx="8124731" cy="496956"/>
          </a:xfrm>
        </p:spPr>
        <p:txBody>
          <a:bodyPr lIns="0" tIns="0" rIns="0" bIns="0"/>
          <a:lstStyle>
            <a:lvl1pPr>
              <a:defRPr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FE85D0-D393-430D-9B93-3044294447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21818" y="255079"/>
            <a:ext cx="1057923" cy="92107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072DEF6-6397-4211-BDEF-78873C247B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94250" y="1431925"/>
            <a:ext cx="7397750" cy="49688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810EA29-282D-4AA2-9597-0F827E6C07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701800"/>
            <a:ext cx="3843129" cy="442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6774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E38E33-1F1D-486B-8420-5B27E61E9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245" b="4245"/>
          <a:stretch/>
        </p:blipFill>
        <p:spPr>
          <a:xfrm>
            <a:off x="0" y="0"/>
            <a:ext cx="12192000" cy="1431235"/>
          </a:xfrm>
          <a:prstGeom prst="rect">
            <a:avLst/>
          </a:prstGeom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559B61-6D59-48F9-AC74-483B25BC052B}"/>
              </a:ext>
            </a:extLst>
          </p:cNvPr>
          <p:cNvCxnSpPr>
            <a:cxnSpLocks/>
          </p:cNvCxnSpPr>
          <p:nvPr userDrawn="1"/>
        </p:nvCxnSpPr>
        <p:spPr>
          <a:xfrm>
            <a:off x="609976" y="934278"/>
            <a:ext cx="0" cy="496957"/>
          </a:xfrm>
          <a:prstGeom prst="line">
            <a:avLst/>
          </a:prstGeom>
          <a:ln w="12700">
            <a:solidFill>
              <a:srgbClr val="F6801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593C052-CF25-47EA-9A0D-50FD0BF78561}"/>
              </a:ext>
            </a:extLst>
          </p:cNvPr>
          <p:cNvSpPr/>
          <p:nvPr userDrawn="1"/>
        </p:nvSpPr>
        <p:spPr>
          <a:xfrm>
            <a:off x="0" y="6400799"/>
            <a:ext cx="12192000" cy="457200"/>
          </a:xfrm>
          <a:prstGeom prst="rect">
            <a:avLst/>
          </a:prstGeom>
          <a:solidFill>
            <a:srgbClr val="A51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7295112-DCC7-48F4-8716-6E480F3465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90442" y="64468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Looking Ahead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E9C6F49-DCB7-4557-A61D-0C82F11FB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3690" y="6446837"/>
            <a:ext cx="4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0444626-245E-0646-B25F-0739C8FEA9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52C975-F68C-4352-B054-3D77EB952391}"/>
              </a:ext>
            </a:extLst>
          </p:cNvPr>
          <p:cNvCxnSpPr/>
          <p:nvPr userDrawn="1"/>
        </p:nvCxnSpPr>
        <p:spPr>
          <a:xfrm>
            <a:off x="11114466" y="6515099"/>
            <a:ext cx="0" cy="228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3DD0E2C6-2970-4AA1-B238-96DFD48DA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4278"/>
            <a:ext cx="8124731" cy="496956"/>
          </a:xfrm>
        </p:spPr>
        <p:txBody>
          <a:bodyPr lIns="0" tIns="0" rIns="0" bIns="0"/>
          <a:lstStyle>
            <a:lvl1pPr>
              <a:defRPr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6F112997-4777-4344-BCDC-8F1A0CEB70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7162" y="-121781"/>
            <a:ext cx="3657600" cy="935665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DAC509-699C-4315-8D0D-A36D1BF1A1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21818" y="255079"/>
            <a:ext cx="1057923" cy="921077"/>
          </a:xfrm>
          <a:prstGeom prst="rect">
            <a:avLst/>
          </a:prstGeom>
        </p:spPr>
      </p:pic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7F210C67-558B-4A22-BAD9-03FD2C1D1C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701800"/>
            <a:ext cx="5080881" cy="442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7C9773-9850-47D9-B9F8-7AF3ADD533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00813" y="1698220"/>
            <a:ext cx="5378450" cy="442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4515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a body of water&#10;&#10;Description automatically generated">
            <a:extLst>
              <a:ext uri="{FF2B5EF4-FFF2-40B4-BE49-F238E27FC236}">
                <a16:creationId xmlns:a16="http://schemas.microsoft.com/office/drawing/2014/main" id="{87C86F46-DC5D-41AA-B1D7-F2F0EF7CA0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58" b="7858"/>
          <a:stretch/>
        </p:blipFill>
        <p:spPr>
          <a:xfrm>
            <a:off x="1524" y="-1"/>
            <a:ext cx="12188952" cy="685800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46777F-0BB6-4FE4-B3CE-F8336537E4EA}"/>
              </a:ext>
            </a:extLst>
          </p:cNvPr>
          <p:cNvCxnSpPr>
            <a:cxnSpLocks/>
          </p:cNvCxnSpPr>
          <p:nvPr userDrawn="1"/>
        </p:nvCxnSpPr>
        <p:spPr>
          <a:xfrm flipH="1">
            <a:off x="2190445" y="1233894"/>
            <a:ext cx="10094" cy="2431478"/>
          </a:xfrm>
          <a:prstGeom prst="line">
            <a:avLst/>
          </a:prstGeom>
          <a:ln>
            <a:solidFill>
              <a:srgbClr val="A51E3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2DD8AFF-5524-4997-8A26-82F505099559}"/>
              </a:ext>
            </a:extLst>
          </p:cNvPr>
          <p:cNvSpPr/>
          <p:nvPr userDrawn="1"/>
        </p:nvSpPr>
        <p:spPr>
          <a:xfrm>
            <a:off x="2200538" y="1560827"/>
            <a:ext cx="3196961" cy="305531"/>
          </a:xfrm>
          <a:prstGeom prst="rect">
            <a:avLst/>
          </a:prstGeom>
          <a:solidFill>
            <a:srgbClr val="A51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D18CDEA-AFA5-4D79-A6FB-3C230F0BFD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9099" y="1947070"/>
            <a:ext cx="5492773" cy="1953295"/>
          </a:xfrm>
        </p:spPr>
        <p:txBody>
          <a:bodyPr lIns="0" tIns="0" rIns="0" bIns="0" anchor="t"/>
          <a:lstStyle>
            <a:lvl1pPr algn="l">
              <a:lnSpc>
                <a:spcPts val="7000"/>
              </a:lnSpc>
              <a:defRPr sz="72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Thank</a:t>
            </a:r>
            <a:br>
              <a:rPr lang="en-US"/>
            </a:br>
            <a:r>
              <a:rPr lang="en-US"/>
              <a:t>you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814067A-0829-423D-BEE1-58FC707C56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9279" y="336982"/>
            <a:ext cx="1280087" cy="111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34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DCAF5-A81F-8D4A-9AE8-ACB0D317E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3D26A-E243-8649-B80C-DDF51E466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C3224-9985-4142-AC77-F1A04586D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DFA67-D6F5-364D-B19A-CB0C1DFE5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4A7D6-0620-3F48-90D2-44E5B4737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16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E7244-645F-B143-AE09-62004BBEA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81079-1E34-0D4C-BD80-28037BC4E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4120C-4A5F-E549-88E1-56439EC03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38F26-D98C-0748-96BC-219095322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B1092-CBA8-7541-8F41-B9C1941F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21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3265-8937-BB46-B361-7BDA35CCB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107D7-CF30-E846-B554-0B0549C45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4C2B7-5C92-334D-B0EB-6301CEFA4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BA674-C1FF-B74A-A753-57D51EAAF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AB277-F434-6448-9A47-F52B90A7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A7D57-64C1-8345-A2D9-69AFAACF4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10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09C0E-92DC-ED46-854E-17809AB94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85DFB-7FE4-E34F-95C8-DF2DCDE0C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C1300-1683-244C-9F89-39A610ACD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029F2E-201A-8D44-9B53-89FC77A0E3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D1AD65-04C1-BA42-8A6B-B4E9677652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5C7122-E78B-C24A-B5EC-3EBF95D8E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F9167-9FF8-1140-ADB8-A5AE97E6B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E4D02-D102-C84A-BE4E-1D28F99BE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64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F4EFB-A343-9B46-8CEC-0498AE35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53BC05-9C6D-1E40-948C-85609B289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C3160F-7791-084B-A60F-53037E9E0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FB244-BA2A-8642-8C5C-0ABDF047C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83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B64434-5AAC-4D4E-880F-BC8A18B4A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D552DC-9F34-634A-9B46-BF8AD3D22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93B0F-5C6B-194A-BABE-69076A30D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1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ABE8D-D6CD-2F44-B5B3-C1E4A070F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838E1-61CF-024A-89E8-F05775E35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1BF1FB-7118-A846-BF87-650DC8C5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99E54-970F-1142-9FB3-C350188B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22488-2689-C34F-B191-22BAE27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4BFB6-C65C-E742-AC60-A562CAE6E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88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F1689-56D8-8745-9AF1-C8696FBC3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47A9AA-C917-F944-B8CF-E39290F805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C7DD2-DF20-4E4B-A1E3-5D53CD3A1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0E83D2-9AF6-D543-A908-1514D16B6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3402A5-1B74-374B-9887-38F41B95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D2AA5-60AA-AF4B-AE6D-61F8FF009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69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4C67B4-D147-394D-8F98-0442C3C02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00D99-CD83-984E-8B89-BB43A6457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8D3DF-6951-1945-A76D-7FDB0BAF54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2794E-E162-8A4A-AC27-6E09F58A7997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34118-F578-A74B-B6F1-A0535CBF9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623EF-31A0-0D46-BB26-BF7E86231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7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procurementproposals@porthouston.com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procurement@porthouston.com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C985EAF-17B0-104F-BCAA-A6C64F0CD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60CD69-DE60-794F-AE96-0DDC5C4DB5D1}"/>
              </a:ext>
            </a:extLst>
          </p:cNvPr>
          <p:cNvSpPr txBox="1"/>
          <p:nvPr/>
        </p:nvSpPr>
        <p:spPr>
          <a:xfrm>
            <a:off x="1216594" y="486642"/>
            <a:ext cx="10336696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u="sng" spc="300" dirty="0">
                <a:solidFill>
                  <a:srgbClr val="C1862E"/>
                </a:solidFill>
                <a:latin typeface="HelveticaNeueLT Std Thin"/>
              </a:rPr>
              <a:t>Pre-Proposal Conference</a:t>
            </a:r>
            <a:r>
              <a:rPr lang="en-US" sz="4000" spc="300" dirty="0">
                <a:solidFill>
                  <a:srgbClr val="C1862E"/>
                </a:solidFill>
                <a:latin typeface="HelveticaNeueLT Std Thin"/>
              </a:rPr>
              <a:t>: </a:t>
            </a:r>
          </a:p>
          <a:p>
            <a:endParaRPr lang="en-US" sz="4000" spc="300" dirty="0">
              <a:solidFill>
                <a:srgbClr val="C1862E"/>
              </a:solidFill>
              <a:latin typeface="HelveticaNeueLT Std Thin"/>
            </a:endParaRPr>
          </a:p>
          <a:p>
            <a:r>
              <a:rPr lang="en-US" sz="4000" spc="300" dirty="0">
                <a:solidFill>
                  <a:srgbClr val="C1862E"/>
                </a:solidFill>
                <a:latin typeface="HelveticaNeueLT Std Thin"/>
              </a:rPr>
              <a:t>CSP-2207 Repair of Wharves 24, 25, and 26 at Turning Basin Terminal </a:t>
            </a:r>
          </a:p>
          <a:p>
            <a:endParaRPr lang="en-US" sz="4000" spc="300" dirty="0">
              <a:solidFill>
                <a:srgbClr val="C1862E"/>
              </a:solidFill>
              <a:latin typeface="HelveticaNeueLT Std Thin"/>
            </a:endParaRPr>
          </a:p>
          <a:p>
            <a:r>
              <a:rPr lang="en-US" spc="300" dirty="0">
                <a:solidFill>
                  <a:srgbClr val="C1862E"/>
                </a:solidFill>
                <a:latin typeface="HelveticaNeueLT Std Thin"/>
              </a:rPr>
              <a:t>April 21, 2022</a:t>
            </a:r>
          </a:p>
          <a:p>
            <a:r>
              <a:rPr lang="en-US" spc="300" dirty="0">
                <a:solidFill>
                  <a:srgbClr val="C1862E"/>
                </a:solidFill>
                <a:latin typeface="HelveticaNeueLT Std Thin"/>
              </a:rPr>
              <a:t>2 p.m.</a:t>
            </a:r>
          </a:p>
          <a:p>
            <a:r>
              <a:rPr lang="en-US" sz="2000" b="1" spc="300" dirty="0">
                <a:solidFill>
                  <a:schemeClr val="bg1"/>
                </a:solidFill>
                <a:latin typeface="HelveticaNeueLT Std Blk" panose="020B0604020202020204" pitchFamily="34" charset="0"/>
              </a:rPr>
              <a:t>PORT HOUSTON</a:t>
            </a:r>
          </a:p>
        </p:txBody>
      </p:sp>
    </p:spTree>
    <p:extLst>
      <p:ext uri="{BB962C8B-B14F-4D97-AF65-F5344CB8AC3E}">
        <p14:creationId xmlns:p14="http://schemas.microsoft.com/office/powerpoint/2010/main" val="3709065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0B41DE3-334E-1143-B7A0-F8C2E3644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DD1E7F-851B-4ADC-8DD6-452D4D745740}"/>
              </a:ext>
            </a:extLst>
          </p:cNvPr>
          <p:cNvSpPr txBox="1"/>
          <p:nvPr/>
        </p:nvSpPr>
        <p:spPr>
          <a:xfrm>
            <a:off x="564204" y="330740"/>
            <a:ext cx="5531797" cy="67633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spc="100">
                <a:solidFill>
                  <a:srgbClr val="011E44"/>
                </a:solidFill>
                <a:latin typeface="HelveticaNeueLT Std Thin"/>
              </a:rPr>
              <a:t>BUSINESS EQUITY DEFINITIONS</a:t>
            </a:r>
            <a:endParaRPr lang="en-US" sz="1600">
              <a:solidFill>
                <a:srgbClr val="011E44"/>
              </a:solidFill>
              <a:latin typeface="HelveticaNeueLT Std Lt"/>
            </a:endParaRP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R="0">
              <a:spcBef>
                <a:spcPts val="0"/>
              </a:spcBef>
              <a:spcAft>
                <a:spcPts val="900"/>
              </a:spcAft>
            </a:pPr>
            <a:r>
              <a:rPr lang="en-US" sz="1400" b="1">
                <a:solidFill>
                  <a:srgbClr val="011E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Small Business Enterprise (SBE)</a:t>
            </a:r>
          </a:p>
          <a:p>
            <a:pPr marR="0" indent="-2857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11E44"/>
                </a:solidFill>
                <a:latin typeface="HelveticaNeueLT Std Lt" panose="020B0403020202020204" pitchFamily="34" charset="0"/>
              </a:rPr>
              <a:t>Gross revenues or number of employees, averaged over the past three years does not exceed the size standards defined by SBA.</a:t>
            </a: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11E44"/>
                </a:solidFill>
                <a:latin typeface="HelveticaNeueLT Std Lt" panose="020B0403020202020204" pitchFamily="34" charset="0"/>
              </a:rPr>
              <a:t>The net worth of the owner must be less than $1.32 million, excluding the owner’s primary residence and assets of the business. </a:t>
            </a:r>
          </a:p>
          <a:p>
            <a:endParaRPr lang="en-US" sz="14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r>
              <a:rPr lang="en-US" sz="1400" b="1">
                <a:solidFill>
                  <a:srgbClr val="011E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Minority Business Enterprise (MBE)</a:t>
            </a:r>
          </a:p>
          <a:p>
            <a:endParaRPr lang="en-US" sz="1400" b="1">
              <a:solidFill>
                <a:srgbClr val="011E4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11E44"/>
                </a:solidFill>
                <a:latin typeface="HelveticaNeueLT Std Lt" panose="020B0403020202020204" pitchFamily="34" charset="0"/>
              </a:rPr>
              <a:t>At least 51% Owned by one or more Minority Individuals, or </a:t>
            </a: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11E44"/>
                </a:solidFill>
                <a:latin typeface="HelveticaNeueLT Std Lt" panose="020B0403020202020204" pitchFamily="34" charset="0"/>
              </a:rPr>
              <a:t>At least 51% of the equity is Owned by one or more Minority Individuals. </a:t>
            </a: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11E44"/>
                </a:solidFill>
                <a:latin typeface="HelveticaNeueLT Std Lt" panose="020B0403020202020204" pitchFamily="34" charset="0"/>
              </a:rPr>
              <a:t>Both the management and daily business operations are carried out and controlled by one or more of the Minority Individuals who own it. </a:t>
            </a:r>
          </a:p>
          <a:p>
            <a:endParaRPr lang="en-US" sz="1400">
              <a:solidFill>
                <a:srgbClr val="011E4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400" b="1">
                <a:solidFill>
                  <a:srgbClr val="011E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Woman-Owned Business Enterprise (WBE)- </a:t>
            </a: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11E44"/>
                </a:solidFill>
                <a:latin typeface="HelveticaNeueLT Std Lt" panose="020B0403020202020204" pitchFamily="34" charset="0"/>
              </a:rPr>
              <a:t>At least 51% Owned by one or more Women, or </a:t>
            </a: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11E44"/>
                </a:solidFill>
                <a:latin typeface="HelveticaNeueLT Std Lt" panose="020B0403020202020204" pitchFamily="34" charset="0"/>
              </a:rPr>
              <a:t>At least 51% of the equity is Owned by one or more Women</a:t>
            </a: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11E44"/>
                </a:solidFill>
                <a:latin typeface="HelveticaNeueLT Std Lt" panose="020B0403020202020204" pitchFamily="34" charset="0"/>
              </a:rPr>
              <a:t>Both the management and daily business operations are carried out and controlled by one or more of the Women who own it.</a:t>
            </a: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1000" b="1" spc="200">
              <a:solidFill>
                <a:srgbClr val="C1862E"/>
              </a:solidFill>
              <a:latin typeface="HelveticaNeueLT Std Blk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F3FB69-4264-4F12-BB8F-D4229A3D69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01" t="829" r="8288"/>
          <a:stretch/>
        </p:blipFill>
        <p:spPr>
          <a:xfrm>
            <a:off x="6065520" y="0"/>
            <a:ext cx="6126480" cy="547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88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A5ED329-9485-0544-A8AB-D2BDA5B17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52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7B078C-04D2-8540-A0EB-839E0B4BDAEF}"/>
              </a:ext>
            </a:extLst>
          </p:cNvPr>
          <p:cNvSpPr txBox="1"/>
          <p:nvPr/>
        </p:nvSpPr>
        <p:spPr>
          <a:xfrm>
            <a:off x="1093304" y="231604"/>
            <a:ext cx="10336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200">
                <a:solidFill>
                  <a:srgbClr val="011E44"/>
                </a:solidFill>
                <a:latin typeface="HelveticaNeueLT Std Thin" panose="020B0403020202020204" pitchFamily="34" charset="0"/>
              </a:rPr>
              <a:t>CERTIFYING PARTNERS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110F5A-7346-474F-9390-64F829F1B047}"/>
              </a:ext>
            </a:extLst>
          </p:cNvPr>
          <p:cNvCxnSpPr>
            <a:cxnSpLocks/>
          </p:cNvCxnSpPr>
          <p:nvPr/>
        </p:nvCxnSpPr>
        <p:spPr>
          <a:xfrm>
            <a:off x="8207009" y="848778"/>
            <a:ext cx="0" cy="5522131"/>
          </a:xfrm>
          <a:prstGeom prst="line">
            <a:avLst/>
          </a:prstGeom>
          <a:ln>
            <a:solidFill>
              <a:srgbClr val="E0E0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5E4DC6C-E251-4D2B-B34B-AB65F8895B50}"/>
              </a:ext>
            </a:extLst>
          </p:cNvPr>
          <p:cNvSpPr txBox="1"/>
          <p:nvPr/>
        </p:nvSpPr>
        <p:spPr>
          <a:xfrm>
            <a:off x="1008192" y="960967"/>
            <a:ext cx="4556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11E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Small and M/WBEs must meet certain criteria and be certified with one of the following partner agencies: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F7525E-D1F6-47B1-ADAE-18E58DCF59C0}"/>
              </a:ext>
            </a:extLst>
          </p:cNvPr>
          <p:cNvSpPr txBox="1"/>
          <p:nvPr/>
        </p:nvSpPr>
        <p:spPr>
          <a:xfrm>
            <a:off x="1168625" y="1916349"/>
            <a:ext cx="4649500" cy="4185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City of Houston *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Houston Minority Supplier Development Council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METRO *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National Minority Supplier Development Council &amp; Affiliates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Small Business Administration 8(a) *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South Central Texas Regional Certification Agency – SCTRCA *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Texas Comptroller of Public Accounts – HUB Certification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Texas Department of Transportation – TxDOT *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Women’s Business Enterprise Alliance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Women’s Business Enterprise National Council &amp; Affiliates – WBENC</a:t>
            </a:r>
          </a:p>
          <a:p>
            <a:pPr marR="0" lv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* No fee to apply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551825-4DE8-4264-BF62-15FF30E62849}"/>
              </a:ext>
            </a:extLst>
          </p:cNvPr>
          <p:cNvSpPr txBox="1"/>
          <p:nvPr/>
        </p:nvSpPr>
        <p:spPr>
          <a:xfrm>
            <a:off x="8322146" y="1647377"/>
            <a:ext cx="3107853" cy="3034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Harris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Montgomery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Waller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Ft. Bend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Brazoria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Galveston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Chambers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Liberty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9EB14C-5F90-4119-881F-A1E28CEE250B}"/>
              </a:ext>
            </a:extLst>
          </p:cNvPr>
          <p:cNvSpPr txBox="1"/>
          <p:nvPr/>
        </p:nvSpPr>
        <p:spPr>
          <a:xfrm>
            <a:off x="8416544" y="939491"/>
            <a:ext cx="2307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11E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Local Presence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4D28B3-C443-4B44-94EC-7D4BBA152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221" y="5545269"/>
            <a:ext cx="937213" cy="937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7E6E87-C192-41A9-ABEC-4713EADEA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591" y="4551072"/>
            <a:ext cx="1510550" cy="446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E1F302-6F65-4E9F-9326-C8FF0E7FCF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1271" y="6173799"/>
            <a:ext cx="1328472" cy="3942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D50BF2-AF41-4FEB-8161-E71FDA52C9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9726" y="1000548"/>
            <a:ext cx="1054735" cy="1054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CD33B2-5053-42E2-A137-2D2C8E82B5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6361" y="2313387"/>
            <a:ext cx="1721244" cy="500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D9A3A0-3405-45C5-A42A-1084277755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8432" y="1312731"/>
            <a:ext cx="1408215" cy="9212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EC3361-00A6-4FAA-AFE6-10CD2A954E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2783" y="5156450"/>
            <a:ext cx="1044968" cy="8477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C8EFD8-089F-455F-AE0C-B1589353B5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3867" y="3931900"/>
            <a:ext cx="938213" cy="9382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6E6488D-3858-4299-ADD3-E3968CB69D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7732" y="2626803"/>
            <a:ext cx="1583373" cy="101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90596CC-662B-4258-B9E4-9FBA50B0FB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91955" y="3736920"/>
            <a:ext cx="1527474" cy="53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90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635129C-00FA-4AA5-88BD-641A8375D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52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7B078C-04D2-8540-A0EB-839E0B4BDAEF}"/>
              </a:ext>
            </a:extLst>
          </p:cNvPr>
          <p:cNvSpPr txBox="1"/>
          <p:nvPr/>
        </p:nvSpPr>
        <p:spPr>
          <a:xfrm>
            <a:off x="1093304" y="231604"/>
            <a:ext cx="10336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200">
                <a:solidFill>
                  <a:srgbClr val="011E44"/>
                </a:solidFill>
                <a:latin typeface="HelveticaNeueLT Std Thin" panose="020B0403020202020204" pitchFamily="34" charset="0"/>
              </a:rPr>
              <a:t>PORT HOUSTON S/MWBE ENROLLMENT DIRECTORY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110F5A-7346-474F-9390-64F829F1B047}"/>
              </a:ext>
            </a:extLst>
          </p:cNvPr>
          <p:cNvCxnSpPr>
            <a:cxnSpLocks/>
          </p:cNvCxnSpPr>
          <p:nvPr/>
        </p:nvCxnSpPr>
        <p:spPr>
          <a:xfrm>
            <a:off x="5908426" y="850534"/>
            <a:ext cx="0" cy="5522131"/>
          </a:xfrm>
          <a:prstGeom prst="line">
            <a:avLst/>
          </a:prstGeom>
          <a:ln>
            <a:solidFill>
              <a:srgbClr val="E0E0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5E4DC6C-E251-4D2B-B34B-AB65F8895B50}"/>
              </a:ext>
            </a:extLst>
          </p:cNvPr>
          <p:cNvSpPr txBox="1"/>
          <p:nvPr/>
        </p:nvSpPr>
        <p:spPr>
          <a:xfrm>
            <a:off x="963037" y="1294352"/>
            <a:ext cx="45560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>
                <a:solidFill>
                  <a:srgbClr val="000021"/>
                </a:solidFill>
                <a:latin typeface="HelveticaNeueLTStd-Blk" panose="020B0904020202020204" pitchFamily="34" charset="0"/>
              </a:rPr>
              <a:t>How do I identify Port Houston enrolled small,</a:t>
            </a:r>
          </a:p>
          <a:p>
            <a:pPr algn="l"/>
            <a:r>
              <a:rPr lang="en-US" sz="1800" b="0" i="0" u="none" strike="noStrike" baseline="0">
                <a:solidFill>
                  <a:srgbClr val="000021"/>
                </a:solidFill>
                <a:latin typeface="HelveticaNeueLTStd-Blk" panose="020B0904020202020204" pitchFamily="34" charset="0"/>
              </a:rPr>
              <a:t>minority- and woman-owned businesses</a:t>
            </a:r>
          </a:p>
          <a:p>
            <a:pPr algn="l"/>
            <a:r>
              <a:rPr lang="en-US" sz="1800" b="0" i="0" u="none" strike="noStrike" baseline="0">
                <a:solidFill>
                  <a:srgbClr val="000021"/>
                </a:solidFill>
                <a:latin typeface="HelveticaNeueLTStd-Blk" panose="020B0904020202020204" pitchFamily="34" charset="0"/>
              </a:rPr>
              <a:t>(S/MWBE)?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Search for businesses in 2 easy steps: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1. Visit https://porthouston.smwbe.com Under the section on the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left labeled 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HelveticaNeueLTStd-Blk" panose="020B0904020202020204" pitchFamily="34" charset="0"/>
              </a:rPr>
              <a:t>Small, Minority and Woman Owned Business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Blk" panose="020B0904020202020204" pitchFamily="34" charset="0"/>
              </a:rPr>
              <a:t>Directory and Online Application 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select the blue button labeled,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"Find a 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HelveticaNeueLTStd-Blk" panose="020B0904020202020204" pitchFamily="34" charset="0"/>
              </a:rPr>
              <a:t>S/MWBE 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Firm".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2. You will need to complete at least one of the fields in the popup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window titled, 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HelveticaNeueLTStd-Blk" panose="020B0904020202020204" pitchFamily="34" charset="0"/>
              </a:rPr>
              <a:t>Port Houston S/MWBE Enrollment Directory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Blk" panose="020B0904020202020204" pitchFamily="34" charset="0"/>
              </a:rPr>
              <a:t>and Search.</a:t>
            </a:r>
            <a:endParaRPr lang="en-US" sz="16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48E5D-9E78-47EF-A54E-A2F8B934CC75}"/>
              </a:ext>
            </a:extLst>
          </p:cNvPr>
          <p:cNvSpPr txBox="1"/>
          <p:nvPr/>
        </p:nvSpPr>
        <p:spPr>
          <a:xfrm>
            <a:off x="4238978" y="6299397"/>
            <a:ext cx="6175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>
                <a:solidFill>
                  <a:srgbClr val="00A6C0"/>
                </a:solidFill>
                <a:latin typeface="HelveticaNeueLTStd-Blk" panose="020B0904020202020204" pitchFamily="34" charset="0"/>
              </a:rPr>
              <a:t>www.porthouston.smwbe.com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7BC628-7E11-4EE9-A2E7-9300894A2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011" y="1294352"/>
            <a:ext cx="5711842" cy="4104446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B6EDB2D2-FEAF-4B1F-9E4C-B78A874618A5}"/>
              </a:ext>
            </a:extLst>
          </p:cNvPr>
          <p:cNvSpPr/>
          <p:nvPr/>
        </p:nvSpPr>
        <p:spPr>
          <a:xfrm>
            <a:off x="6714477" y="5058483"/>
            <a:ext cx="704917" cy="292218"/>
          </a:xfrm>
          <a:prstGeom prst="rightArrow">
            <a:avLst/>
          </a:prstGeom>
          <a:solidFill>
            <a:srgbClr val="C186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07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0B41DE3-334E-1143-B7A0-F8C2E3644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BD5B0A-A918-0F4D-99E1-5C60171102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42" r="12742"/>
          <a:stretch/>
        </p:blipFill>
        <p:spPr>
          <a:xfrm>
            <a:off x="6055112" y="0"/>
            <a:ext cx="6136888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DD3EC3-5CCC-4FEB-8742-D31DE93AE086}"/>
              </a:ext>
            </a:extLst>
          </p:cNvPr>
          <p:cNvSpPr txBox="1"/>
          <p:nvPr/>
        </p:nvSpPr>
        <p:spPr>
          <a:xfrm>
            <a:off x="597192" y="306455"/>
            <a:ext cx="535613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40">
                <a:solidFill>
                  <a:srgbClr val="011E44"/>
                </a:solidFill>
                <a:latin typeface="HelveticaNeueLT Std Thin" panose="020B0403020202020204" pitchFamily="34" charset="0"/>
              </a:rPr>
              <a:t>CONTRACTOR RESPONSIBILITES</a:t>
            </a:r>
          </a:p>
          <a:p>
            <a:endParaRPr lang="en-US" sz="1600" b="1" i="0" u="none" strike="noStrike">
              <a:solidFill>
                <a:srgbClr val="031D42"/>
              </a:solidFill>
              <a:effectLst/>
              <a:latin typeface="Helvetica" panose="020B0604020202020204" pitchFamily="34" charset="0"/>
            </a:endParaRPr>
          </a:p>
          <a:p>
            <a:r>
              <a:rPr lang="en-US" sz="1600" b="1" i="0" u="none" strike="noStrike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Contractor is encouraged to and agrees it will endeavor to</a:t>
            </a:r>
            <a:r>
              <a:rPr lang="en-US" sz="1600" b="0" i="0" u="none" strike="noStrike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:</a:t>
            </a: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fontAlgn="base"/>
            <a:r>
              <a:rPr lang="en-US" sz="900">
                <a:solidFill>
                  <a:srgbClr val="011E44"/>
                </a:solidFill>
                <a:latin typeface="HelveticaNeueLT Std Lt" panose="020B0403020202020204" pitchFamily="34" charset="0"/>
                <a:cs typeface="Helvetica"/>
              </a:rPr>
              <a:t>• </a:t>
            </a:r>
            <a:r>
              <a:rPr lang="en-US" sz="1400">
                <a:solidFill>
                  <a:srgbClr val="011E44"/>
                </a:solidFill>
                <a:latin typeface="HelveticaNeueLT Std Lt" panose="020B0403020202020204" pitchFamily="34" charset="0"/>
                <a:cs typeface="Helvetica"/>
              </a:rPr>
              <a:t>Placing qualified S/MWBE’s on solicitation lists; ​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14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11E44"/>
                </a:solidFill>
                <a:latin typeface="HelveticaNeueLT Std Lt" panose="020B0403020202020204" pitchFamily="34" charset="0"/>
                <a:cs typeface="Helvetica"/>
              </a:rPr>
              <a:t> Assuring that S/MWBE’s are solicited whenever they are potential sources; ​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14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11E44"/>
                </a:solidFill>
                <a:latin typeface="HelveticaNeueLT Std Lt" panose="020B0403020202020204" pitchFamily="34" charset="0"/>
                <a:cs typeface="Helvetica"/>
              </a:rPr>
              <a:t> Dividing total requirements, when economically feasible, into smaller tasks or quantities to permit maximum participation by S/MWBE’s;​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14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11E44"/>
                </a:solidFill>
                <a:latin typeface="HelveticaNeueLT Std Lt" panose="020B0403020202020204" pitchFamily="34" charset="0"/>
                <a:cs typeface="Helvetica"/>
              </a:rPr>
              <a:t> Establishing delivery schedules, where the requirement permits, which encourage participation by S/MWBE’s; 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14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11E44"/>
                </a:solidFill>
                <a:latin typeface="HelveticaNeueLT Std Lt" panose="020B0403020202020204" pitchFamily="34" charset="0"/>
                <a:cs typeface="Helvetica"/>
              </a:rPr>
              <a:t> Using the services and assistance, as appropriate, of such organizations as the Small Business Administration and the Minority Business Development Agency of the Department of Commerce.​</a:t>
            </a:r>
          </a:p>
        </p:txBody>
      </p:sp>
    </p:spTree>
    <p:extLst>
      <p:ext uri="{BB962C8B-B14F-4D97-AF65-F5344CB8AC3E}">
        <p14:creationId xmlns:p14="http://schemas.microsoft.com/office/powerpoint/2010/main" val="1285393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1093304" y="715018"/>
            <a:ext cx="10000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6C4C1-85ED-43EC-B535-A7B1BA087730}"/>
              </a:ext>
            </a:extLst>
          </p:cNvPr>
          <p:cNvSpPr txBox="1"/>
          <p:nvPr/>
        </p:nvSpPr>
        <p:spPr>
          <a:xfrm>
            <a:off x="807396" y="359924"/>
            <a:ext cx="111003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40" dirty="0">
                <a:solidFill>
                  <a:srgbClr val="011E44"/>
                </a:solidFill>
                <a:latin typeface="HelveticaNeueLT Std Thin" panose="020B0403020202020204" pitchFamily="34" charset="0"/>
              </a:rPr>
              <a:t>BUSINESS EQUITY CONTRACT REQUIREMENTS</a:t>
            </a:r>
          </a:p>
          <a:p>
            <a:endParaRPr lang="en-US" sz="1600" b="1" dirty="0">
              <a:solidFill>
                <a:srgbClr val="011E44"/>
              </a:solidFill>
              <a:latin typeface="HelveticaNeueLT Std Blk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algn="l" rtl="0" fontAlgn="base"/>
            <a:endParaRPr lang="en-US" sz="2800" b="1" dirty="0">
              <a:solidFill>
                <a:srgbClr val="011E44"/>
              </a:solidFill>
              <a:latin typeface="HelveticaNeueLT Std Blk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11E44"/>
                </a:solidFill>
                <a:latin typeface="HelveticaNeueLT Std Lt" panose="020B0403020202020204" pitchFamily="34" charset="0"/>
              </a:rPr>
              <a:t>Minority Business Enterprise (MBE) required minimum participation 15% Pass/Fail</a:t>
            </a:r>
          </a:p>
        </p:txBody>
      </p:sp>
    </p:spTree>
    <p:extLst>
      <p:ext uri="{BB962C8B-B14F-4D97-AF65-F5344CB8AC3E}">
        <p14:creationId xmlns:p14="http://schemas.microsoft.com/office/powerpoint/2010/main" val="3947172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with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7FBC51E-07C9-104D-B861-F780D9996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158A0-0459-39FF-2F83-A82E0D7D1150}"/>
              </a:ext>
            </a:extLst>
          </p:cNvPr>
          <p:cNvSpPr txBox="1"/>
          <p:nvPr/>
        </p:nvSpPr>
        <p:spPr>
          <a:xfrm>
            <a:off x="1935692" y="843439"/>
            <a:ext cx="567478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solidFill>
                  <a:schemeClr val="bg1"/>
                </a:solidFill>
                <a:cs typeface="Calibri"/>
              </a:rPr>
              <a:t>PROCUREMENT</a:t>
            </a:r>
          </a:p>
        </p:txBody>
      </p:sp>
    </p:spTree>
    <p:extLst>
      <p:ext uri="{BB962C8B-B14F-4D97-AF65-F5344CB8AC3E}">
        <p14:creationId xmlns:p14="http://schemas.microsoft.com/office/powerpoint/2010/main" val="521024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826176" y="0"/>
            <a:ext cx="11098696" cy="84023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spc="200" dirty="0">
              <a:ea typeface="+mn-lt"/>
              <a:cs typeface="+mn-lt"/>
            </a:endParaRPr>
          </a:p>
          <a:p>
            <a:r>
              <a:rPr lang="en-US" sz="2800" b="1" u="sng" spc="200" dirty="0">
                <a:cs typeface="Calibri"/>
              </a:rPr>
              <a:t>PROCUREMENT</a:t>
            </a:r>
          </a:p>
          <a:p>
            <a:pPr marL="457200" indent="-457200">
              <a:buFont typeface="Arial"/>
              <a:buChar char="•"/>
            </a:pPr>
            <a:r>
              <a:rPr lang="en-US" sz="2800" spc="200" dirty="0">
                <a:latin typeface="HelveticaNeueLT Std Blk"/>
                <a:ea typeface="+mn-lt"/>
                <a:cs typeface="+mn-lt"/>
              </a:rPr>
              <a:t>No Contact Period – No communication between interested vendors and Port Houston staff during the active period.</a:t>
            </a:r>
            <a:endParaRPr lang="en-US" sz="2800" dirty="0">
              <a:latin typeface="HelveticaNeueLT Std Blk"/>
              <a:cs typeface="Calibri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spc="200" dirty="0">
                <a:latin typeface="HelveticaNeueLT Std Blk"/>
                <a:ea typeface="+mn-lt"/>
                <a:cs typeface="+mn-lt"/>
              </a:rPr>
              <a:t>Technical questions should be submitted via BuySpeed</a:t>
            </a:r>
            <a:endParaRPr lang="en-US" sz="2800" dirty="0">
              <a:latin typeface="HelveticaNeueLT Std Blk"/>
              <a:cs typeface="Calibri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spc="200" dirty="0">
                <a:latin typeface="HelveticaNeueLT Std Blk"/>
                <a:ea typeface="+mn-lt"/>
                <a:cs typeface="+mn-lt"/>
              </a:rPr>
              <a:t>Last day to submit questions: 7 days before due date (5/4/2022) </a:t>
            </a:r>
            <a:endParaRPr lang="en-US" sz="2800" dirty="0">
              <a:latin typeface="HelveticaNeueLT Std Blk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spc="200" dirty="0">
                <a:latin typeface="HelveticaNeueLT Std Blk"/>
                <a:ea typeface="+mn-lt"/>
                <a:cs typeface="+mn-lt"/>
              </a:rPr>
              <a:t>Responses are due no later than 11 a.m. on 5/11/2022</a:t>
            </a:r>
            <a:endParaRPr lang="en-US" sz="2800" dirty="0">
              <a:latin typeface="HelveticaNeueLT Std Blk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spc="200" dirty="0">
                <a:latin typeface="HelveticaNeueLT Std Blk"/>
                <a:ea typeface="+mn-lt"/>
                <a:cs typeface="+mn-lt"/>
              </a:rPr>
              <a:t>Proposals must be submitted electronically via email to: </a:t>
            </a:r>
            <a:r>
              <a:rPr lang="en-US" sz="2800" spc="200" dirty="0">
                <a:latin typeface="HelveticaNeueLT Std Blk"/>
                <a:ea typeface="+mn-lt"/>
                <a:cs typeface="+mn-lt"/>
                <a:hlinkClick r:id="rId3"/>
              </a:rPr>
              <a:t>procurementproposals@porthouston.com</a:t>
            </a:r>
            <a:endParaRPr lang="en-US" sz="2800" dirty="0">
              <a:latin typeface="HelveticaNeueLT Std Blk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spc="200" dirty="0">
                <a:latin typeface="HelveticaNeueLT Std Blk"/>
                <a:ea typeface="+mn-lt"/>
                <a:cs typeface="+mn-lt"/>
              </a:rPr>
              <a:t>Use forms in the package</a:t>
            </a:r>
            <a:endParaRPr lang="en-US" sz="2800" dirty="0">
              <a:latin typeface="HelveticaNeueLT Std Blk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spc="200" dirty="0">
                <a:latin typeface="HelveticaNeueLT Std Blk"/>
                <a:ea typeface="+mn-lt"/>
                <a:cs typeface="+mn-lt"/>
              </a:rPr>
              <a:t>Anticipated award date: 6/28/2022</a:t>
            </a:r>
            <a:endParaRPr lang="en-US" sz="2800" dirty="0">
              <a:latin typeface="HelveticaNeueLT Std Blk"/>
              <a:cs typeface="Calibri"/>
            </a:endParaRPr>
          </a:p>
          <a:p>
            <a:endParaRPr lang="en-US" sz="4000" spc="200" dirty="0">
              <a:solidFill>
                <a:srgbClr val="011E44"/>
              </a:solidFill>
              <a:latin typeface="HelveticaNeueLT Std Thi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11E44"/>
              </a:solidFill>
              <a:latin typeface="HelveticaNeueLT Std Lt"/>
            </a:endParaRPr>
          </a:p>
          <a:p>
            <a:endParaRPr lang="en-US" sz="4000" dirty="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 dirty="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985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826176" y="0"/>
            <a:ext cx="11098696" cy="49552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spc="200">
              <a:ea typeface="+mn-lt"/>
              <a:cs typeface="+mn-lt"/>
            </a:endParaRPr>
          </a:p>
          <a:p>
            <a:r>
              <a:rPr lang="en-US" sz="2800" b="1" u="sng" spc="200">
                <a:latin typeface="HelveticaNeueLT Std Blk"/>
                <a:cs typeface="Calibri"/>
              </a:rPr>
              <a:t>EVALUATION CRITERIA</a:t>
            </a:r>
          </a:p>
          <a:p>
            <a:r>
              <a:rPr lang="en-US" sz="2800" spc="200">
                <a:latin typeface="HelveticaNeueLT Std Blk"/>
                <a:ea typeface="+mn-lt"/>
                <a:cs typeface="+mn-lt"/>
              </a:rPr>
              <a:t>Port Houston will select the provider</a:t>
            </a:r>
            <a:r>
              <a:rPr lang="en-US" sz="2800" b="1" spc="200">
                <a:latin typeface="HelveticaNeueLT Std Blk"/>
                <a:ea typeface="+mn-lt"/>
                <a:cs typeface="+mn-lt"/>
              </a:rPr>
              <a:t> </a:t>
            </a:r>
            <a:r>
              <a:rPr lang="en-US" sz="2800" spc="200">
                <a:latin typeface="HelveticaNeueLT Std Blk"/>
                <a:ea typeface="+mn-lt"/>
                <a:cs typeface="+mn-lt"/>
              </a:rPr>
              <a:t>of the services offering the </a:t>
            </a:r>
            <a:r>
              <a:rPr lang="en-US" sz="2800" b="1" spc="200">
                <a:latin typeface="HelveticaNeueLT Std Blk"/>
                <a:ea typeface="+mn-lt"/>
                <a:cs typeface="+mn-lt"/>
              </a:rPr>
              <a:t>best value </a:t>
            </a:r>
            <a:r>
              <a:rPr lang="en-US" sz="2800" spc="200">
                <a:latin typeface="HelveticaNeueLT Std Blk"/>
                <a:ea typeface="+mn-lt"/>
                <a:cs typeface="+mn-lt"/>
              </a:rPr>
              <a:t>to Port Houston. The criteria and relative weights that will be considered by Port Houston in evaluating each Response are as follows:</a:t>
            </a:r>
            <a:endParaRPr lang="en-US" sz="2800">
              <a:latin typeface="HelveticaNeueLT Std Blk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solidFill>
                <a:srgbClr val="011E44"/>
              </a:solidFill>
              <a:latin typeface="HelveticaNeueLT Std Lt"/>
            </a:endParaRPr>
          </a:p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C71E6DC-1220-4C47-3E80-875079C30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897514"/>
              </p:ext>
            </p:extLst>
          </p:nvPr>
        </p:nvGraphicFramePr>
        <p:xfrm>
          <a:off x="1397000" y="2942166"/>
          <a:ext cx="9359251" cy="363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8508">
                  <a:extLst>
                    <a:ext uri="{9D8B030D-6E8A-4147-A177-3AD203B41FA5}">
                      <a16:colId xmlns:a16="http://schemas.microsoft.com/office/drawing/2014/main" val="252008644"/>
                    </a:ext>
                  </a:extLst>
                </a:gridCol>
                <a:gridCol w="2260743">
                  <a:extLst>
                    <a:ext uri="{9D8B030D-6E8A-4147-A177-3AD203B41FA5}">
                      <a16:colId xmlns:a16="http://schemas.microsoft.com/office/drawing/2014/main" val="2091388170"/>
                    </a:ext>
                  </a:extLst>
                </a:gridCol>
              </a:tblGrid>
              <a:tr h="829390">
                <a:tc>
                  <a:txBody>
                    <a:bodyPr/>
                    <a:lstStyle/>
                    <a:p>
                      <a:r>
                        <a:rPr lang="en-US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RELATIVE WEIGHT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353680"/>
                  </a:ext>
                </a:extLst>
              </a:tr>
              <a:tr h="497635">
                <a:tc>
                  <a:txBody>
                    <a:bodyPr/>
                    <a:lstStyle/>
                    <a:p>
                      <a:r>
                        <a:rPr lang="en-US" sz="2000">
                          <a:latin typeface="HelveticaNeueLT Std Blk"/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HelveticaNeueLT Std Blk"/>
                        </a:rPr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053464"/>
                  </a:ext>
                </a:extLst>
              </a:tr>
              <a:tr h="904790">
                <a:tc>
                  <a:txBody>
                    <a:bodyPr/>
                    <a:lstStyle/>
                    <a:p>
                      <a:r>
                        <a:rPr lang="en-US" sz="2000">
                          <a:latin typeface="HelveticaNeueLT Std Blk"/>
                        </a:rPr>
                        <a:t>Vendor's Reputation, Quality of Services, Safety Record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HelveticaNeueLT Std Blk"/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778924"/>
                  </a:ext>
                </a:extLst>
              </a:tr>
              <a:tr h="497635">
                <a:tc>
                  <a:txBody>
                    <a:bodyPr/>
                    <a:lstStyle/>
                    <a:p>
                      <a:r>
                        <a:rPr lang="en-US" sz="2000">
                          <a:latin typeface="HelveticaNeueLT Std Blk"/>
                        </a:rPr>
                        <a:t>Benefit to Port Authority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HelveticaNeueLT Std Blk"/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819488"/>
                  </a:ext>
                </a:extLst>
              </a:tr>
              <a:tr h="904790">
                <a:tc>
                  <a:txBody>
                    <a:bodyPr/>
                    <a:lstStyle/>
                    <a:p>
                      <a:r>
                        <a:rPr lang="en-US" sz="2000">
                          <a:latin typeface="HelveticaNeueLT Std Blk"/>
                        </a:rPr>
                        <a:t>Overall Compliance with Port Authority Policies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HelveticaNeueLT Std Blk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137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882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DDDAB-F7A8-8C26-A2B3-322E40F5EE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71625"/>
            <a:ext cx="5181600" cy="4605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>
                <a:latin typeface="HelveticaNeueLT Std Blk"/>
                <a:ea typeface="+mn-lt"/>
                <a:cs typeface="+mn-lt"/>
              </a:rPr>
              <a:t>Proposal Response form:</a:t>
            </a:r>
            <a:endParaRPr lang="en-US">
              <a:latin typeface="HelveticaNeueLT Std Blk"/>
            </a:endParaRPr>
          </a:p>
          <a:p>
            <a:pPr>
              <a:buNone/>
            </a:pPr>
            <a:r>
              <a:rPr lang="en-US">
                <a:latin typeface="HelveticaNeueLT Std Blk"/>
                <a:ea typeface="+mn-lt"/>
                <a:cs typeface="+mn-lt"/>
              </a:rPr>
              <a:t>(Page 31 of CSP Document)</a:t>
            </a:r>
            <a:endParaRPr lang="en-US">
              <a:latin typeface="HelveticaNeueLT Std Blk"/>
            </a:endParaRPr>
          </a:p>
          <a:p>
            <a:pPr>
              <a:buNone/>
            </a:pPr>
            <a:endParaRPr lang="en-US">
              <a:latin typeface="HelveticaNeueLT Std Blk"/>
              <a:ea typeface="+mn-lt"/>
              <a:cs typeface="+mn-lt"/>
            </a:endParaRPr>
          </a:p>
          <a:p>
            <a:pPr>
              <a:buNone/>
            </a:pPr>
            <a:r>
              <a:rPr lang="en-US">
                <a:latin typeface="HelveticaNeueLT Std Blk"/>
                <a:ea typeface="+mn-lt"/>
                <a:cs typeface="+mn-lt"/>
              </a:rPr>
              <a:t>Page 2 of the Proposal   Response Form –   Required Attachments</a:t>
            </a:r>
            <a:endParaRPr lang="en-US">
              <a:latin typeface="HelveticaNeueLT Std Blk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14D7E31-4118-CF77-8257-FC159254EC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854" y="767292"/>
            <a:ext cx="5216875" cy="589650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EB096C-2952-5442-C2A5-7388EF430C0B}"/>
              </a:ext>
            </a:extLst>
          </p:cNvPr>
          <p:cNvSpPr txBox="1"/>
          <p:nvPr/>
        </p:nvSpPr>
        <p:spPr>
          <a:xfrm>
            <a:off x="838200" y="681037"/>
            <a:ext cx="3663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u="sng" dirty="0">
                <a:latin typeface="HelveticaNeueLT Std Blk"/>
                <a:ea typeface="+mn-lt"/>
                <a:cs typeface="+mn-lt"/>
              </a:rPr>
              <a:t>DOCUMENT CHECKLIST</a:t>
            </a:r>
            <a:endParaRPr lang="en-US" sz="2400" dirty="0">
              <a:latin typeface="HelveticaNeueLT Std Blk"/>
            </a:endParaRPr>
          </a:p>
        </p:txBody>
      </p:sp>
    </p:spTree>
    <p:extLst>
      <p:ext uri="{BB962C8B-B14F-4D97-AF65-F5344CB8AC3E}">
        <p14:creationId xmlns:p14="http://schemas.microsoft.com/office/powerpoint/2010/main" val="1928392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with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7FBC51E-07C9-104D-B861-F780D9996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158A0-0459-39FF-2F83-A82E0D7D1150}"/>
              </a:ext>
            </a:extLst>
          </p:cNvPr>
          <p:cNvSpPr txBox="1"/>
          <p:nvPr/>
        </p:nvSpPr>
        <p:spPr>
          <a:xfrm>
            <a:off x="1935692" y="843439"/>
            <a:ext cx="567478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solidFill>
                  <a:schemeClr val="bg1"/>
                </a:solidFill>
                <a:cs typeface="Calibri"/>
              </a:rPr>
              <a:t>SCOPE OF WORK OVERVIEW</a:t>
            </a:r>
          </a:p>
        </p:txBody>
      </p:sp>
    </p:spTree>
    <p:extLst>
      <p:ext uri="{BB962C8B-B14F-4D97-AF65-F5344CB8AC3E}">
        <p14:creationId xmlns:p14="http://schemas.microsoft.com/office/powerpoint/2010/main" val="4089163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1093303" y="715018"/>
            <a:ext cx="10047447" cy="5693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000" spc="200" dirty="0">
              <a:solidFill>
                <a:srgbClr val="011E44"/>
              </a:solidFill>
              <a:latin typeface="HelveticaNeueLT Std Thin" panose="020B0403020202020204" pitchFamily="34" charset="0"/>
            </a:endParaRPr>
          </a:p>
          <a:p>
            <a:r>
              <a:rPr lang="en-US" sz="3200" b="1" u="sng" dirty="0">
                <a:solidFill>
                  <a:srgbClr val="011E44"/>
                </a:solidFill>
                <a:latin typeface="HelveticaNeueLT Std Lt"/>
              </a:rPr>
              <a:t>AGENDA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011E44"/>
                </a:solidFill>
                <a:latin typeface="HelveticaNeueLT Std Lt"/>
              </a:rPr>
              <a:t>Pre-Proposal Conference House Rules</a:t>
            </a:r>
            <a:endParaRPr lang="en-US" sz="2800" dirty="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11E44"/>
                </a:solidFill>
                <a:latin typeface="HelveticaNeueLT Std Lt"/>
              </a:rPr>
              <a:t>Introductions</a:t>
            </a:r>
            <a:endParaRPr lang="en-US" sz="2800" dirty="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011E44"/>
                </a:solidFill>
                <a:latin typeface="HelveticaNeueLT Std Lt"/>
              </a:rPr>
              <a:t>Harris County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011E44"/>
                </a:solidFill>
                <a:latin typeface="HelveticaNeueLT Std Lt"/>
              </a:rPr>
              <a:t>Business Equity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011E44"/>
                </a:solidFill>
                <a:latin typeface="HelveticaNeueLT Std Lt"/>
              </a:rPr>
              <a:t>Procurement Services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011E44"/>
                </a:solidFill>
                <a:latin typeface="HelveticaNeueLT Std Lt"/>
              </a:rPr>
              <a:t>Selection Criteria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011E44"/>
                </a:solidFill>
                <a:latin typeface="HelveticaNeueLT Std Lt"/>
              </a:rPr>
              <a:t>Questions</a:t>
            </a:r>
          </a:p>
          <a:p>
            <a:endParaRPr lang="en-US" sz="1600" dirty="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dirty="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 dirty="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347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F0AE9FB-0A3A-42F3-9230-A9D716CC7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Wharves </a:t>
            </a:r>
            <a:r>
              <a:rPr lang="en-US" dirty="0">
                <a:latin typeface="Helvetica"/>
                <a:cs typeface="Helvetica"/>
              </a:rPr>
              <a:t>24, 25 &amp; 26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FC3C30-AD68-4AA3-8BC9-EF8106B6D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118" y="1485803"/>
            <a:ext cx="5809622" cy="4844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A0EF78-523C-46FD-B4A0-414A526DB3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10" r="8446"/>
          <a:stretch/>
        </p:blipFill>
        <p:spPr>
          <a:xfrm>
            <a:off x="1834308" y="2543136"/>
            <a:ext cx="2514599" cy="2804816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CAD9A08C-16E6-4222-9A9C-C4F3892F911A}"/>
              </a:ext>
            </a:extLst>
          </p:cNvPr>
          <p:cNvSpPr/>
          <p:nvPr/>
        </p:nvSpPr>
        <p:spPr>
          <a:xfrm rot="3013528">
            <a:off x="3811068" y="3011766"/>
            <a:ext cx="927189" cy="13364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EOB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DE706B96-36F5-4DCF-810B-46F7255D568B}"/>
              </a:ext>
            </a:extLst>
          </p:cNvPr>
          <p:cNvSpPr/>
          <p:nvPr/>
        </p:nvSpPr>
        <p:spPr>
          <a:xfrm rot="3013528">
            <a:off x="10965342" y="4728300"/>
            <a:ext cx="927189" cy="13364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EOB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C39EE4-A691-468E-9F78-42D3AEDF0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444626-245E-0646-B25F-0739C8FEA99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91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1C383BB7-7DCB-427A-B1E2-F5C6D831E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5"/>
          <a:stretch/>
        </p:blipFill>
        <p:spPr bwMode="auto">
          <a:xfrm>
            <a:off x="5418034" y="275542"/>
            <a:ext cx="6689600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F0AE9FB-0A3A-42F3-9230-A9D716CC7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Wharves </a:t>
            </a:r>
            <a:r>
              <a:rPr lang="en-US" dirty="0">
                <a:latin typeface="Helvetica"/>
                <a:cs typeface="Helvetica"/>
              </a:rPr>
              <a:t>24, 25 &amp; 26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C39EE4-A691-468E-9F78-42D3AEDF0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444626-245E-0646-B25F-0739C8FEA999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FE11BE-6E0E-4947-B91A-E179BD5972FE}"/>
              </a:ext>
            </a:extLst>
          </p:cNvPr>
          <p:cNvSpPr txBox="1"/>
          <p:nvPr/>
        </p:nvSpPr>
        <p:spPr>
          <a:xfrm>
            <a:off x="8667225" y="4184913"/>
            <a:ext cx="1538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EOB</a:t>
            </a:r>
          </a:p>
        </p:txBody>
      </p:sp>
      <p:sp>
        <p:nvSpPr>
          <p:cNvPr id="12" name="Right Arrow 7">
            <a:extLst>
              <a:ext uri="{FF2B5EF4-FFF2-40B4-BE49-F238E27FC236}">
                <a16:creationId xmlns:a16="http://schemas.microsoft.com/office/drawing/2014/main" id="{FDCFBD94-9F4D-4F84-8473-59BC83F26054}"/>
              </a:ext>
            </a:extLst>
          </p:cNvPr>
          <p:cNvSpPr/>
          <p:nvPr/>
        </p:nvSpPr>
        <p:spPr>
          <a:xfrm rot="10800000">
            <a:off x="8020212" y="4699394"/>
            <a:ext cx="1671780" cy="295423"/>
          </a:xfrm>
          <a:prstGeom prst="rightArrow">
            <a:avLst>
              <a:gd name="adj1" fmla="val 50000"/>
              <a:gd name="adj2" fmla="val 128959"/>
            </a:avLst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7">
            <a:extLst>
              <a:ext uri="{FF2B5EF4-FFF2-40B4-BE49-F238E27FC236}">
                <a16:creationId xmlns:a16="http://schemas.microsoft.com/office/drawing/2014/main" id="{E8EA11D8-B7B7-4C68-A6C8-F427D200DFAE}"/>
              </a:ext>
            </a:extLst>
          </p:cNvPr>
          <p:cNvSpPr/>
          <p:nvPr/>
        </p:nvSpPr>
        <p:spPr>
          <a:xfrm rot="10800000">
            <a:off x="7526464" y="4053650"/>
            <a:ext cx="1671780" cy="295423"/>
          </a:xfrm>
          <a:prstGeom prst="rightArrow">
            <a:avLst>
              <a:gd name="adj1" fmla="val 50000"/>
              <a:gd name="adj2" fmla="val 128959"/>
            </a:avLst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7">
            <a:extLst>
              <a:ext uri="{FF2B5EF4-FFF2-40B4-BE49-F238E27FC236}">
                <a16:creationId xmlns:a16="http://schemas.microsoft.com/office/drawing/2014/main" id="{DC30372D-71EC-4B78-9121-0837FCCF1212}"/>
              </a:ext>
            </a:extLst>
          </p:cNvPr>
          <p:cNvSpPr>
            <a:spLocks noChangeAspect="1"/>
          </p:cNvSpPr>
          <p:nvPr/>
        </p:nvSpPr>
        <p:spPr>
          <a:xfrm>
            <a:off x="5545789" y="4356026"/>
            <a:ext cx="1671780" cy="295423"/>
          </a:xfrm>
          <a:prstGeom prst="rightArrow">
            <a:avLst>
              <a:gd name="adj1" fmla="val 50000"/>
              <a:gd name="adj2" fmla="val 128959"/>
            </a:avLst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7">
            <a:extLst>
              <a:ext uri="{FF2B5EF4-FFF2-40B4-BE49-F238E27FC236}">
                <a16:creationId xmlns:a16="http://schemas.microsoft.com/office/drawing/2014/main" id="{71D5427B-1EEF-42C6-AF36-7C634D43E153}"/>
              </a:ext>
            </a:extLst>
          </p:cNvPr>
          <p:cNvSpPr>
            <a:spLocks noChangeAspect="1"/>
          </p:cNvSpPr>
          <p:nvPr/>
        </p:nvSpPr>
        <p:spPr>
          <a:xfrm>
            <a:off x="5700045" y="4603534"/>
            <a:ext cx="1671780" cy="295423"/>
          </a:xfrm>
          <a:prstGeom prst="rightArrow">
            <a:avLst>
              <a:gd name="adj1" fmla="val 50000"/>
              <a:gd name="adj2" fmla="val 128959"/>
            </a:avLst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30E1B8A-CBBB-4A70-B136-98F9B7117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20" y="2089970"/>
            <a:ext cx="5263365" cy="331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61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F0AE9FB-0A3A-42F3-9230-A9D716CC7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4278"/>
            <a:ext cx="8957733" cy="496956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Condition of Wharves </a:t>
            </a:r>
            <a:r>
              <a:rPr lang="en-US" dirty="0">
                <a:latin typeface="Helvetica"/>
                <a:cs typeface="Helvetica"/>
              </a:rPr>
              <a:t>24, 25 &amp; 26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66E93-4C7B-49D1-8FB6-6956CEA78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641" y="1752833"/>
            <a:ext cx="3871257" cy="29185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C235BC-788C-4FF8-9248-87DB78556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47" y="1602584"/>
            <a:ext cx="6993598" cy="46108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F909A5-AED9-4126-9080-681495C8F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444626-245E-0646-B25F-0739C8FEA99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36D243-7325-4776-8CE0-F4F1C1F7DF59}"/>
              </a:ext>
            </a:extLst>
          </p:cNvPr>
          <p:cNvSpPr txBox="1"/>
          <p:nvPr/>
        </p:nvSpPr>
        <p:spPr>
          <a:xfrm>
            <a:off x="0" y="6015425"/>
            <a:ext cx="56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52317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F0AE9FB-0A3A-42F3-9230-A9D716CC7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4278"/>
            <a:ext cx="8957733" cy="496956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Condition of Wharves </a:t>
            </a:r>
            <a:r>
              <a:rPr lang="en-US" dirty="0">
                <a:latin typeface="Helvetica"/>
                <a:cs typeface="Helvetica"/>
              </a:rPr>
              <a:t>24, 25 &amp; 26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66E93-4C7B-49D1-8FB6-6956CEA78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641" y="1752833"/>
            <a:ext cx="3871257" cy="29185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C235BC-788C-4FF8-9248-87DB78556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47" y="1602584"/>
            <a:ext cx="6993598" cy="46108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F909A5-AED9-4126-9080-681495C8F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444626-245E-0646-B25F-0739C8FEA99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36D243-7325-4776-8CE0-F4F1C1F7DF59}"/>
              </a:ext>
            </a:extLst>
          </p:cNvPr>
          <p:cNvSpPr txBox="1"/>
          <p:nvPr/>
        </p:nvSpPr>
        <p:spPr>
          <a:xfrm>
            <a:off x="0" y="6015425"/>
            <a:ext cx="56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48478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250365-B102-4D29-8955-5CEA8AFCA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039"/>
          <a:stretch/>
        </p:blipFill>
        <p:spPr>
          <a:xfrm>
            <a:off x="6593534" y="329013"/>
            <a:ext cx="3840881" cy="5943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04A2307-F918-4438-AEF6-A760AA90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Condition of Wharves </a:t>
            </a:r>
            <a:r>
              <a:rPr lang="en-US" dirty="0">
                <a:latin typeface="Helvetica"/>
                <a:cs typeface="Helvetica"/>
              </a:rPr>
              <a:t>24, 25 &amp; 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143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F0AE9FB-0A3A-42F3-9230-A9D716CC7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4278"/>
            <a:ext cx="8957733" cy="496956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Condition of Wharves </a:t>
            </a:r>
            <a:r>
              <a:rPr lang="en-US" dirty="0">
                <a:latin typeface="Helvetica"/>
                <a:cs typeface="Helvetica"/>
              </a:rPr>
              <a:t>24, 25 &amp; 26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66E93-4C7B-49D1-8FB6-6956CEA78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641" y="1752833"/>
            <a:ext cx="3871257" cy="29185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C235BC-788C-4FF8-9248-87DB78556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47" y="1602584"/>
            <a:ext cx="6993598" cy="46108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F909A5-AED9-4126-9080-681495C8F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444626-245E-0646-B25F-0739C8FEA99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36D243-7325-4776-8CE0-F4F1C1F7DF59}"/>
              </a:ext>
            </a:extLst>
          </p:cNvPr>
          <p:cNvSpPr txBox="1"/>
          <p:nvPr/>
        </p:nvSpPr>
        <p:spPr>
          <a:xfrm>
            <a:off x="0" y="6015425"/>
            <a:ext cx="56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25131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ECA1C4-A8CA-4462-A35F-803D7199B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444626-245E-0646-B25F-0739C8FEA999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B56A5-44ED-4538-A64E-6E772693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7CD4F0-524C-4A48-B93D-687354150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08" y="1712392"/>
            <a:ext cx="11332396" cy="458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72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BFD556-05A7-468B-9364-906EB85A58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444626-245E-0646-B25F-0739C8FEA999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16709B-BB76-43B9-A232-D1CD02D95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Wharves </a:t>
            </a:r>
            <a:r>
              <a:rPr lang="en-US" dirty="0">
                <a:latin typeface="Helvetica"/>
                <a:cs typeface="Helvetica"/>
              </a:rPr>
              <a:t>24, 25 &amp; 26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0286C-E0B6-498A-A7C2-FF17828873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0FFE33-2F64-49B2-9BF8-A5F8928AE49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8B9D94-631E-4CF2-8750-217E87ED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1556933"/>
            <a:ext cx="11934825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56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3A8722-9CE6-41F1-A8AC-99635FE4C3E7}"/>
              </a:ext>
            </a:extLst>
          </p:cNvPr>
          <p:cNvSpPr txBox="1"/>
          <p:nvPr/>
        </p:nvSpPr>
        <p:spPr>
          <a:xfrm>
            <a:off x="2356701" y="2026763"/>
            <a:ext cx="4939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>
                    <a:lumMod val="95000"/>
                  </a:schemeClr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74801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C985EAF-17B0-104F-BCAA-A6C64F0CD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60CD69-DE60-794F-AE96-0DDC5C4DB5D1}"/>
              </a:ext>
            </a:extLst>
          </p:cNvPr>
          <p:cNvSpPr txBox="1"/>
          <p:nvPr/>
        </p:nvSpPr>
        <p:spPr>
          <a:xfrm>
            <a:off x="1093304" y="2613392"/>
            <a:ext cx="103366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pc="300">
                <a:solidFill>
                  <a:srgbClr val="C1862E"/>
                </a:solidFill>
                <a:latin typeface="HelveticaNeueLT Std Thin" panose="020B0403020202020204" pitchFamily="34" charset="0"/>
              </a:rPr>
              <a:t>QUESTIONS?</a:t>
            </a:r>
          </a:p>
          <a:p>
            <a:r>
              <a:rPr lang="en-US" sz="2000" b="1" spc="300">
                <a:solidFill>
                  <a:schemeClr val="bg1"/>
                </a:solidFill>
                <a:latin typeface="HelveticaNeueLT Std Blk" panose="020B0604020202020204" pitchFamily="34" charset="0"/>
              </a:rPr>
              <a:t>PORT HOUSTON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7B56B10-AB68-852F-151B-7467CA5A020A}"/>
              </a:ext>
            </a:extLst>
          </p:cNvPr>
          <p:cNvSpPr txBox="1"/>
          <p:nvPr/>
        </p:nvSpPr>
        <p:spPr>
          <a:xfrm>
            <a:off x="1145030" y="687399"/>
            <a:ext cx="413346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cs typeface="Calibri"/>
              </a:rPr>
              <a:t>Procurement Services</a:t>
            </a:r>
          </a:p>
          <a:p>
            <a:r>
              <a:rPr lang="en-US">
                <a:solidFill>
                  <a:schemeClr val="bg1"/>
                </a:solidFill>
              </a:rPr>
              <a:t>Email: </a:t>
            </a:r>
            <a:r>
              <a:rPr lang="en-US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procurement@porthouston.com</a:t>
            </a:r>
            <a:r>
              <a:rPr lang="en-US">
                <a:solidFill>
                  <a:schemeClr val="bg1"/>
                </a:solidFill>
              </a:rPr>
              <a:t> 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r>
              <a:rPr lang="en-US">
                <a:solidFill>
                  <a:schemeClr val="bg1"/>
                </a:solidFill>
              </a:rPr>
              <a:t>Phone: (713) 670- 2464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8250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815903" y="0"/>
            <a:ext cx="11026776" cy="65556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  <a:p>
            <a:r>
              <a:rPr lang="en-US" sz="3200" b="1" u="sng">
                <a:solidFill>
                  <a:srgbClr val="011E44"/>
                </a:solidFill>
                <a:latin typeface="HelveticaNeueLT Std Lt"/>
              </a:rPr>
              <a:t>PRE-PROPOSAL CONFERENCE HOUSE RULES</a:t>
            </a:r>
            <a:endParaRPr lang="en-US" sz="3200" b="1" u="sng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HelveticaNeueLT Std Lt"/>
                <a:cs typeface="Calibri"/>
              </a:rPr>
              <a:t>Attendees will begin the meeting in listen-only mode.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HelveticaNeueLT Std Lt"/>
                <a:cs typeface="Calibri"/>
              </a:rPr>
              <a:t>There will be a Q&amp;A session at the end of today’s presentation.</a:t>
            </a:r>
            <a:endParaRPr lang="en-US" sz="2800">
              <a:latin typeface="HelveticaNeueLT Std Lt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HelveticaNeueLT Std Lt"/>
                <a:cs typeface="Calibri"/>
              </a:rPr>
              <a:t>If you have any questions during the presentation, you may submit your Questions through the WebEx Q&amp;A feature and they will be addressed at the end of the presentation.</a:t>
            </a:r>
            <a:endParaRPr lang="en-US" sz="2800">
              <a:latin typeface="HelveticaNeueLT Std Lt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HelveticaNeueLT Std Lt"/>
                <a:cs typeface="Calibri"/>
              </a:rPr>
              <a:t>This presentation recording will be  posted  on  the  </a:t>
            </a:r>
            <a:r>
              <a:rPr lang="en-US" sz="2800" err="1">
                <a:latin typeface="HelveticaNeueLT Std Lt"/>
                <a:cs typeface="Calibri"/>
              </a:rPr>
              <a:t>BuySpeed</a:t>
            </a:r>
            <a:r>
              <a:rPr lang="en-US" sz="2800">
                <a:latin typeface="HelveticaNeueLT Std Lt"/>
                <a:cs typeface="Calibri"/>
              </a:rPr>
              <a:t>  homepage under “Pre-Bid/Proposal Conference Information.”</a:t>
            </a:r>
            <a:endParaRPr lang="en-US">
              <a:latin typeface="HelveticaNeueLT Std Lt"/>
              <a:cs typeface="Calibri" panose="020F0502020204030204"/>
            </a:endParaRPr>
          </a:p>
          <a:p>
            <a:pPr marL="342900" indent="-342900">
              <a:buAutoNum type="arabicPeriod"/>
            </a:pPr>
            <a:endParaRPr lang="en-US" sz="28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629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FEAB75CB-939F-1C4B-A58E-DFB0C46A4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DB934F-0A98-1343-875A-DBD741F852F3}"/>
              </a:ext>
            </a:extLst>
          </p:cNvPr>
          <p:cNvSpPr txBox="1"/>
          <p:nvPr/>
        </p:nvSpPr>
        <p:spPr>
          <a:xfrm>
            <a:off x="1093303" y="715018"/>
            <a:ext cx="6321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200">
                <a:solidFill>
                  <a:srgbClr val="011E44"/>
                </a:solidFill>
                <a:latin typeface="HelveticaNeueLT Std Thin" panose="020B0403020202020204" pitchFamily="34" charset="0"/>
              </a:rPr>
              <a:t>PORT COMMISSION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CF894-8A9C-144F-AA3D-D331AD21B264}"/>
              </a:ext>
            </a:extLst>
          </p:cNvPr>
          <p:cNvSpPr txBox="1"/>
          <p:nvPr/>
        </p:nvSpPr>
        <p:spPr>
          <a:xfrm>
            <a:off x="1065798" y="5724939"/>
            <a:ext cx="366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11E44"/>
                </a:solidFill>
                <a:latin typeface="HelveticaNeueLT Std Blk" panose="020B0604020202020204" pitchFamily="34" charset="0"/>
              </a:rPr>
              <a:t>Ric Campo</a:t>
            </a:r>
          </a:p>
          <a:p>
            <a:r>
              <a:rPr lang="en-US" sz="1400" i="1">
                <a:solidFill>
                  <a:srgbClr val="011E44"/>
                </a:solidFill>
                <a:latin typeface="HelveticaNeueLT Std Lt" panose="020B0403020202020204" pitchFamily="34" charset="0"/>
              </a:rPr>
              <a:t>Chairman of the Port Commission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7FAF22-BBA7-B643-AB05-6BDA9E38039B}"/>
              </a:ext>
            </a:extLst>
          </p:cNvPr>
          <p:cNvSpPr txBox="1"/>
          <p:nvPr/>
        </p:nvSpPr>
        <p:spPr>
          <a:xfrm>
            <a:off x="5942832" y="3411280"/>
            <a:ext cx="169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Dean E. </a:t>
            </a:r>
            <a:r>
              <a:rPr lang="en-US" sz="1000" b="1" err="1">
                <a:solidFill>
                  <a:srgbClr val="011E44"/>
                </a:solidFill>
                <a:latin typeface="HelveticaNeueLT Std Blk" panose="020B0604020202020204" pitchFamily="34" charset="0"/>
              </a:rPr>
              <a:t>Corgey</a:t>
            </a:r>
            <a:endParaRPr lang="en-US" sz="1000" b="1">
              <a:solidFill>
                <a:srgbClr val="011E44"/>
              </a:solidFill>
              <a:latin typeface="HelveticaNeueLT Std Blk" panose="020B0604020202020204" pitchFamily="34" charset="0"/>
            </a:endParaRP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7D59C-38B0-E242-9C9B-CC419ADB535A}"/>
              </a:ext>
            </a:extLst>
          </p:cNvPr>
          <p:cNvSpPr txBox="1"/>
          <p:nvPr/>
        </p:nvSpPr>
        <p:spPr>
          <a:xfrm>
            <a:off x="7967330" y="3411280"/>
            <a:ext cx="169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Clyde Fitzgerald</a:t>
            </a: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BD6ED-EED6-8843-B42A-5738465B6CD2}"/>
              </a:ext>
            </a:extLst>
          </p:cNvPr>
          <p:cNvSpPr txBox="1"/>
          <p:nvPr/>
        </p:nvSpPr>
        <p:spPr>
          <a:xfrm>
            <a:off x="9991827" y="3411280"/>
            <a:ext cx="1831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Stephen H. </a:t>
            </a:r>
            <a:r>
              <a:rPr lang="en-US" sz="1000" b="1" err="1">
                <a:solidFill>
                  <a:srgbClr val="011E44"/>
                </a:solidFill>
                <a:latin typeface="HelveticaNeueLT Std Blk" panose="020B0604020202020204" pitchFamily="34" charset="0"/>
              </a:rPr>
              <a:t>DonCarlos</a:t>
            </a:r>
            <a:endParaRPr lang="en-US" sz="1000" b="1">
              <a:solidFill>
                <a:srgbClr val="011E44"/>
              </a:solidFill>
              <a:latin typeface="HelveticaNeueLT Std Blk" panose="020B0604020202020204" pitchFamily="34" charset="0"/>
            </a:endParaRP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8CFC38-2ED3-1F48-B7D1-5AE313B661E3}"/>
              </a:ext>
            </a:extLst>
          </p:cNvPr>
          <p:cNvSpPr txBox="1"/>
          <p:nvPr/>
        </p:nvSpPr>
        <p:spPr>
          <a:xfrm>
            <a:off x="5942832" y="5661838"/>
            <a:ext cx="169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Roy D. </a:t>
            </a:r>
            <a:r>
              <a:rPr lang="en-US" sz="1000" b="1" err="1">
                <a:solidFill>
                  <a:srgbClr val="011E44"/>
                </a:solidFill>
                <a:latin typeface="HelveticaNeueLT Std Blk" panose="020B0604020202020204" pitchFamily="34" charset="0"/>
              </a:rPr>
              <a:t>Mease</a:t>
            </a:r>
            <a:endParaRPr lang="en-US" sz="1000" b="1">
              <a:solidFill>
                <a:srgbClr val="011E44"/>
              </a:solidFill>
              <a:latin typeface="HelveticaNeueLT Std Blk" panose="020B0604020202020204" pitchFamily="34" charset="0"/>
            </a:endParaRP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D8D5D-3830-EC49-BDCB-98BA84158690}"/>
              </a:ext>
            </a:extLst>
          </p:cNvPr>
          <p:cNvSpPr txBox="1"/>
          <p:nvPr/>
        </p:nvSpPr>
        <p:spPr>
          <a:xfrm>
            <a:off x="7967330" y="5661838"/>
            <a:ext cx="202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Wendy Montoya </a:t>
            </a:r>
            <a:r>
              <a:rPr lang="en-US" sz="1000" b="1" err="1">
                <a:solidFill>
                  <a:srgbClr val="011E44"/>
                </a:solidFill>
                <a:latin typeface="HelveticaNeueLT Std Blk" panose="020B0604020202020204" pitchFamily="34" charset="0"/>
              </a:rPr>
              <a:t>Cloonan</a:t>
            </a:r>
            <a:endParaRPr lang="en-US" sz="1000" b="1">
              <a:solidFill>
                <a:srgbClr val="011E44"/>
              </a:solidFill>
              <a:latin typeface="HelveticaNeueLT Std Blk" panose="020B0604020202020204" pitchFamily="34" charset="0"/>
            </a:endParaRP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154990-A27D-8B41-8190-359859F891ED}"/>
              </a:ext>
            </a:extLst>
          </p:cNvPr>
          <p:cNvSpPr txBox="1"/>
          <p:nvPr/>
        </p:nvSpPr>
        <p:spPr>
          <a:xfrm>
            <a:off x="9991828" y="5661838"/>
            <a:ext cx="169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Cheryl D. Creuzot</a:t>
            </a: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</p:spTree>
    <p:extLst>
      <p:ext uri="{BB962C8B-B14F-4D97-AF65-F5344CB8AC3E}">
        <p14:creationId xmlns:p14="http://schemas.microsoft.com/office/powerpoint/2010/main" val="552813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1121296" y="715018"/>
            <a:ext cx="9461086" cy="62478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000" spc="200" dirty="0">
              <a:solidFill>
                <a:srgbClr val="011E44"/>
              </a:solidFill>
              <a:latin typeface="HelveticaNeueLT Std Thin" panose="020B0403020202020204" pitchFamily="34" charset="0"/>
            </a:endParaRPr>
          </a:p>
          <a:p>
            <a:r>
              <a:rPr lang="en-US" sz="2800" u="sng" dirty="0">
                <a:solidFill>
                  <a:srgbClr val="011E44"/>
                </a:solidFill>
                <a:latin typeface="HelveticaNeueLT Std Blk" panose="020B0604020202020204" pitchFamily="34" charset="0"/>
              </a:rPr>
              <a:t>PHA Personnel:</a:t>
            </a:r>
            <a:endParaRPr lang="en-US" sz="2800" u="sng" dirty="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r>
              <a:rPr lang="en-US" sz="2800" dirty="0">
                <a:solidFill>
                  <a:srgbClr val="011E44"/>
                </a:solidFill>
                <a:latin typeface="HelveticaNeueLT Std Lt" panose="020B0403020202020204" pitchFamily="34" charset="0"/>
              </a:rPr>
              <a:t>Roger H. Hoh, P.E. – Director, PCM</a:t>
            </a:r>
          </a:p>
          <a:p>
            <a:r>
              <a:rPr lang="en-US" sz="2800" dirty="0">
                <a:solidFill>
                  <a:srgbClr val="011E44"/>
                </a:solidFill>
                <a:latin typeface="HelveticaNeueLT Std Lt" panose="020B0403020202020204" pitchFamily="34" charset="0"/>
              </a:rPr>
              <a:t>Eddy Kharrazi, P.E. – Project Manager</a:t>
            </a:r>
          </a:p>
          <a:p>
            <a:r>
              <a:rPr lang="en-US" sz="2800" dirty="0">
                <a:solidFill>
                  <a:srgbClr val="011E44"/>
                </a:solidFill>
                <a:latin typeface="HelveticaNeueLT Std Lt"/>
              </a:rPr>
              <a:t>Oscar Zavala CM – Construction Manager</a:t>
            </a:r>
          </a:p>
          <a:p>
            <a:r>
              <a:rPr lang="en-US" sz="2800" dirty="0">
                <a:solidFill>
                  <a:srgbClr val="011E44"/>
                </a:solidFill>
                <a:latin typeface="HelveticaNeueLT Std Lt"/>
              </a:rPr>
              <a:t>Brenda Ruiz – Business Equity</a:t>
            </a:r>
          </a:p>
          <a:p>
            <a:r>
              <a:rPr lang="en-US" sz="2800" dirty="0">
                <a:solidFill>
                  <a:srgbClr val="011E44"/>
                </a:solidFill>
                <a:latin typeface="HelveticaNeueLT Std Lt" panose="020B0403020202020204" pitchFamily="34" charset="0"/>
              </a:rPr>
              <a:t>Yvette Camel-Smith – Director, Procurement</a:t>
            </a:r>
          </a:p>
          <a:p>
            <a:r>
              <a:rPr lang="en-US" sz="2800" dirty="0">
                <a:solidFill>
                  <a:srgbClr val="011E44"/>
                </a:solidFill>
                <a:latin typeface="HelveticaNeueLT Std Lt" panose="020B0403020202020204" pitchFamily="34" charset="0"/>
              </a:rPr>
              <a:t>Tanika Chukwumerije – Manager, Contracts, Procurement</a:t>
            </a:r>
          </a:p>
          <a:p>
            <a:endParaRPr lang="en-US" sz="2800" u="sng" dirty="0">
              <a:solidFill>
                <a:srgbClr val="011E44"/>
              </a:solidFill>
              <a:latin typeface="HelveticaNeueLT Std Blk" panose="020B0604020202020204" pitchFamily="34" charset="0"/>
            </a:endParaRPr>
          </a:p>
          <a:p>
            <a:r>
              <a:rPr lang="en-US" sz="2800" u="sng" dirty="0">
                <a:solidFill>
                  <a:srgbClr val="011E44"/>
                </a:solidFill>
                <a:latin typeface="HelveticaNeueLT Std Blk" panose="020B0604020202020204" pitchFamily="34" charset="0"/>
              </a:rPr>
              <a:t>PHA Personnel:</a:t>
            </a:r>
            <a:endParaRPr lang="en-US" sz="2800" u="sng" dirty="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r>
              <a:rPr lang="en-US" sz="2800" dirty="0">
                <a:solidFill>
                  <a:srgbClr val="011E44"/>
                </a:solidFill>
                <a:latin typeface="HelveticaNeueLT Std Lt"/>
              </a:rPr>
              <a:t>Robert Rocha - Wage Rate Monitor</a:t>
            </a:r>
          </a:p>
          <a:p>
            <a:endParaRPr lang="en-US" sz="4000" dirty="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 dirty="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260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1093304" y="715018"/>
            <a:ext cx="1048598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spc="200" dirty="0">
              <a:solidFill>
                <a:srgbClr val="011E44"/>
              </a:solidFill>
              <a:latin typeface="HelveticaNeueLT Std Thin" panose="020B0403020202020204" pitchFamily="34" charset="0"/>
            </a:endParaRPr>
          </a:p>
          <a:p>
            <a:r>
              <a:rPr lang="en-US" sz="2800" u="sng" dirty="0">
                <a:solidFill>
                  <a:srgbClr val="011E44"/>
                </a:solidFill>
                <a:latin typeface="HelveticaNeueLT Std Blk" panose="020B0604020202020204" pitchFamily="34" charset="0"/>
              </a:rPr>
              <a:t>Harris County Wage Rate Compliance &amp; Requirements:</a:t>
            </a:r>
            <a:endParaRPr lang="en-US" sz="2800" u="sng" dirty="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11E44"/>
                </a:solidFill>
                <a:latin typeface="HelveticaNeueLT Std Lt" panose="020B0403020202020204" pitchFamily="34" charset="0"/>
              </a:rPr>
              <a:t>Attendance at pre-bid/proposal meetings and preliminary meetings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11E44"/>
                </a:solidFill>
                <a:latin typeface="HelveticaNeueLT Std Lt" panose="020B0403020202020204" pitchFamily="34" charset="0"/>
              </a:rPr>
              <a:t>Review and approve weekly certified payroll records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11E44"/>
                </a:solidFill>
                <a:latin typeface="HelveticaNeueLT Std Lt" panose="020B0403020202020204" pitchFamily="34" charset="0"/>
              </a:rPr>
              <a:t>Monitor wage rate compliance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11E44"/>
                </a:solidFill>
                <a:latin typeface="HelveticaNeueLT Std Lt" panose="020B0403020202020204" pitchFamily="34" charset="0"/>
              </a:rPr>
              <a:t>Review claims of non-compliance from the field and recommend appreciate responses as required or permitted under the Wage Scale Act</a:t>
            </a:r>
          </a:p>
          <a:p>
            <a:endParaRPr lang="en-US" sz="4000" dirty="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 dirty="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36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with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7FBC51E-07C9-104D-B861-F780D9996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158A0-0459-39FF-2F83-A82E0D7D1150}"/>
              </a:ext>
            </a:extLst>
          </p:cNvPr>
          <p:cNvSpPr txBox="1"/>
          <p:nvPr/>
        </p:nvSpPr>
        <p:spPr>
          <a:xfrm>
            <a:off x="1935692" y="843439"/>
            <a:ext cx="567478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solidFill>
                  <a:schemeClr val="bg1"/>
                </a:solidFill>
                <a:cs typeface="Calibri"/>
              </a:rPr>
              <a:t>BUSINESS EQUITY</a:t>
            </a:r>
          </a:p>
        </p:txBody>
      </p:sp>
    </p:spTree>
    <p:extLst>
      <p:ext uri="{BB962C8B-B14F-4D97-AF65-F5344CB8AC3E}">
        <p14:creationId xmlns:p14="http://schemas.microsoft.com/office/powerpoint/2010/main" val="1542285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D2AEC4E1-2295-CF43-B4AB-C13B56E29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7B078C-04D2-8540-A0EB-839E0B4BDAEF}"/>
              </a:ext>
            </a:extLst>
          </p:cNvPr>
          <p:cNvSpPr txBox="1"/>
          <p:nvPr/>
        </p:nvSpPr>
        <p:spPr>
          <a:xfrm>
            <a:off x="605433" y="535900"/>
            <a:ext cx="5358816" cy="60324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spc="100">
                <a:solidFill>
                  <a:srgbClr val="011E44"/>
                </a:solidFill>
                <a:latin typeface="HelveticaNeueLT Std Thin"/>
              </a:rPr>
              <a:t>BUSINESS EQUITY</a:t>
            </a:r>
          </a:p>
          <a:p>
            <a:r>
              <a:rPr lang="en-US" sz="4000" spc="100">
                <a:solidFill>
                  <a:srgbClr val="011E44"/>
                </a:solidFill>
                <a:latin typeface="HelveticaNeueLT Std Thin"/>
              </a:rPr>
              <a:t>S/MWBE INITIATIVE</a:t>
            </a:r>
          </a:p>
          <a:p>
            <a:endParaRPr lang="en-US" sz="4000" spc="100">
              <a:solidFill>
                <a:srgbClr val="011E44"/>
              </a:solidFill>
              <a:latin typeface="HelveticaNeueLT Std Thin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HelveticaNeueLT Std Lt"/>
              </a:rPr>
              <a:t>Business Equity Division provides </a:t>
            </a:r>
            <a:br>
              <a:rPr lang="en-US" sz="1600">
                <a:solidFill>
                  <a:srgbClr val="011E44"/>
                </a:solidFill>
                <a:latin typeface="HelveticaNeueLT Std Lt"/>
              </a:rPr>
            </a:br>
            <a:r>
              <a:rPr lang="en-US" sz="1600">
                <a:solidFill>
                  <a:srgbClr val="011E44"/>
                </a:solidFill>
                <a:latin typeface="HelveticaNeueLT Std Lt"/>
              </a:rPr>
              <a:t>resources to small, minority- and woman-owned businesses (S/MWBE) seeking to participate in Port Houston procurements and contracts.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011E44"/>
              </a:solidFill>
              <a:latin typeface="HelveticaNeueLT Std 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HelveticaNeueLT Std Lt"/>
              </a:rPr>
              <a:t>Port Houston promotes business opportunities for all sectors of the community and recognizes the importance of vendor and suppler diversity in its contracts.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011E44"/>
              </a:solidFill>
              <a:latin typeface="HelveticaNeueLT Std 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HelveticaNeueLT Std Lt"/>
              </a:rPr>
              <a:t>Port Houston has established an organizational ​35% Small Business participation goal and a​ 30% Minority-and Woman Business Enterprise (MWBE) aspirational goal.</a:t>
            </a: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1000" b="1" spc="200">
              <a:solidFill>
                <a:srgbClr val="C1862E"/>
              </a:solidFill>
              <a:latin typeface="HelveticaNeueLT Std Blk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96081DC-0E48-AD4D-8E75-2CB91E417E4A}"/>
              </a:ext>
            </a:extLst>
          </p:cNvPr>
          <p:cNvSpPr/>
          <p:nvPr/>
        </p:nvSpPr>
        <p:spPr>
          <a:xfrm>
            <a:off x="5828304" y="816134"/>
            <a:ext cx="2520563" cy="2520563"/>
          </a:xfrm>
          <a:prstGeom prst="ellipse">
            <a:avLst/>
          </a:prstGeom>
          <a:solidFill>
            <a:srgbClr val="C18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08FA1D-C412-E54F-AD18-12C72947152B}"/>
              </a:ext>
            </a:extLst>
          </p:cNvPr>
          <p:cNvSpPr txBox="1"/>
          <p:nvPr/>
        </p:nvSpPr>
        <p:spPr>
          <a:xfrm>
            <a:off x="6100194" y="946361"/>
            <a:ext cx="1976781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HelveticaNeueLT Std Blk" panose="020B0604020202020204" pitchFamily="34" charset="0"/>
              </a:rPr>
              <a:t>35%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HelveticaNeueLT Std Lt"/>
              </a:rPr>
              <a:t>SBE participation goal</a:t>
            </a:r>
          </a:p>
          <a:p>
            <a:pPr algn="ctr"/>
            <a:endParaRPr lang="en-US" sz="1600">
              <a:solidFill>
                <a:schemeClr val="bg1"/>
              </a:solidFill>
              <a:latin typeface="HelveticaNeueLT Std Lt" panose="020B0403020202020204" pitchFamily="34" charset="0"/>
            </a:endParaRPr>
          </a:p>
          <a:p>
            <a:pPr algn="ctr"/>
            <a:r>
              <a:rPr lang="en-US" sz="2400" b="1">
                <a:solidFill>
                  <a:schemeClr val="bg1"/>
                </a:solidFill>
                <a:latin typeface="HelveticaNeueLT Std Blk" panose="020B0604020202020204" pitchFamily="34" charset="0"/>
              </a:rPr>
              <a:t>30%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HelveticaNeueLT Std Lt"/>
              </a:rPr>
              <a:t>MWBE aspirational goal </a:t>
            </a:r>
            <a:endParaRPr lang="en-US" sz="160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AF033D-DE35-944B-9BCB-B6448C206EB1}"/>
              </a:ext>
            </a:extLst>
          </p:cNvPr>
          <p:cNvCxnSpPr/>
          <p:nvPr/>
        </p:nvCxnSpPr>
        <p:spPr>
          <a:xfrm>
            <a:off x="5991306" y="4927600"/>
            <a:ext cx="10972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80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D2AEC4E1-2295-CF43-B4AB-C13B56E29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7B078C-04D2-8540-A0EB-839E0B4BDAEF}"/>
              </a:ext>
            </a:extLst>
          </p:cNvPr>
          <p:cNvSpPr txBox="1"/>
          <p:nvPr/>
        </p:nvSpPr>
        <p:spPr>
          <a:xfrm>
            <a:off x="583661" y="715018"/>
            <a:ext cx="5407646" cy="34470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spc="100">
                <a:solidFill>
                  <a:srgbClr val="011E44"/>
                </a:solidFill>
                <a:latin typeface="HelveticaNeueLT Std Thin"/>
              </a:rPr>
              <a:t>BUSINESS EQUITY</a:t>
            </a:r>
          </a:p>
          <a:p>
            <a:endParaRPr lang="en-US" sz="1600">
              <a:solidFill>
                <a:srgbClr val="011E44"/>
              </a:solidFill>
              <a:latin typeface="HelveticaNeueLT Std Lt"/>
            </a:endParaRPr>
          </a:p>
          <a:p>
            <a:endParaRPr lang="en-US" sz="1600">
              <a:solidFill>
                <a:srgbClr val="011E44"/>
              </a:solidFill>
              <a:latin typeface="HelveticaNeueLT Std Lt"/>
            </a:endParaRPr>
          </a:p>
          <a:p>
            <a:r>
              <a:rPr lang="en-US" sz="2000">
                <a:solidFill>
                  <a:srgbClr val="011E44"/>
                </a:solidFill>
                <a:latin typeface="HelveticaNeueLT Std Lt"/>
              </a:rPr>
              <a:t>All dollars awarded and committed to enrolled S/MWBEs count towards Port Houston's S/MWBE goals regardless of whether the individual solicitation includes criteria for small, minority, woman-owned business participation.</a:t>
            </a:r>
          </a:p>
          <a:p>
            <a:endParaRPr lang="en-US" sz="2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1000" b="1" spc="200">
              <a:solidFill>
                <a:srgbClr val="C1862E"/>
              </a:solidFill>
              <a:latin typeface="HelveticaNeueLT Std Blk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AF033D-DE35-944B-9BCB-B6448C206EB1}"/>
              </a:ext>
            </a:extLst>
          </p:cNvPr>
          <p:cNvCxnSpPr/>
          <p:nvPr/>
        </p:nvCxnSpPr>
        <p:spPr>
          <a:xfrm>
            <a:off x="5991306" y="4927600"/>
            <a:ext cx="10972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684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6e0964c-f077-4f36-9738-5e1ff42b0d80">DC7Z77VHF4CC-1280561054-157</_dlc_DocId>
    <_dlc_DocIdUrl xmlns="16e0964c-f077-4f36-9738-5e1ff42b0d80">
      <Url>http://shareport.poha.net/sites/sp/depts/pid/sppcm/_layouts/15/DocIdRedir.aspx?ID=DC7Z77VHF4CC-1280561054-157</Url>
      <Description>DC7Z77VHF4CC-1280561054-157</Description>
    </_dlc_DocIdUrl>
    <IconOverlay xmlns="http://schemas.microsoft.com/sharepoint/v4" xsi:nil="true"/>
    <GS_MraActionInProgress xmlns="16e0964c-f077-4f36-9738-5e1ff42b0d80" xsi:nil="true"/>
    <SharedWithUsers xmlns="16e0964c-f077-4f36-9738-5e1ff42b0d80">
      <UserInfo>
        <DisplayName>Cam Spencer</DisplayName>
        <AccountId>2085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1DBC7B3586A045A7D0C538233E8A2D" ma:contentTypeVersion="40" ma:contentTypeDescription="Create a new document." ma:contentTypeScope="" ma:versionID="584ca8a5bbf96e783093f4c9438f0865">
  <xsd:schema xmlns:xsd="http://www.w3.org/2001/XMLSchema" xmlns:xs="http://www.w3.org/2001/XMLSchema" xmlns:p="http://schemas.microsoft.com/office/2006/metadata/properties" xmlns:ns2="16e0964c-f077-4f36-9738-5e1ff42b0d80" xmlns:ns3="http://schemas.microsoft.com/sharepoint/v4" targetNamespace="http://schemas.microsoft.com/office/2006/metadata/properties" ma:root="true" ma:fieldsID="ae299241aee055fcd5e22e02d410ead9" ns2:_="" ns3:_="">
    <xsd:import namespace="16e0964c-f077-4f36-9738-5e1ff42b0d80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  <xsd:element ref="ns2:GS_MraActionInProgress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e0964c-f077-4f36-9738-5e1ff42b0d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GS_MraActionInProgress" ma:index="12" nillable="true" ma:displayName="GS_MraActionInProgress" ma:hidden="true" ma:internalName="GS_MraActionInProgres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3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C7CF3C-58BA-4F08-A86A-ABCDCCBFDA0F}">
  <ds:schemaRefs>
    <ds:schemaRef ds:uri="16e0964c-f077-4f36-9738-5e1ff42b0d80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sharepoint/v4"/>
  </ds:schemaRefs>
</ds:datastoreItem>
</file>

<file path=customXml/itemProps2.xml><?xml version="1.0" encoding="utf-8"?>
<ds:datastoreItem xmlns:ds="http://schemas.openxmlformats.org/officeDocument/2006/customXml" ds:itemID="{BC29F7EE-B1FC-4E56-8F9C-78297DFCEF3D}">
  <ds:schemaRefs>
    <ds:schemaRef ds:uri="16e0964c-f077-4f36-9738-5e1ff42b0d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E82D898-7C32-4529-849C-1F897342E72E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7269715-C3B1-4F9B-AD07-C1059200AE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1379</Words>
  <Application>Microsoft Office PowerPoint</Application>
  <PresentationFormat>Widescreen</PresentationFormat>
  <Paragraphs>228</Paragraphs>
  <Slides>29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Wharves 24, 25 &amp; 26</vt:lpstr>
      <vt:lpstr>Wharves 24, 25 &amp; 26</vt:lpstr>
      <vt:lpstr>Condition of Wharves 24, 25 &amp; 26</vt:lpstr>
      <vt:lpstr>Condition of Wharves 24, 25 &amp; 26</vt:lpstr>
      <vt:lpstr>Condition of Wharves 24, 25 &amp; 26</vt:lpstr>
      <vt:lpstr>Condition of Wharves 24, 25 &amp; 26</vt:lpstr>
      <vt:lpstr>Access</vt:lpstr>
      <vt:lpstr>Wharves 24, 25 &amp; 26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Farias</dc:creator>
  <cp:lastModifiedBy>Eddy Kharrazi</cp:lastModifiedBy>
  <cp:revision>5</cp:revision>
  <dcterms:created xsi:type="dcterms:W3CDTF">2022-01-04T19:18:43Z</dcterms:created>
  <dcterms:modified xsi:type="dcterms:W3CDTF">2022-04-20T03:33:36Z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78d5eea7-db76-4118-8f85-dd0030a66cd1</vt:lpwstr>
  </property>
  <property fmtid="{D5CDD505-2E9C-101B-9397-08002B2CF9AE}" pid="3" name="ContentTypeId">
    <vt:lpwstr>0x010100251DBC7B3586A045A7D0C538233E8A2D</vt:lpwstr>
  </property>
</Properties>
</file>