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2"/>
  </p:notesMasterIdLst>
  <p:handoutMasterIdLst>
    <p:handoutMasterId r:id="rId23"/>
  </p:handoutMasterIdLst>
  <p:sldIdLst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4" r:id="rId18"/>
    <p:sldId id="285" r:id="rId19"/>
    <p:sldId id="282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>
        <p:scale>
          <a:sx n="70" d="100"/>
          <a:sy n="70" d="100"/>
        </p:scale>
        <p:origin x="-724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12/20/2016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12/20/2016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124701" y="657701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CSP-214 Revised Woodhouse Terminal Water and Sewer Line Replacement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Harris Smith, P.E.  |  Project Manager   |  Project &amp; Construction Management (PCM)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50" y="252005"/>
            <a:ext cx="7886700" cy="1325563"/>
          </a:xfrm>
        </p:spPr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97204"/>
            <a:ext cx="8006303" cy="49797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Services:</a:t>
            </a:r>
          </a:p>
          <a:p>
            <a:pPr marL="0" indent="0">
              <a:buNone/>
            </a:pPr>
            <a:r>
              <a:rPr lang="en-US" sz="2000" dirty="0" smtClean="0"/>
              <a:t>This project consists of construction of approximately 5,200 linear feet of replacement water and sewer mains consisting of: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Approximately 4,100 LF of 6 and 8-inch diameter iron water main.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Approximately 300 LF of 6 and 8-inch diameter fusible PVC water main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Approximately 850 LF of 3-inch diameter ductile iron sewage force main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Water main appurtenances, fire hydrants, water valves, and six potable water boat fill stations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Duplex sewage pump station and valve vault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5802"/>
            <a:ext cx="8147706" cy="5121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 (continued):</a:t>
            </a:r>
          </a:p>
          <a:p>
            <a:pPr marL="0" indent="0">
              <a:buNone/>
            </a:pPr>
            <a:r>
              <a:rPr lang="en-US" sz="2000" u="sng" dirty="0" smtClean="0"/>
              <a:t>Water Main Work Highlights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Temporary water main bypass system to be installed parallel to Alignment E to facilitate replacement water main work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Refer to Sheets D-007 and D-008 for removal of existing piping from beneath Wharves 1, 2 and 3 to allow for replacement water and sewer mains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Replacement water main to be grooved joint ductile iron pipe with bracing and bracketing per Sheet D-003.  Painted per Port Houston specifications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Refer to schedule of appurtenances on Sheet C-001 for water and (sewage force main) work below Wharves 1, 2 and 3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Boat fill station details on Sheet D-002 and D-004.</a:t>
            </a:r>
          </a:p>
        </p:txBody>
      </p:sp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5802"/>
            <a:ext cx="8147706" cy="5121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 (continued):</a:t>
            </a:r>
          </a:p>
          <a:p>
            <a:pPr marL="0" indent="0">
              <a:buNone/>
            </a:pPr>
            <a:r>
              <a:rPr lang="en-US" sz="2000" u="sng" dirty="0" smtClean="0"/>
              <a:t>Sewage Pump Station and Force Main Work Highlights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Sewage pump station to be consistent with that recently installed by Port Houston at the Turning Basin project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Coordinate on electrical service with Clerk’s Office project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Sewage force main in common trench with encased water main for first 150 LF from valve vault – controlled density fill backfill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000" dirty="0" smtClean="0"/>
              <a:t>Proposed sewage force main reconnects to existing force main in utility trench at approximately Station 20+90 on Alignment C on Sheet C-004</a:t>
            </a:r>
          </a:p>
        </p:txBody>
      </p:sp>
    </p:spTree>
    <p:extLst>
      <p:ext uri="{BB962C8B-B14F-4D97-AF65-F5344CB8AC3E}">
        <p14:creationId xmlns:p14="http://schemas.microsoft.com/office/powerpoint/2010/main" val="41150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5802"/>
            <a:ext cx="8147706" cy="5121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 (continued):</a:t>
            </a:r>
          </a:p>
          <a:p>
            <a:r>
              <a:rPr lang="en-US" sz="2000" dirty="0" smtClean="0"/>
              <a:t>Refer to Sequence of Construction on Sheet G-002</a:t>
            </a:r>
          </a:p>
          <a:p>
            <a:r>
              <a:rPr lang="en-US" sz="2000" dirty="0" smtClean="0"/>
              <a:t>Preconstruction potholing to precede all work</a:t>
            </a:r>
          </a:p>
          <a:p>
            <a:r>
              <a:rPr lang="en-US" sz="2000" dirty="0" smtClean="0"/>
              <a:t>Schedule coordination of all work the PHA dock operations essential</a:t>
            </a:r>
          </a:p>
          <a:p>
            <a:r>
              <a:rPr lang="en-US" sz="2000" dirty="0" smtClean="0"/>
              <a:t>Coordinate work with Port Terminal Railroad Association</a:t>
            </a:r>
          </a:p>
          <a:p>
            <a:r>
              <a:rPr lang="en-US" sz="2000" dirty="0" smtClean="0"/>
              <a:t>Excavation spoils to be disposed of off-site – PHA approval</a:t>
            </a:r>
          </a:p>
          <a:p>
            <a:r>
              <a:rPr lang="en-US" sz="2000" dirty="0" smtClean="0"/>
              <a:t>Coordination for sewage pump station construction with Contract for Clerk’s Office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Respondents are to rely on their own estimates and material take-off for project bidding/proposing.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50070"/>
            <a:ext cx="3886200" cy="5026893"/>
          </a:xfrm>
        </p:spPr>
        <p:txBody>
          <a:bodyPr/>
          <a:lstStyle/>
          <a:p>
            <a:r>
              <a:rPr lang="en-US" dirty="0" smtClean="0"/>
              <a:t>No photographs – leave cell phones in your pockets or purses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Stay with group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PHA certified TWIC escorts must accompany individuals without a TWIC card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65230"/>
            <a:ext cx="3886200" cy="5111734"/>
          </a:xfrm>
        </p:spPr>
        <p:txBody>
          <a:bodyPr/>
          <a:lstStyle/>
          <a:p>
            <a:r>
              <a:rPr lang="en-US" dirty="0" smtClean="0"/>
              <a:t>Safety vests, hard hat, safety glasses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 open-toed shoes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Personal flotation devices if within 20’ of face of wharf</a:t>
            </a:r>
          </a:p>
          <a:p>
            <a:endParaRPr lang="en-US" dirty="0" smtClean="0"/>
          </a:p>
          <a:p>
            <a:r>
              <a:rPr lang="en-US" dirty="0" smtClean="0"/>
              <a:t>Comply with your company’s safety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Barbara Harris Smith,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 and TWIC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Brock Lewis, P.E. – Chief Construction Manager</a:t>
            </a:r>
          </a:p>
          <a:p>
            <a:pPr marL="0" indent="0">
              <a:buNone/>
            </a:pPr>
            <a:r>
              <a:rPr lang="en-US" dirty="0" smtClean="0"/>
              <a:t>Barbara Harris Smith, P.E</a:t>
            </a:r>
            <a:r>
              <a:rPr lang="en-US" dirty="0"/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Alex Lion, E.I.T. – Construction Manager</a:t>
            </a: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Yvette Camel-Smith – Director of Procurement </a:t>
            </a:r>
          </a:p>
          <a:p>
            <a:pPr marL="0" indent="0">
              <a:buNone/>
            </a:pPr>
            <a:r>
              <a:rPr lang="en-US" dirty="0" smtClean="0"/>
              <a:t>Mike Ellis – IT Department</a:t>
            </a:r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2262433"/>
            <a:ext cx="7563244" cy="391453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Participation Goal Small Business </a:t>
            </a:r>
            <a:r>
              <a:rPr lang="en-US" dirty="0" smtClean="0"/>
              <a:t>is 35% of the Purchase Price</a:t>
            </a:r>
          </a:p>
          <a:p>
            <a:r>
              <a:rPr lang="en-US" dirty="0" smtClean="0"/>
              <a:t>Small Business Participation and the Local Business criterion shall not exceed </a:t>
            </a:r>
            <a:r>
              <a:rPr lang="en-US" smtClean="0"/>
              <a:t>the Relative </a:t>
            </a:r>
            <a:r>
              <a:rPr lang="en-US" dirty="0"/>
              <a:t>W</a:t>
            </a:r>
            <a:r>
              <a:rPr lang="en-US" smtClean="0"/>
              <a:t>eight </a:t>
            </a:r>
            <a:r>
              <a:rPr lang="en-US" dirty="0" smtClean="0"/>
              <a:t>of 15</a:t>
            </a:r>
            <a:r>
              <a:rPr lang="en-US" smtClean="0"/>
              <a:t>%.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Proposals (CSP) are due on January 11, 2017, no later than 11:00 A.M.</a:t>
            </a:r>
          </a:p>
          <a:p>
            <a:r>
              <a:rPr lang="en-US" dirty="0" smtClean="0"/>
              <a:t>One original and five copies, packaged in one sealed envelope</a:t>
            </a:r>
          </a:p>
          <a:p>
            <a:r>
              <a:rPr lang="en-US" dirty="0" smtClean="0"/>
              <a:t>All bids/proposals will be opened and read publicly in the PHA first floor conference room by Procurement Services on Wednesday, January 11, 2017 at 11:30 A.M.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bidder/proposer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CSP-214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Competitive Sealed Bid/ Proposal Response: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Page 2 – Required Attachments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3650</TotalTime>
  <Words>861</Words>
  <Application>Microsoft Office PowerPoint</Application>
  <PresentationFormat>On-screen Show (4:3)</PresentationFormat>
  <Paragraphs>121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CSP-214</vt:lpstr>
      <vt:lpstr>CSP-214</vt:lpstr>
      <vt:lpstr>CSP-214</vt:lpstr>
      <vt:lpstr>CSP-214</vt:lpstr>
      <vt:lpstr>CSP-214</vt:lpstr>
      <vt:lpstr>CSP-214</vt:lpstr>
      <vt:lpstr>CSP-214</vt:lpstr>
      <vt:lpstr>CSP-214</vt:lpstr>
      <vt:lpstr>CSP-214</vt:lpstr>
      <vt:lpstr>CSP-214</vt:lpstr>
      <vt:lpstr>CSP-214</vt:lpstr>
      <vt:lpstr>CSP-214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Barbara Harris </cp:lastModifiedBy>
  <cp:revision>57</cp:revision>
  <cp:lastPrinted>2016-11-28T22:29:29Z</cp:lastPrinted>
  <dcterms:created xsi:type="dcterms:W3CDTF">2016-11-28T16:12:23Z</dcterms:created>
  <dcterms:modified xsi:type="dcterms:W3CDTF">2016-12-20T16:58:53Z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