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5"/>
  </p:sldMasterIdLst>
  <p:notesMasterIdLst>
    <p:notesMasterId r:id="rId34"/>
  </p:notesMasterIdLst>
  <p:sldIdLst>
    <p:sldId id="286" r:id="rId6"/>
    <p:sldId id="287" r:id="rId7"/>
    <p:sldId id="289" r:id="rId8"/>
    <p:sldId id="288" r:id="rId9"/>
    <p:sldId id="291" r:id="rId10"/>
    <p:sldId id="306" r:id="rId11"/>
    <p:sldId id="307" r:id="rId12"/>
    <p:sldId id="327" r:id="rId13"/>
    <p:sldId id="328" r:id="rId14"/>
    <p:sldId id="334" r:id="rId15"/>
    <p:sldId id="336" r:id="rId16"/>
    <p:sldId id="308" r:id="rId17"/>
    <p:sldId id="331" r:id="rId18"/>
    <p:sldId id="332" r:id="rId19"/>
    <p:sldId id="333" r:id="rId20"/>
    <p:sldId id="271" r:id="rId21"/>
    <p:sldId id="284" r:id="rId22"/>
    <p:sldId id="285" r:id="rId23"/>
    <p:sldId id="388" r:id="rId24"/>
    <p:sldId id="423" r:id="rId25"/>
    <p:sldId id="424" r:id="rId26"/>
    <p:sldId id="425" r:id="rId27"/>
    <p:sldId id="426" r:id="rId28"/>
    <p:sldId id="427" r:id="rId29"/>
    <p:sldId id="428" r:id="rId30"/>
    <p:sldId id="429" r:id="rId31"/>
    <p:sldId id="430"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nding" id="{F170EEAB-459E-4F1C-853E-A9DF1643D723}">
          <p14:sldIdLst/>
        </p14:section>
        <p14:section name="Content" id="{0C4FAEBF-3DF8-45D6-8991-8AB1061CC82B}">
          <p14:sldIdLst>
            <p14:sldId id="286"/>
            <p14:sldId id="287"/>
            <p14:sldId id="289"/>
            <p14:sldId id="288"/>
            <p14:sldId id="291"/>
            <p14:sldId id="306"/>
            <p14:sldId id="307"/>
            <p14:sldId id="327"/>
            <p14:sldId id="328"/>
            <p14:sldId id="334"/>
            <p14:sldId id="336"/>
            <p14:sldId id="308"/>
            <p14:sldId id="331"/>
            <p14:sldId id="332"/>
            <p14:sldId id="333"/>
            <p14:sldId id="271"/>
            <p14:sldId id="284"/>
            <p14:sldId id="285"/>
            <p14:sldId id="388"/>
            <p14:sldId id="423"/>
            <p14:sldId id="424"/>
            <p14:sldId id="425"/>
            <p14:sldId id="426"/>
            <p14:sldId id="427"/>
            <p14:sldId id="428"/>
            <p14:sldId id="429"/>
            <p14:sldId id="430"/>
            <p14:sldId id="263"/>
          </p14:sldIdLst>
        </p14:section>
      </p14:sectionLst>
    </p:ext>
    <p:ext uri="{EFAFB233-063F-42B5-8137-9DF3F51BA10A}">
      <p15:sldGuideLst xmlns:p15="http://schemas.microsoft.com/office/powerpoint/2012/main">
        <p15:guide id="1" orient="horz" pos="1224" userDrawn="1">
          <p15:clr>
            <a:srgbClr val="A4A3A4"/>
          </p15:clr>
        </p15:guide>
        <p15:guide id="2" orient="horz" pos="3600" userDrawn="1">
          <p15:clr>
            <a:srgbClr val="A4A3A4"/>
          </p15:clr>
        </p15:guide>
        <p15:guide id="3" pos="528"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145"/>
    <a:srgbClr val="F6801F"/>
    <a:srgbClr val="00366E"/>
    <a:srgbClr val="031D42"/>
    <a:srgbClr val="A51E36"/>
    <a:srgbClr val="3B3B3B"/>
    <a:srgbClr val="3086FD"/>
    <a:srgbClr val="C4C4C4"/>
    <a:srgbClr val="38D4F0"/>
    <a:srgbClr val="3F7C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1224"/>
        <p:guide orient="horz" pos="3600"/>
        <p:guide pos="52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1DE50-49D8-C046-9218-A75E8CB6772E}"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D0A00-6353-FF4C-A9FE-3207EF8A4370}" type="slidenum">
              <a:rPr lang="en-US" smtClean="0"/>
              <a:t>‹#›</a:t>
            </a:fld>
            <a:endParaRPr lang="en-US"/>
          </a:p>
        </p:txBody>
      </p:sp>
    </p:spTree>
    <p:extLst>
      <p:ext uri="{BB962C8B-B14F-4D97-AF65-F5344CB8AC3E}">
        <p14:creationId xmlns:p14="http://schemas.microsoft.com/office/powerpoint/2010/main" val="10952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Port Houston.  First, we are governed by a seven-member Commission, led by Chairman Ric Campo.</a:t>
            </a:r>
          </a:p>
        </p:txBody>
      </p:sp>
      <p:sp>
        <p:nvSpPr>
          <p:cNvPr id="4" name="Slide Number Placeholder 3"/>
          <p:cNvSpPr>
            <a:spLocks noGrp="1"/>
          </p:cNvSpPr>
          <p:nvPr>
            <p:ph type="sldNum" sz="quarter" idx="5"/>
          </p:nvPr>
        </p:nvSpPr>
        <p:spPr/>
        <p:txBody>
          <a:bodyPr/>
          <a:lstStyle/>
          <a:p>
            <a:fld id="{9A3D0A00-6353-FF4C-A9FE-3207EF8A4370}" type="slidenum">
              <a:rPr lang="en-US" smtClean="0"/>
              <a:t>4</a:t>
            </a:fld>
            <a:endParaRPr lang="en-US"/>
          </a:p>
        </p:txBody>
      </p:sp>
    </p:spTree>
    <p:extLst>
      <p:ext uri="{BB962C8B-B14F-4D97-AF65-F5344CB8AC3E}">
        <p14:creationId xmlns:p14="http://schemas.microsoft.com/office/powerpoint/2010/main" val="360511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D2145"/>
                </a:solidFill>
                <a:latin typeface="Helvetica" panose="020B0604020202020204" pitchFamily="34" charset="0"/>
                <a:ea typeface="Times New Roman" panose="02020603050405020304" pitchFamily="18" charset="0"/>
                <a:cs typeface="Helvetica" panose="020B0604020202020204" pitchFamily="34" charset="0"/>
              </a:rPr>
              <a:t>The Port Commission, at its April 27, 2021 meeting, approved the NEW Minority- and Woman-Owned Business Enterprise Development Policy and the Amended and Restated Small Business Development Policy. </a:t>
            </a:r>
            <a:endParaRPr lang="en-US" sz="1200">
              <a:solidFill>
                <a:srgbClr val="0D2145"/>
              </a:solidFill>
              <a:latin typeface="Helvetica" panose="020B0604020202020204" pitchFamily="34" charset="0"/>
              <a:cs typeface="Helvetica" panose="020B0604020202020204" pitchFamily="34" charset="0"/>
            </a:endParaRPr>
          </a:p>
          <a:p>
            <a:endParaRPr lang="en-US" sz="1200">
              <a:solidFill>
                <a:srgbClr val="00366E"/>
              </a:solidFill>
            </a:endParaRPr>
          </a:p>
          <a:p>
            <a:endParaRPr lang="en-US" sz="1200">
              <a:solidFill>
                <a:srgbClr val="00366E"/>
              </a:solidFill>
            </a:endParaRPr>
          </a:p>
          <a:p>
            <a:pPr marL="171450" indent="-171450">
              <a:buFont typeface="Arial" panose="020B0604020202020204" pitchFamily="34" charset="0"/>
              <a:buChar char="•"/>
            </a:pPr>
            <a:r>
              <a:rPr lang="en-US" sz="1200">
                <a:solidFill>
                  <a:srgbClr val="00366E"/>
                </a:solidFill>
              </a:rPr>
              <a:t>Initiative will reduce barriers to MBEs and WBEs who want to engage in business with Port Houston</a:t>
            </a:r>
          </a:p>
          <a:p>
            <a:pPr marL="171450" indent="-171450">
              <a:buFont typeface="Arial" panose="020B0604020202020204" pitchFamily="34" charset="0"/>
              <a:buChar char="•"/>
            </a:pPr>
            <a:r>
              <a:rPr lang="en-US" sz="1200">
                <a:solidFill>
                  <a:srgbClr val="00366E"/>
                </a:solidFill>
              </a:rPr>
              <a:t>Port Houston is working to identify and contact qualified S/MWBEs to meet our participation goals  </a:t>
            </a:r>
          </a:p>
          <a:p>
            <a:pPr marL="171450" indent="-171450">
              <a:buFont typeface="Arial" panose="020B0604020202020204" pitchFamily="34" charset="0"/>
              <a:buChar char="•"/>
            </a:pPr>
            <a:r>
              <a:rPr lang="en-US" sz="1200">
                <a:solidFill>
                  <a:srgbClr val="00366E"/>
                </a:solidFill>
              </a:rPr>
              <a:t>Implemented race- and gender-neutral measures to ensure equal opportunities for all contractors and subcontractors</a:t>
            </a:r>
          </a:p>
          <a:p>
            <a:pPr marL="171450" indent="-171450">
              <a:buFont typeface="Arial" panose="020B0604020202020204" pitchFamily="34" charset="0"/>
              <a:buChar char="•"/>
            </a:pPr>
            <a:r>
              <a:rPr lang="en-US" sz="1200">
                <a:solidFill>
                  <a:srgbClr val="00366E"/>
                </a:solidFill>
              </a:rPr>
              <a:t>Port Houston is continuing to provide training, mentorship, networking and development assistance to all S/MWBEs </a:t>
            </a:r>
          </a:p>
        </p:txBody>
      </p:sp>
      <p:sp>
        <p:nvSpPr>
          <p:cNvPr id="4" name="Slide Number Placeholder 3"/>
          <p:cNvSpPr>
            <a:spLocks noGrp="1"/>
          </p:cNvSpPr>
          <p:nvPr>
            <p:ph type="sldNum" sz="quarter" idx="5"/>
          </p:nvPr>
        </p:nvSpPr>
        <p:spPr/>
        <p:txBody>
          <a:bodyPr/>
          <a:lstStyle/>
          <a:p>
            <a:fld id="{9A3D0A00-6353-FF4C-A9FE-3207EF8A4370}" type="slidenum">
              <a:rPr lang="en-US" smtClean="0"/>
              <a:t>6</a:t>
            </a:fld>
            <a:endParaRPr lang="en-US"/>
          </a:p>
        </p:txBody>
      </p:sp>
    </p:spTree>
    <p:extLst>
      <p:ext uri="{BB962C8B-B14F-4D97-AF65-F5344CB8AC3E}">
        <p14:creationId xmlns:p14="http://schemas.microsoft.com/office/powerpoint/2010/main" val="262700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423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969AC30-5D82-45AB-8D70-5644AF32436C}"/>
              </a:ext>
            </a:extLst>
          </p:cNvPr>
          <p:cNvPicPr>
            <a:picLocks noChangeAspect="1"/>
          </p:cNvPicPr>
          <p:nvPr userDrawn="1"/>
        </p:nvPicPr>
        <p:blipFill>
          <a:blip r:embed="rId2"/>
          <a:srcRect/>
          <a:stretch/>
        </p:blipFill>
        <p:spPr>
          <a:xfrm>
            <a:off x="1524" y="858"/>
            <a:ext cx="12188952" cy="6856285"/>
          </a:xfrm>
          <a:prstGeom prst="rect">
            <a:avLst/>
          </a:prstGeom>
        </p:spPr>
      </p:pic>
      <p:sp>
        <p:nvSpPr>
          <p:cNvPr id="2" name="Title 1">
            <a:extLst>
              <a:ext uri="{FF2B5EF4-FFF2-40B4-BE49-F238E27FC236}">
                <a16:creationId xmlns:a16="http://schemas.microsoft.com/office/drawing/2014/main" id="{BB63117A-89EE-48B6-8D0C-1AE453E249F3}"/>
              </a:ext>
            </a:extLst>
          </p:cNvPr>
          <p:cNvSpPr>
            <a:spLocks noGrp="1"/>
          </p:cNvSpPr>
          <p:nvPr>
            <p:ph type="ctrTitle" hasCustomPrompt="1"/>
          </p:nvPr>
        </p:nvSpPr>
        <p:spPr>
          <a:xfrm>
            <a:off x="2409099" y="1947070"/>
            <a:ext cx="9144000"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Click to edit</a:t>
            </a:r>
            <a:br>
              <a:rPr lang="en-US"/>
            </a:br>
            <a:r>
              <a:rPr lang="en-US"/>
              <a:t>Master title style</a:t>
            </a:r>
          </a:p>
        </p:txBody>
      </p:sp>
      <p:cxnSp>
        <p:nvCxnSpPr>
          <p:cNvPr id="9" name="Straight Connector 8">
            <a:extLst>
              <a:ext uri="{FF2B5EF4-FFF2-40B4-BE49-F238E27FC236}">
                <a16:creationId xmlns:a16="http://schemas.microsoft.com/office/drawing/2014/main" id="{7A6525BF-5EFA-4C03-9C7E-D691ECDB9854}"/>
              </a:ext>
            </a:extLst>
          </p:cNvPr>
          <p:cNvCxnSpPr>
            <a:cxnSpLocks/>
          </p:cNvCxnSpPr>
          <p:nvPr userDrawn="1"/>
        </p:nvCxnSpPr>
        <p:spPr>
          <a:xfrm flipH="1">
            <a:off x="2189312" y="1233894"/>
            <a:ext cx="11226" cy="2704506"/>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2A1371-F50B-49B0-8D18-BF939A91D397}"/>
              </a:ext>
            </a:extLst>
          </p:cNvPr>
          <p:cNvSpPr/>
          <p:nvPr userDrawn="1"/>
        </p:nvSpPr>
        <p:spPr>
          <a:xfrm>
            <a:off x="2200538" y="1560827"/>
            <a:ext cx="4145822"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1E58397-03E4-4D8B-B953-ADD87B00C04B}"/>
              </a:ext>
            </a:extLst>
          </p:cNvPr>
          <p:cNvSpPr>
            <a:spLocks noGrp="1"/>
          </p:cNvSpPr>
          <p:nvPr>
            <p:ph type="body" sz="quarter" idx="12" hasCustomPrompt="1"/>
          </p:nvPr>
        </p:nvSpPr>
        <p:spPr>
          <a:xfrm>
            <a:off x="2337377" y="1196756"/>
            <a:ext cx="2069581"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Event Name</a:t>
            </a:r>
          </a:p>
        </p:txBody>
      </p:sp>
      <p:cxnSp>
        <p:nvCxnSpPr>
          <p:cNvPr id="21" name="Straight Connector 20">
            <a:extLst>
              <a:ext uri="{FF2B5EF4-FFF2-40B4-BE49-F238E27FC236}">
                <a16:creationId xmlns:a16="http://schemas.microsoft.com/office/drawing/2014/main" id="{BFB1F63B-1EBB-4CA4-B5F2-10AB3C3A7CD1}"/>
              </a:ext>
            </a:extLst>
          </p:cNvPr>
          <p:cNvCxnSpPr/>
          <p:nvPr userDrawn="1"/>
        </p:nvCxnSpPr>
        <p:spPr>
          <a:xfrm>
            <a:off x="3236517" y="3769178"/>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512BFFCD-1B9C-4AD2-953D-B36F97116A61}"/>
              </a:ext>
            </a:extLst>
          </p:cNvPr>
          <p:cNvPicPr>
            <a:picLocks noChangeAspect="1"/>
          </p:cNvPicPr>
          <p:nvPr userDrawn="1"/>
        </p:nvPicPr>
        <p:blipFill>
          <a:blip r:embed="rId3"/>
          <a:stretch>
            <a:fillRect/>
          </a:stretch>
        </p:blipFill>
        <p:spPr>
          <a:xfrm>
            <a:off x="10469279" y="336982"/>
            <a:ext cx="1280087" cy="1114504"/>
          </a:xfrm>
          <a:prstGeom prst="rect">
            <a:avLst/>
          </a:prstGeom>
        </p:spPr>
      </p:pic>
      <p:sp>
        <p:nvSpPr>
          <p:cNvPr id="12" name="Text Placeholder 18">
            <a:extLst>
              <a:ext uri="{FF2B5EF4-FFF2-40B4-BE49-F238E27FC236}">
                <a16:creationId xmlns:a16="http://schemas.microsoft.com/office/drawing/2014/main" id="{7CB9F3C7-E591-498D-B1B3-69BE4EE3AEBE}"/>
              </a:ext>
            </a:extLst>
          </p:cNvPr>
          <p:cNvSpPr>
            <a:spLocks noGrp="1"/>
          </p:cNvSpPr>
          <p:nvPr>
            <p:ph type="body" sz="quarter" idx="13" hasCustomPrompt="1"/>
          </p:nvPr>
        </p:nvSpPr>
        <p:spPr>
          <a:xfrm>
            <a:off x="2337377" y="3749404"/>
            <a:ext cx="1035979"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Date</a:t>
            </a:r>
          </a:p>
        </p:txBody>
      </p:sp>
      <p:sp>
        <p:nvSpPr>
          <p:cNvPr id="13" name="Text Placeholder 18">
            <a:extLst>
              <a:ext uri="{FF2B5EF4-FFF2-40B4-BE49-F238E27FC236}">
                <a16:creationId xmlns:a16="http://schemas.microsoft.com/office/drawing/2014/main" id="{32885F81-AA09-4870-A788-CAD4BF1E417B}"/>
              </a:ext>
            </a:extLst>
          </p:cNvPr>
          <p:cNvSpPr>
            <a:spLocks noGrp="1"/>
          </p:cNvSpPr>
          <p:nvPr>
            <p:ph type="body" sz="quarter" idx="14" hasCustomPrompt="1"/>
          </p:nvPr>
        </p:nvSpPr>
        <p:spPr>
          <a:xfrm>
            <a:off x="3372166" y="3749404"/>
            <a:ext cx="2136531" cy="268148"/>
          </a:xfrm>
        </p:spPr>
        <p:txBody>
          <a:bodyPr>
            <a:noAutofit/>
          </a:bodyPr>
          <a:lstStyle>
            <a:lvl1pPr marL="0" indent="0">
              <a:buNone/>
              <a:defRPr sz="1200">
                <a:solidFill>
                  <a:schemeClr val="bg1"/>
                </a:solidFill>
                <a:latin typeface="Helvetica" panose="020B0604020202020204" pitchFamily="34" charset="0"/>
                <a:cs typeface="Helvetica" panose="020B0604020202020204" pitchFamily="34" charset="0"/>
              </a:defRPr>
            </a:lvl1pPr>
          </a:lstStyle>
          <a:p>
            <a:pPr lvl="0"/>
            <a:r>
              <a:rPr lang="en-US"/>
              <a:t>Presenter Name</a:t>
            </a:r>
          </a:p>
        </p:txBody>
      </p:sp>
    </p:spTree>
    <p:extLst>
      <p:ext uri="{BB962C8B-B14F-4D97-AF65-F5344CB8AC3E}">
        <p14:creationId xmlns:p14="http://schemas.microsoft.com/office/powerpoint/2010/main" val="1297788722"/>
      </p:ext>
    </p:extLst>
  </p:cSld>
  <p:clrMapOvr>
    <a:masterClrMapping/>
  </p:clrMapOvr>
  <p:extLst>
    <p:ext uri="{DCECCB84-F9BA-43D5-87BE-67443E8EF086}">
      <p15:sldGuideLst xmlns:p15="http://schemas.microsoft.com/office/powerpoint/2012/main">
        <p15:guide id="1" orient="horz" pos="2472">
          <p15:clr>
            <a:srgbClr val="FBAE40"/>
          </p15:clr>
        </p15:guide>
        <p15:guide id="2" pos="3840">
          <p15:clr>
            <a:srgbClr val="FBAE40"/>
          </p15:clr>
        </p15:guide>
        <p15:guide id="3" pos="1536">
          <p15:clr>
            <a:srgbClr val="FBAE40"/>
          </p15:clr>
        </p15:guide>
        <p15:guide id="4" orient="horz" pos="23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17" name="Text Placeholder 6">
            <a:extLst>
              <a:ext uri="{FF2B5EF4-FFF2-40B4-BE49-F238E27FC236}">
                <a16:creationId xmlns:a16="http://schemas.microsoft.com/office/drawing/2014/main" id="{7F210C67-558B-4A22-BAD9-03FD2C1D1CF3}"/>
              </a:ext>
            </a:extLst>
          </p:cNvPr>
          <p:cNvSpPr>
            <a:spLocks noGrp="1"/>
          </p:cNvSpPr>
          <p:nvPr>
            <p:ph type="body" sz="quarter" idx="11"/>
          </p:nvPr>
        </p:nvSpPr>
        <p:spPr>
          <a:xfrm>
            <a:off x="609600" y="1701800"/>
            <a:ext cx="5080881"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97C9773-9850-47D9-B9F8-7AF3ADD533C1}"/>
              </a:ext>
            </a:extLst>
          </p:cNvPr>
          <p:cNvSpPr>
            <a:spLocks noGrp="1"/>
          </p:cNvSpPr>
          <p:nvPr>
            <p:ph sz="quarter" idx="13"/>
          </p:nvPr>
        </p:nvSpPr>
        <p:spPr>
          <a:xfrm>
            <a:off x="6500813" y="1698220"/>
            <a:ext cx="5378450"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82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amp;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id="{559930DB-3141-48F0-A7F7-28F626AFDF26}"/>
              </a:ext>
            </a:extLst>
          </p:cNvPr>
          <p:cNvPicPr>
            <a:picLocks noChangeAspect="1"/>
          </p:cNvPicPr>
          <p:nvPr userDrawn="1"/>
        </p:nvPicPr>
        <p:blipFill>
          <a:blip r:embed="rId3"/>
          <a:stretch>
            <a:fillRect/>
          </a:stretch>
        </p:blipFill>
        <p:spPr>
          <a:xfrm>
            <a:off x="-27162" y="-121781"/>
            <a:ext cx="3657600" cy="935665"/>
          </a:xfrm>
          <a:prstGeom prst="rect">
            <a:avLst/>
          </a:prstGeom>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AFE85D0-D393-430D-9B93-304429444778}"/>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8" name="Picture Placeholder 7">
            <a:extLst>
              <a:ext uri="{FF2B5EF4-FFF2-40B4-BE49-F238E27FC236}">
                <a16:creationId xmlns:a16="http://schemas.microsoft.com/office/drawing/2014/main" id="{D072DEF6-6397-4211-BDEF-78873C247B11}"/>
              </a:ext>
            </a:extLst>
          </p:cNvPr>
          <p:cNvSpPr>
            <a:spLocks noGrp="1"/>
          </p:cNvSpPr>
          <p:nvPr>
            <p:ph type="pic" sz="quarter" idx="10" hasCustomPrompt="1"/>
          </p:nvPr>
        </p:nvSpPr>
        <p:spPr>
          <a:xfrm>
            <a:off x="4794250" y="1431925"/>
            <a:ext cx="7397750" cy="4968875"/>
          </a:xfrm>
        </p:spPr>
        <p:txBody>
          <a:bodyPr anchor="ctr"/>
          <a:lstStyle>
            <a:lvl1pPr marL="0" indent="0" algn="ctr">
              <a:buNone/>
              <a:defRPr/>
            </a:lvl1pPr>
          </a:lstStyle>
          <a:p>
            <a:r>
              <a:rPr lang="en-US"/>
              <a:t>Insert Picture Here</a:t>
            </a:r>
          </a:p>
        </p:txBody>
      </p:sp>
      <p:sp>
        <p:nvSpPr>
          <p:cNvPr id="16" name="Text Placeholder 6">
            <a:extLst>
              <a:ext uri="{FF2B5EF4-FFF2-40B4-BE49-F238E27FC236}">
                <a16:creationId xmlns:a16="http://schemas.microsoft.com/office/drawing/2014/main" id="{D810EA29-282D-4AA2-9597-0F827E6C0744}"/>
              </a:ext>
            </a:extLst>
          </p:cNvPr>
          <p:cNvSpPr>
            <a:spLocks noGrp="1"/>
          </p:cNvSpPr>
          <p:nvPr>
            <p:ph type="body" sz="quarter" idx="11"/>
          </p:nvPr>
        </p:nvSpPr>
        <p:spPr>
          <a:xfrm>
            <a:off x="609600" y="1701800"/>
            <a:ext cx="3843129"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721211"/>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Containter &amp; Wide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C5FAF4-8221-490A-82C1-72AAF22AADC1}"/>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7" name="Straight Connector 6">
            <a:extLst>
              <a:ext uri="{FF2B5EF4-FFF2-40B4-BE49-F238E27FC236}">
                <a16:creationId xmlns:a16="http://schemas.microsoft.com/office/drawing/2014/main" id="{E5D06152-A553-4159-A1E7-A6E17F3FFA3E}"/>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D749D7EA-DBFE-4ED5-8D77-0BB4573EFDEF}"/>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DF0FF6C8-431D-48D4-9200-1F567F1BCCAD}"/>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0" name="Slide Number Placeholder 5">
            <a:extLst>
              <a:ext uri="{FF2B5EF4-FFF2-40B4-BE49-F238E27FC236}">
                <a16:creationId xmlns:a16="http://schemas.microsoft.com/office/drawing/2014/main" id="{94293BB1-F638-4065-B2AD-5491CB0B52F2}"/>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1" name="Straight Connector 10">
            <a:extLst>
              <a:ext uri="{FF2B5EF4-FFF2-40B4-BE49-F238E27FC236}">
                <a16:creationId xmlns:a16="http://schemas.microsoft.com/office/drawing/2014/main" id="{92CDBEF9-18D9-40AF-86EF-5B73AC35C1DD}"/>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C6E050B-BD12-4484-BBB2-4861A2D53CAA}"/>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id="{A9A38566-7B51-48B9-B366-D2AC13750BAF}"/>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B8358E46-7687-45D6-9A86-21DFFC029B5A}"/>
              </a:ext>
            </a:extLst>
          </p:cNvPr>
          <p:cNvPicPr>
            <a:picLocks noChangeAspect="1"/>
          </p:cNvPicPr>
          <p:nvPr userDrawn="1"/>
        </p:nvPicPr>
        <p:blipFill>
          <a:blip r:embed="rId4"/>
          <a:stretch>
            <a:fillRect/>
          </a:stretch>
        </p:blipFill>
        <p:spPr>
          <a:xfrm>
            <a:off x="10821818" y="255079"/>
            <a:ext cx="1057923" cy="921077"/>
          </a:xfrm>
          <a:prstGeom prst="rect">
            <a:avLst/>
          </a:prstGeom>
        </p:spPr>
      </p:pic>
      <p:cxnSp>
        <p:nvCxnSpPr>
          <p:cNvPr id="18" name="Straight Connector 17">
            <a:extLst>
              <a:ext uri="{FF2B5EF4-FFF2-40B4-BE49-F238E27FC236}">
                <a16:creationId xmlns:a16="http://schemas.microsoft.com/office/drawing/2014/main" id="{7FA2444D-DFF0-4EEA-8E23-9672293D3B43}"/>
              </a:ext>
            </a:extLst>
          </p:cNvPr>
          <p:cNvCxnSpPr>
            <a:cxnSpLocks/>
          </p:cNvCxnSpPr>
          <p:nvPr userDrawn="1"/>
        </p:nvCxnSpPr>
        <p:spPr>
          <a:xfrm>
            <a:off x="1028624" y="5652379"/>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22C76C-186B-46F8-946A-AD0E849D152D}"/>
              </a:ext>
            </a:extLst>
          </p:cNvPr>
          <p:cNvCxnSpPr>
            <a:cxnSpLocks/>
          </p:cNvCxnSpPr>
          <p:nvPr userDrawn="1"/>
        </p:nvCxnSpPr>
        <p:spPr>
          <a:xfrm>
            <a:off x="1028624" y="2197221"/>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5708DFAB-A92D-4EE7-9123-974E3B8B47FB}"/>
              </a:ext>
            </a:extLst>
          </p:cNvPr>
          <p:cNvSpPr>
            <a:spLocks noGrp="1"/>
          </p:cNvSpPr>
          <p:nvPr>
            <p:ph type="body" sz="quarter" idx="10"/>
          </p:nvPr>
        </p:nvSpPr>
        <p:spPr>
          <a:xfrm>
            <a:off x="838200" y="2610282"/>
            <a:ext cx="3224213" cy="2739160"/>
          </a:xfrm>
        </p:spPr>
        <p:txBody>
          <a:bodyPr>
            <a:normAutofit/>
          </a:bodyPr>
          <a:lstStyle>
            <a:lvl1pPr marL="457200" indent="-457200">
              <a:buFont typeface="Arial" panose="020B0604020202020204" pitchFamily="34" charset="0"/>
              <a:buChar char="•"/>
              <a:defRPr sz="2000"/>
            </a:lvl1pPr>
            <a:lvl2pPr marL="800100" indent="-342900">
              <a:buFont typeface="Arial" panose="020B0604020202020204" pitchFamily="34" charset="0"/>
              <a:buChar char="•"/>
              <a:defRPr sz="1800"/>
            </a:lvl2pPr>
            <a:lvl3pPr marL="1257300" indent="-342900">
              <a:buFont typeface="Arial" panose="020B0604020202020204" pitchFamily="34" charset="0"/>
              <a:buChar char="•"/>
              <a:defRPr sz="16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sz="1400"/>
            </a:lvl5pPr>
          </a:lstStyle>
          <a:p>
            <a:pPr lvl="0"/>
            <a:r>
              <a:rPr lang="en-US"/>
              <a:t>Click to edit Master text styles</a:t>
            </a:r>
          </a:p>
        </p:txBody>
      </p:sp>
      <p:sp>
        <p:nvSpPr>
          <p:cNvPr id="22" name="Content Placeholder 21">
            <a:extLst>
              <a:ext uri="{FF2B5EF4-FFF2-40B4-BE49-F238E27FC236}">
                <a16:creationId xmlns:a16="http://schemas.microsoft.com/office/drawing/2014/main" id="{FF1C773F-377F-4123-B5AC-959172C7613E}"/>
              </a:ext>
            </a:extLst>
          </p:cNvPr>
          <p:cNvSpPr>
            <a:spLocks noGrp="1"/>
          </p:cNvSpPr>
          <p:nvPr>
            <p:ph sz="quarter" idx="11" hasCustomPrompt="1"/>
          </p:nvPr>
        </p:nvSpPr>
        <p:spPr>
          <a:xfrm>
            <a:off x="4452938" y="2197100"/>
            <a:ext cx="7267575" cy="3455988"/>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content</a:t>
            </a:r>
          </a:p>
        </p:txBody>
      </p:sp>
    </p:spTree>
    <p:extLst>
      <p:ext uri="{BB962C8B-B14F-4D97-AF65-F5344CB8AC3E}">
        <p14:creationId xmlns:p14="http://schemas.microsoft.com/office/powerpoint/2010/main" val="335354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Back Cover">
    <p:spTree>
      <p:nvGrpSpPr>
        <p:cNvPr id="1" name=""/>
        <p:cNvGrpSpPr/>
        <p:nvPr/>
      </p:nvGrpSpPr>
      <p:grpSpPr>
        <a:xfrm>
          <a:off x="0" y="0"/>
          <a:ext cx="0" cy="0"/>
          <a:chOff x="0" y="0"/>
          <a:chExt cx="0" cy="0"/>
        </a:xfrm>
      </p:grpSpPr>
      <p:pic>
        <p:nvPicPr>
          <p:cNvPr id="3" name="Picture 2" descr="A bridge over a body of water&#10;&#10;Description automatically generated">
            <a:extLst>
              <a:ext uri="{FF2B5EF4-FFF2-40B4-BE49-F238E27FC236}">
                <a16:creationId xmlns:a16="http://schemas.microsoft.com/office/drawing/2014/main" id="{87C86F46-DC5D-41AA-B1D7-F2F0EF7CA0E7}"/>
              </a:ext>
            </a:extLst>
          </p:cNvPr>
          <p:cNvPicPr>
            <a:picLocks noChangeAspect="1"/>
          </p:cNvPicPr>
          <p:nvPr userDrawn="1"/>
        </p:nvPicPr>
        <p:blipFill rotWithShape="1">
          <a:blip r:embed="rId2"/>
          <a:srcRect t="7858" b="7858"/>
          <a:stretch/>
        </p:blipFill>
        <p:spPr>
          <a:xfrm>
            <a:off x="1524" y="-1"/>
            <a:ext cx="12188952" cy="6858001"/>
          </a:xfrm>
          <a:prstGeom prst="rect">
            <a:avLst/>
          </a:prstGeom>
        </p:spPr>
      </p:pic>
      <p:cxnSp>
        <p:nvCxnSpPr>
          <p:cNvPr id="19" name="Straight Connector 18">
            <a:extLst>
              <a:ext uri="{FF2B5EF4-FFF2-40B4-BE49-F238E27FC236}">
                <a16:creationId xmlns:a16="http://schemas.microsoft.com/office/drawing/2014/main" id="{8546777F-0BB6-4FE4-B3CE-F8336537E4EA}"/>
              </a:ext>
            </a:extLst>
          </p:cNvPr>
          <p:cNvCxnSpPr>
            <a:cxnSpLocks/>
          </p:cNvCxnSpPr>
          <p:nvPr userDrawn="1"/>
        </p:nvCxnSpPr>
        <p:spPr>
          <a:xfrm flipH="1">
            <a:off x="2190445" y="1233894"/>
            <a:ext cx="10094" cy="2431478"/>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92DD8AFF-5524-4997-8A26-82F505099559}"/>
              </a:ext>
            </a:extLst>
          </p:cNvPr>
          <p:cNvSpPr/>
          <p:nvPr userDrawn="1"/>
        </p:nvSpPr>
        <p:spPr>
          <a:xfrm>
            <a:off x="2200538" y="1560827"/>
            <a:ext cx="3196961"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0D18CDEA-AFA5-4D79-A6FB-3C230F0BFDAC}"/>
              </a:ext>
            </a:extLst>
          </p:cNvPr>
          <p:cNvSpPr>
            <a:spLocks noGrp="1"/>
          </p:cNvSpPr>
          <p:nvPr>
            <p:ph type="ctrTitle" hasCustomPrompt="1"/>
          </p:nvPr>
        </p:nvSpPr>
        <p:spPr>
          <a:xfrm>
            <a:off x="2409099" y="1947070"/>
            <a:ext cx="5492773"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Thank</a:t>
            </a:r>
            <a:br>
              <a:rPr lang="en-US"/>
            </a:br>
            <a:r>
              <a:rPr lang="en-US"/>
              <a:t>you</a:t>
            </a:r>
          </a:p>
        </p:txBody>
      </p:sp>
      <p:pic>
        <p:nvPicPr>
          <p:cNvPr id="8" name="Picture 7" descr="A picture containing drawing&#10;&#10;Description automatically generated">
            <a:extLst>
              <a:ext uri="{FF2B5EF4-FFF2-40B4-BE49-F238E27FC236}">
                <a16:creationId xmlns:a16="http://schemas.microsoft.com/office/drawing/2014/main" id="{B814067A-0829-423D-BEE1-58FC707C56FF}"/>
              </a:ext>
            </a:extLst>
          </p:cNvPr>
          <p:cNvPicPr>
            <a:picLocks noChangeAspect="1"/>
          </p:cNvPicPr>
          <p:nvPr userDrawn="1"/>
        </p:nvPicPr>
        <p:blipFill>
          <a:blip r:embed="rId3"/>
          <a:stretch>
            <a:fillRect/>
          </a:stretch>
        </p:blipFill>
        <p:spPr>
          <a:xfrm>
            <a:off x="10469279" y="336982"/>
            <a:ext cx="1280087" cy="1114504"/>
          </a:xfrm>
          <a:prstGeom prst="rect">
            <a:avLst/>
          </a:prstGeom>
        </p:spPr>
      </p:pic>
    </p:spTree>
    <p:extLst>
      <p:ext uri="{BB962C8B-B14F-4D97-AF65-F5344CB8AC3E}">
        <p14:creationId xmlns:p14="http://schemas.microsoft.com/office/powerpoint/2010/main" val="2907633925"/>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3019151629"/>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rk Background Overlay">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7528A1CC-0390-404D-AC93-CE2F4D2D3304}"/>
              </a:ext>
            </a:extLst>
          </p:cNvPr>
          <p:cNvPicPr>
            <a:picLocks noChangeAspect="1"/>
          </p:cNvPicPr>
          <p:nvPr userDrawn="1"/>
        </p:nvPicPr>
        <p:blipFill rotWithShape="1">
          <a:blip r:embed="rId2"/>
          <a:srcRect t="23361" r="5368" b="8729"/>
          <a:stretch/>
        </p:blipFill>
        <p:spPr>
          <a:xfrm>
            <a:off x="1524" y="910134"/>
            <a:ext cx="12188952" cy="5833565"/>
          </a:xfrm>
          <a:prstGeom prst="rect">
            <a:avLst/>
          </a:prstGeom>
        </p:spPr>
      </p:pic>
      <p:sp>
        <p:nvSpPr>
          <p:cNvPr id="15" name="Rectangle 14">
            <a:extLst>
              <a:ext uri="{FF2B5EF4-FFF2-40B4-BE49-F238E27FC236}">
                <a16:creationId xmlns:a16="http://schemas.microsoft.com/office/drawing/2014/main" id="{21C55FBF-276D-4D02-856D-C8E31BB5EE98}"/>
              </a:ext>
            </a:extLst>
          </p:cNvPr>
          <p:cNvSpPr/>
          <p:nvPr userDrawn="1"/>
        </p:nvSpPr>
        <p:spPr>
          <a:xfrm>
            <a:off x="1" y="1210172"/>
            <a:ext cx="12191999" cy="5304927"/>
          </a:xfrm>
          <a:prstGeom prst="rect">
            <a:avLst/>
          </a:prstGeom>
          <a:solidFill>
            <a:srgbClr val="0021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93E87123-0B5D-45F6-987B-702505492F88}"/>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CEAB799-D2E8-4F2C-AF2C-04E234D8D811}"/>
              </a:ext>
            </a:extLst>
          </p:cNvPr>
          <p:cNvPicPr>
            <a:picLocks noChangeAspect="1"/>
          </p:cNvPicPr>
          <p:nvPr userDrawn="1"/>
        </p:nvPicPr>
        <p:blipFill>
          <a:blip r:embed="rId5"/>
          <a:stretch>
            <a:fillRect/>
          </a:stretch>
        </p:blipFill>
        <p:spPr>
          <a:xfrm>
            <a:off x="10821818" y="255079"/>
            <a:ext cx="1057923" cy="921077"/>
          </a:xfrm>
          <a:prstGeom prst="rect">
            <a:avLst/>
          </a:prstGeom>
        </p:spPr>
      </p:pic>
      <p:sp>
        <p:nvSpPr>
          <p:cNvPr id="19" name="Content Placeholder 4">
            <a:extLst>
              <a:ext uri="{FF2B5EF4-FFF2-40B4-BE49-F238E27FC236}">
                <a16:creationId xmlns:a16="http://schemas.microsoft.com/office/drawing/2014/main" id="{745F2208-8462-4CBA-BEC4-268A0520033C}"/>
              </a:ext>
            </a:extLst>
          </p:cNvPr>
          <p:cNvSpPr>
            <a:spLocks noGrp="1"/>
          </p:cNvSpPr>
          <p:nvPr>
            <p:ph sz="quarter" idx="13"/>
          </p:nvPr>
        </p:nvSpPr>
        <p:spPr>
          <a:xfrm>
            <a:off x="6500813"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a:extLst>
              <a:ext uri="{FF2B5EF4-FFF2-40B4-BE49-F238E27FC236}">
                <a16:creationId xmlns:a16="http://schemas.microsoft.com/office/drawing/2014/main" id="{8FC352F9-0A38-48BD-BA24-1051A03B5D59}"/>
              </a:ext>
            </a:extLst>
          </p:cNvPr>
          <p:cNvSpPr>
            <a:spLocks noGrp="1"/>
          </p:cNvSpPr>
          <p:nvPr>
            <p:ph sz="quarter" idx="14"/>
          </p:nvPr>
        </p:nvSpPr>
        <p:spPr>
          <a:xfrm>
            <a:off x="609976"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127965"/>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ctr">
              <a:defRPr sz="3200" b="1"/>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655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61020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E1DD4D9-3811-4428-B9FB-5FA7A0F5E6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2">
            <a:extLst>
              <a:ext uri="{FF2B5EF4-FFF2-40B4-BE49-F238E27FC236}">
                <a16:creationId xmlns:a16="http://schemas.microsoft.com/office/drawing/2014/main" id="{5CEB9BFF-D5C5-4582-B7F1-6367284DC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D5235E8-741E-4BC7-949A-13A00D7AF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r>
              <a:rPr lang="en-US"/>
              <a:t>Looking Ahead</a:t>
            </a:r>
          </a:p>
        </p:txBody>
      </p:sp>
      <p:sp>
        <p:nvSpPr>
          <p:cNvPr id="12" name="Slide Number Placeholder 5">
            <a:extLst>
              <a:ext uri="{FF2B5EF4-FFF2-40B4-BE49-F238E27FC236}">
                <a16:creationId xmlns:a16="http://schemas.microsoft.com/office/drawing/2014/main" id="{035D04D9-CC19-4FDA-B9EF-5CDF64F11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anose="020B0604020202020204" pitchFamily="34" charset="0"/>
                <a:cs typeface="Helvetica" panose="020B0604020202020204" pitchFamily="34" charset="0"/>
              </a:defRPr>
            </a:lvl1pPr>
          </a:lstStyle>
          <a:p>
            <a:fld id="{00444626-245E-0646-B25F-0739C8FEA999}" type="slidenum">
              <a:rPr lang="en-US" smtClean="0"/>
              <a:pPr/>
              <a:t>‹#›</a:t>
            </a:fld>
            <a:endParaRPr lang="en-US"/>
          </a:p>
        </p:txBody>
      </p:sp>
    </p:spTree>
    <p:extLst>
      <p:ext uri="{BB962C8B-B14F-4D97-AF65-F5344CB8AC3E}">
        <p14:creationId xmlns:p14="http://schemas.microsoft.com/office/powerpoint/2010/main" val="57542364"/>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9" r:id="rId3"/>
    <p:sldLayoutId id="2147483699" r:id="rId4"/>
    <p:sldLayoutId id="2147483675" r:id="rId5"/>
    <p:sldLayoutId id="2147483701" r:id="rId6"/>
    <p:sldLayoutId id="2147483702" r:id="rId7"/>
    <p:sldLayoutId id="2147483703" r:id="rId8"/>
    <p:sldLayoutId id="2147483704" r:id="rId9"/>
  </p:sldLayoutIdLst>
  <p:txStyles>
    <p:titleStyle>
      <a:lvl1pPr algn="l" defTabSz="914400" rtl="0" eaLnBrk="1" latinLnBrk="0" hangingPunct="1">
        <a:lnSpc>
          <a:spcPct val="90000"/>
        </a:lnSpc>
        <a:spcBef>
          <a:spcPct val="0"/>
        </a:spcBef>
        <a:buNone/>
        <a:defRPr sz="4400" kern="1200">
          <a:solidFill>
            <a:srgbClr val="031D42"/>
          </a:solidFill>
          <a:latin typeface="Flama Bold"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mailto:procurementproposals@porthouston.com"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DE56133-3826-4E2C-96EE-F80CB8EC1179}"/>
              </a:ext>
            </a:extLst>
          </p:cNvPr>
          <p:cNvSpPr>
            <a:spLocks noGrp="1"/>
          </p:cNvSpPr>
          <p:nvPr>
            <p:ph type="ctrTitle"/>
          </p:nvPr>
        </p:nvSpPr>
        <p:spPr>
          <a:xfrm>
            <a:off x="2409099" y="1947070"/>
            <a:ext cx="9144000" cy="1586243"/>
          </a:xfrm>
        </p:spPr>
        <p:txBody>
          <a:bodyPr>
            <a:noAutofit/>
          </a:bodyPr>
          <a:lstStyle/>
          <a:p>
            <a:pPr>
              <a:lnSpc>
                <a:spcPct val="100000"/>
              </a:lnSpc>
            </a:pPr>
            <a:r>
              <a:rPr lang="en-US" sz="3600"/>
              <a:t>NEW FENDER SYSTEM AT WHARF 1 AT TURNING BASIN TERMINAL</a:t>
            </a:r>
          </a:p>
        </p:txBody>
      </p:sp>
      <p:sp>
        <p:nvSpPr>
          <p:cNvPr id="13" name="Text Placeholder 12">
            <a:extLst>
              <a:ext uri="{FF2B5EF4-FFF2-40B4-BE49-F238E27FC236}">
                <a16:creationId xmlns:a16="http://schemas.microsoft.com/office/drawing/2014/main" id="{460F9E0F-60D7-46D3-9D0F-159EF3AA9C93}"/>
              </a:ext>
            </a:extLst>
          </p:cNvPr>
          <p:cNvSpPr>
            <a:spLocks noGrp="1"/>
          </p:cNvSpPr>
          <p:nvPr>
            <p:ph type="body" sz="quarter" idx="12"/>
          </p:nvPr>
        </p:nvSpPr>
        <p:spPr>
          <a:xfrm>
            <a:off x="2409099" y="1047404"/>
            <a:ext cx="5654246" cy="365759"/>
          </a:xfrm>
        </p:spPr>
        <p:txBody>
          <a:bodyPr>
            <a:noAutofit/>
          </a:bodyPr>
          <a:lstStyle/>
          <a:p>
            <a:r>
              <a:rPr lang="en-US" sz="2400"/>
              <a:t>PRE-PROPOSAL CONFERENCE:</a:t>
            </a:r>
          </a:p>
        </p:txBody>
      </p:sp>
      <p:sp>
        <p:nvSpPr>
          <p:cNvPr id="14" name="Text Placeholder 13">
            <a:extLst>
              <a:ext uri="{FF2B5EF4-FFF2-40B4-BE49-F238E27FC236}">
                <a16:creationId xmlns:a16="http://schemas.microsoft.com/office/drawing/2014/main" id="{BB261A64-530C-4D2E-B225-10F87F8B3C9B}"/>
              </a:ext>
            </a:extLst>
          </p:cNvPr>
          <p:cNvSpPr>
            <a:spLocks noGrp="1"/>
          </p:cNvSpPr>
          <p:nvPr>
            <p:ph type="body" sz="quarter" idx="13"/>
          </p:nvPr>
        </p:nvSpPr>
        <p:spPr>
          <a:xfrm>
            <a:off x="3460966" y="3717485"/>
            <a:ext cx="2566972" cy="774615"/>
          </a:xfrm>
        </p:spPr>
        <p:txBody>
          <a:bodyPr vert="horz" lIns="91440" tIns="45720" rIns="91440" bIns="45720" rtlCol="0" anchor="t">
            <a:noAutofit/>
          </a:bodyPr>
          <a:lstStyle/>
          <a:p>
            <a:r>
              <a:rPr lang="en-US" sz="2000" dirty="0">
                <a:latin typeface="Helvetica"/>
                <a:cs typeface="Helvetica"/>
              </a:rPr>
              <a:t>October 21, 2021</a:t>
            </a:r>
          </a:p>
          <a:p>
            <a:r>
              <a:rPr lang="en-US" sz="2000" dirty="0">
                <a:latin typeface="Helvetica"/>
                <a:cs typeface="Helvetica"/>
              </a:rPr>
              <a:t>2:00 p.m. (CST)</a:t>
            </a:r>
            <a:endParaRPr lang="en-US" sz="2000" dirty="0"/>
          </a:p>
        </p:txBody>
      </p:sp>
    </p:spTree>
    <p:extLst>
      <p:ext uri="{BB962C8B-B14F-4D97-AF65-F5344CB8AC3E}">
        <p14:creationId xmlns:p14="http://schemas.microsoft.com/office/powerpoint/2010/main" val="14574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a:latin typeface="Helvetica"/>
                <a:cs typeface="Helvetica"/>
              </a:rPr>
              <a:t>S/MWBE REQUIREMENTS</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653143" y="1642424"/>
            <a:ext cx="10885714" cy="4497119"/>
          </a:xfrm>
        </p:spPr>
        <p:txBody>
          <a:bodyPr vert="horz" lIns="91440" tIns="45720" rIns="91440" bIns="45720" rtlCol="0" anchor="t">
            <a:normAutofit fontScale="92500" lnSpcReduction="20000"/>
          </a:bodyPr>
          <a:lstStyle/>
          <a:p>
            <a:pPr marL="0" indent="0">
              <a:spcBef>
                <a:spcPts val="0"/>
              </a:spcBef>
              <a:buNone/>
            </a:pPr>
            <a:endParaRPr lang="en-US" sz="2000">
              <a:effectLst/>
              <a:ea typeface="Times New Roman" panose="02020603050405020304" pitchFamily="18" charset="0"/>
            </a:endParaRPr>
          </a:p>
          <a:p>
            <a:pPr marL="0" indent="0">
              <a:spcBef>
                <a:spcPts val="0"/>
              </a:spcBef>
              <a:buNone/>
            </a:pPr>
            <a:r>
              <a:rPr lang="en-US" sz="2000" b="1">
                <a:effectLst/>
                <a:latin typeface="Helvetica"/>
                <a:ea typeface="Times New Roman" panose="02020603050405020304" pitchFamily="18" charset="0"/>
                <a:cs typeface="Helvetica"/>
              </a:rPr>
              <a:t>Contractor is encouraged to and agrees it will endeavor to</a:t>
            </a:r>
            <a:r>
              <a:rPr lang="en-US" sz="2000">
                <a:effectLst/>
                <a:latin typeface="Helvetica"/>
                <a:ea typeface="Times New Roman" panose="02020603050405020304" pitchFamily="18" charset="0"/>
                <a:cs typeface="Helvetica"/>
              </a:rPr>
              <a:t>:</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a:spcBef>
                <a:spcPts val="0"/>
              </a:spcBef>
            </a:pPr>
            <a:endParaRPr lang="en-US" sz="1800">
              <a:effectLst/>
              <a:ea typeface="Calibri" panose="020F0502020204030204" pitchFamily="34" charset="0"/>
            </a:endParaRPr>
          </a:p>
          <a:p>
            <a:pPr>
              <a:spcBef>
                <a:spcPts val="0"/>
              </a:spcBef>
            </a:pPr>
            <a:r>
              <a:rPr lang="en-US" sz="2000">
                <a:latin typeface="Helvetica"/>
                <a:ea typeface="Times New Roman" panose="02020603050405020304" pitchFamily="18" charset="0"/>
                <a:cs typeface="Helvetica"/>
              </a:rPr>
              <a:t>Placing </a:t>
            </a:r>
            <a:r>
              <a:rPr lang="en-US" sz="2000">
                <a:effectLst/>
                <a:latin typeface="Helvetica"/>
                <a:ea typeface="Times New Roman" panose="02020603050405020304" pitchFamily="18" charset="0"/>
                <a:cs typeface="Helvetica"/>
              </a:rPr>
              <a:t>qualified small and minority businesses and women’s business enterprises on solicitation lists;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a:spcBef>
                <a:spcPts val="0"/>
              </a:spcBef>
            </a:pPr>
            <a:endParaRPr lang="en-US" sz="2000">
              <a:effectLst/>
              <a:ea typeface="Calibri" panose="020F0502020204030204" pitchFamily="34" charset="0"/>
            </a:endParaRPr>
          </a:p>
          <a:p>
            <a:pPr>
              <a:spcBef>
                <a:spcPts val="0"/>
              </a:spcBef>
            </a:pPr>
            <a:r>
              <a:rPr lang="en-US" sz="2000">
                <a:effectLst/>
                <a:latin typeface="Helvetica"/>
                <a:ea typeface="Times New Roman" panose="02020603050405020304" pitchFamily="18" charset="0"/>
                <a:cs typeface="Helvetica"/>
              </a:rPr>
              <a:t> Assuring that small and minority businesses, and women’s business enterprises are solicited whenever they are potential sources;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marR="0">
              <a:spcBef>
                <a:spcPts val="0"/>
              </a:spcBef>
              <a:spcAft>
                <a:spcPts val="0"/>
              </a:spcAft>
            </a:pPr>
            <a:r>
              <a:rPr lang="en-US" sz="2000">
                <a:effectLst/>
                <a:latin typeface="Helvetica"/>
                <a:ea typeface="Times New Roman" panose="02020603050405020304" pitchFamily="18" charset="0"/>
                <a:cs typeface="Helvetica"/>
              </a:rPr>
              <a:t>Dividing total requirements, when economically feasible, into smaller tasks or quantities to permit maximum participation by small and minority businesses, and women’s business enterprises;</a:t>
            </a:r>
          </a:p>
          <a:p>
            <a:pPr>
              <a:spcBef>
                <a:spcPts val="0"/>
              </a:spcBef>
            </a:pPr>
            <a:endParaRPr lang="en-US" sz="2000">
              <a:effectLst/>
              <a:ea typeface="Calibri" panose="020F0502020204030204" pitchFamily="34" charset="0"/>
            </a:endParaRPr>
          </a:p>
          <a:p>
            <a:pPr>
              <a:spcBef>
                <a:spcPts val="0"/>
              </a:spcBef>
            </a:pPr>
            <a:r>
              <a:rPr lang="en-US" sz="2000">
                <a:effectLst/>
                <a:latin typeface="Helvetica"/>
                <a:ea typeface="Times New Roman" panose="02020603050405020304" pitchFamily="18" charset="0"/>
                <a:cs typeface="Helvetica"/>
              </a:rPr>
              <a:t>Establishing delivery schedules, where the requirement permits, which encourage participation by small and minority businesses, and women’s business enterprises;</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a:spcBef>
                <a:spcPts val="0"/>
              </a:spcBef>
            </a:pPr>
            <a:r>
              <a:rPr lang="en-US" sz="2000">
                <a:effectLst/>
                <a:latin typeface="Helvetica"/>
                <a:ea typeface="Times New Roman" panose="02020603050405020304" pitchFamily="18" charset="0"/>
                <a:cs typeface="Helvetica"/>
              </a:rPr>
              <a:t>Using the services and assistance, as appropriate, of such organizations as the Small Business Administration and the Minority Business Development Agency of the Department of Commerce; and</a:t>
            </a:r>
            <a:r>
              <a:rPr lang="en-US" sz="2000">
                <a:latin typeface="Helvetica"/>
                <a:ea typeface="Times New Roman" panose="02020603050405020304" pitchFamily="18" charset="0"/>
                <a:cs typeface="Helvetica"/>
              </a:rPr>
              <a:t> </a:t>
            </a:r>
            <a:endParaRPr lang="en-US" sz="2000">
              <a:effectLst/>
              <a:ea typeface="Times New Roman" panose="02020603050405020304" pitchFamily="18" charset="0"/>
            </a:endParaRPr>
          </a:p>
          <a:p>
            <a:pPr marR="0">
              <a:spcBef>
                <a:spcPts val="0"/>
              </a:spcBef>
              <a:spcAft>
                <a:spcPts val="0"/>
              </a:spcAft>
            </a:pPr>
            <a:endParaRPr lang="en-US" sz="2000">
              <a:effectLst/>
              <a:ea typeface="Calibri" panose="020F0502020204030204" pitchFamily="34" charset="0"/>
            </a:endParaRPr>
          </a:p>
          <a:p>
            <a:pPr>
              <a:spcBef>
                <a:spcPts val="0"/>
              </a:spcBef>
            </a:pPr>
            <a:r>
              <a:rPr lang="en-US" sz="2000">
                <a:effectLst/>
                <a:latin typeface="Helvetica"/>
                <a:ea typeface="Times New Roman" panose="02020603050405020304" pitchFamily="18" charset="0"/>
                <a:cs typeface="Helvetica"/>
              </a:rPr>
              <a:t>Requiring the prime contractor, if subcontracts are to be let, to take the affirmative steps listed in paragraphs (b)(1) through (5) of this section.</a:t>
            </a:r>
            <a:r>
              <a:rPr lang="en-US" sz="2000">
                <a:latin typeface="Helvetica"/>
                <a:ea typeface="Times New Roman" panose="02020603050405020304" pitchFamily="18" charset="0"/>
                <a:cs typeface="Helvetica"/>
              </a:rPr>
              <a:t> </a:t>
            </a:r>
            <a:endParaRPr lang="en-US" sz="3200"/>
          </a:p>
        </p:txBody>
      </p:sp>
      <p:sp>
        <p:nvSpPr>
          <p:cNvPr id="4" name="Slide Number Placeholder 45">
            <a:extLst>
              <a:ext uri="{FF2B5EF4-FFF2-40B4-BE49-F238E27FC236}">
                <a16:creationId xmlns:a16="http://schemas.microsoft.com/office/drawing/2014/main" id="{FEECA151-88C6-4C7C-80C3-545112880678}"/>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10</a:t>
            </a:fld>
            <a:endParaRPr lang="en-US"/>
          </a:p>
        </p:txBody>
      </p:sp>
    </p:spTree>
    <p:extLst>
      <p:ext uri="{BB962C8B-B14F-4D97-AF65-F5344CB8AC3E}">
        <p14:creationId xmlns:p14="http://schemas.microsoft.com/office/powerpoint/2010/main" val="1314418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97D39-7F69-4B17-B93A-C984B04313BC}"/>
              </a:ext>
            </a:extLst>
          </p:cNvPr>
          <p:cNvSpPr>
            <a:spLocks noGrp="1"/>
          </p:cNvSpPr>
          <p:nvPr>
            <p:ph type="title"/>
          </p:nvPr>
        </p:nvSpPr>
        <p:spPr/>
        <p:txBody>
          <a:bodyPr/>
          <a:lstStyle/>
          <a:p>
            <a:r>
              <a:rPr lang="en-US">
                <a:latin typeface="Helvetica"/>
                <a:cs typeface="Helvetica"/>
              </a:rPr>
              <a:t>S/MWBE REQUIREMENTS</a:t>
            </a:r>
          </a:p>
        </p:txBody>
      </p:sp>
      <p:sp>
        <p:nvSpPr>
          <p:cNvPr id="5" name="Content Placeholder 3">
            <a:extLst>
              <a:ext uri="{FF2B5EF4-FFF2-40B4-BE49-F238E27FC236}">
                <a16:creationId xmlns:a16="http://schemas.microsoft.com/office/drawing/2014/main" id="{46C94715-0E52-467A-8EC2-C429B898B7E7}"/>
              </a:ext>
            </a:extLst>
          </p:cNvPr>
          <p:cNvSpPr>
            <a:spLocks noGrp="1"/>
          </p:cNvSpPr>
          <p:nvPr>
            <p:ph type="body" sz="quarter" idx="11"/>
          </p:nvPr>
        </p:nvSpPr>
        <p:spPr>
          <a:xfrm>
            <a:off x="445214" y="2282960"/>
            <a:ext cx="10826338" cy="3640762"/>
          </a:xfrm>
        </p:spPr>
        <p:txBody>
          <a:bodyPr vert="horz" lIns="91440" tIns="45720" rIns="91440" bIns="45720" rtlCol="0" anchor="t">
            <a:normAutofit/>
          </a:bodyPr>
          <a:lstStyle/>
          <a:p>
            <a:pPr marL="0" indent="0" algn="just">
              <a:buNone/>
            </a:pPr>
            <a:r>
              <a:rPr lang="en-US" sz="2400">
                <a:effectLst/>
                <a:latin typeface="Helvetica"/>
                <a:ea typeface="Times New Roman" panose="02020603050405020304" pitchFamily="18" charset="0"/>
                <a:cs typeface="Helvetica"/>
              </a:rPr>
              <a:t>This project has a 20</a:t>
            </a:r>
            <a:r>
              <a:rPr lang="en-US" sz="2400" b="1">
                <a:effectLst/>
                <a:latin typeface="Helvetica"/>
                <a:ea typeface="Times New Roman" panose="02020603050405020304" pitchFamily="18" charset="0"/>
                <a:cs typeface="Helvetica"/>
              </a:rPr>
              <a:t>% minimum </a:t>
            </a:r>
            <a:r>
              <a:rPr lang="en-US" sz="2400" b="1">
                <a:latin typeface="Helvetica"/>
                <a:ea typeface="Times New Roman" panose="02020603050405020304" pitchFamily="18" charset="0"/>
                <a:cs typeface="Helvetica"/>
              </a:rPr>
              <a:t>pass/fail </a:t>
            </a:r>
            <a:r>
              <a:rPr lang="en-US" sz="2400">
                <a:latin typeface="Helvetica"/>
                <a:ea typeface="Times New Roman" panose="02020603050405020304" pitchFamily="18" charset="0"/>
                <a:cs typeface="Helvetica"/>
              </a:rPr>
              <a:t>small </a:t>
            </a:r>
            <a:r>
              <a:rPr lang="en-US" sz="2400">
                <a:effectLst/>
                <a:latin typeface="Helvetica"/>
                <a:ea typeface="Times New Roman" panose="02020603050405020304" pitchFamily="18" charset="0"/>
                <a:cs typeface="Helvetica"/>
              </a:rPr>
              <a:t>business participation requirement.</a:t>
            </a:r>
            <a:r>
              <a:rPr lang="en-US" sz="2400">
                <a:latin typeface="Helvetica"/>
                <a:ea typeface="Times New Roman" panose="02020603050405020304" pitchFamily="18" charset="0"/>
                <a:cs typeface="Helvetica"/>
              </a:rPr>
              <a:t> </a:t>
            </a:r>
            <a:endParaRPr lang="en-US" sz="2400"/>
          </a:p>
        </p:txBody>
      </p:sp>
      <p:sp>
        <p:nvSpPr>
          <p:cNvPr id="4" name="Slide Number Placeholder 45">
            <a:extLst>
              <a:ext uri="{FF2B5EF4-FFF2-40B4-BE49-F238E27FC236}">
                <a16:creationId xmlns:a16="http://schemas.microsoft.com/office/drawing/2014/main" id="{F3AC6829-F521-48E8-9999-8BE4F1729A6D}"/>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11</a:t>
            </a:fld>
            <a:endParaRPr lang="en-US"/>
          </a:p>
        </p:txBody>
      </p:sp>
    </p:spTree>
    <p:extLst>
      <p:ext uri="{BB962C8B-B14F-4D97-AF65-F5344CB8AC3E}">
        <p14:creationId xmlns:p14="http://schemas.microsoft.com/office/powerpoint/2010/main" val="1452722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a:t>Procurement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2351201" y="911827"/>
            <a:ext cx="4215854" cy="624009"/>
          </a:xfrm>
        </p:spPr>
        <p:txBody>
          <a:bodyPr>
            <a:noAutofit/>
          </a:bodyPr>
          <a:lstStyle/>
          <a:p>
            <a:r>
              <a:rPr lang="en-US" sz="2000"/>
              <a:t>New Fender System at Wharf 1 at TBT</a:t>
            </a:r>
          </a:p>
          <a:p>
            <a:endParaRPr lang="en-US" sz="2000"/>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3373356" y="3773978"/>
            <a:ext cx="2977568" cy="659210"/>
          </a:xfrm>
        </p:spPr>
        <p:txBody>
          <a:bodyPr/>
          <a:lstStyle/>
          <a:p>
            <a:r>
              <a:rPr lang="en-US" sz="2000"/>
              <a:t>Dean Ainuddin,</a:t>
            </a:r>
          </a:p>
          <a:p>
            <a:r>
              <a:rPr lang="en-US" sz="2000"/>
              <a:t>Manager, Contracts</a:t>
            </a:r>
          </a:p>
        </p:txBody>
      </p:sp>
    </p:spTree>
    <p:extLst>
      <p:ext uri="{BB962C8B-B14F-4D97-AF65-F5344CB8AC3E}">
        <p14:creationId xmlns:p14="http://schemas.microsoft.com/office/powerpoint/2010/main" val="2126604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Helvetica"/>
                <a:cs typeface="Helvetica"/>
              </a:rPr>
              <a:t>No Contact Period – No communication between interested vendors and Port Houston staff during the active period.</a:t>
            </a:r>
          </a:p>
          <a:p>
            <a:pPr lvl="1">
              <a:buFontTx/>
              <a:buChar char="‒"/>
            </a:pPr>
            <a:r>
              <a:rPr lang="en-US" dirty="0">
                <a:latin typeface="Helvetica"/>
                <a:cs typeface="Helvetica"/>
              </a:rPr>
              <a:t>Technical questions should be submitted via BuySpeed</a:t>
            </a:r>
          </a:p>
          <a:p>
            <a:pPr lvl="1">
              <a:buFontTx/>
              <a:buChar char="‒"/>
            </a:pPr>
            <a:r>
              <a:rPr lang="en-US" dirty="0">
                <a:latin typeface="Helvetica"/>
                <a:cs typeface="Helvetica"/>
              </a:rPr>
              <a:t>Last day to submit questions: 7 days before due date (11/3/2021) </a:t>
            </a:r>
            <a:endParaRPr lang="en-US" dirty="0"/>
          </a:p>
          <a:p>
            <a:r>
              <a:rPr lang="en-US" sz="2400" dirty="0">
                <a:latin typeface="Helvetica"/>
                <a:cs typeface="Helvetica"/>
              </a:rPr>
              <a:t>Responses are due no later than 11 a.m. on 11/3/2021</a:t>
            </a:r>
          </a:p>
          <a:p>
            <a:r>
              <a:rPr lang="en-US" sz="2400" dirty="0">
                <a:latin typeface="Helvetica"/>
                <a:cs typeface="Helvetica"/>
              </a:rPr>
              <a:t>Proposals must be submitted electronically via email to: </a:t>
            </a:r>
            <a:r>
              <a:rPr lang="en-US" sz="2400" dirty="0">
                <a:latin typeface="Helvetica"/>
                <a:cs typeface="Helvetica"/>
                <a:hlinkClick r:id="rId2"/>
              </a:rPr>
              <a:t>procurementproposals@porthouston.com</a:t>
            </a:r>
            <a:endParaRPr lang="en-US" sz="2400" dirty="0">
              <a:latin typeface="Helvetica"/>
              <a:cs typeface="Helvetica"/>
            </a:endParaRPr>
          </a:p>
          <a:p>
            <a:r>
              <a:rPr lang="en-US" sz="2400" dirty="0">
                <a:latin typeface="Helvetica"/>
                <a:cs typeface="Helvetica"/>
              </a:rPr>
              <a:t>Use forms in the package</a:t>
            </a:r>
          </a:p>
          <a:p>
            <a:r>
              <a:rPr lang="en-US" sz="2400" dirty="0">
                <a:latin typeface="Helvetica"/>
                <a:cs typeface="Helvetica"/>
              </a:rPr>
              <a:t>Anticipated award date: 12/7/2021</a:t>
            </a:r>
            <a:endParaRPr lang="en-US" sz="2400" dirty="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13</a:t>
            </a:fld>
            <a:endParaRPr lang="en-US"/>
          </a:p>
        </p:txBody>
      </p:sp>
    </p:spTree>
    <p:extLst>
      <p:ext uri="{BB962C8B-B14F-4D97-AF65-F5344CB8AC3E}">
        <p14:creationId xmlns:p14="http://schemas.microsoft.com/office/powerpoint/2010/main" val="141672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D65A-B4B3-439D-A12A-F1C651FF010B}"/>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CAA20836-3BD8-4B31-B55F-A01F19ED8709}"/>
              </a:ext>
            </a:extLst>
          </p:cNvPr>
          <p:cNvSpPr txBox="1">
            <a:spLocks/>
          </p:cNvSpPr>
          <p:nvPr/>
        </p:nvSpPr>
        <p:spPr>
          <a:xfrm>
            <a:off x="838200" y="1532617"/>
            <a:ext cx="10011641" cy="2322567"/>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a:solidFill>
                  <a:srgbClr val="0D2145"/>
                </a:solidFill>
              </a:rPr>
              <a:t>Evaluation Criteria</a:t>
            </a:r>
          </a:p>
          <a:p>
            <a:pPr marL="0" indent="0">
              <a:buFont typeface="Arial" panose="020B0604020202020204" pitchFamily="34" charset="0"/>
              <a:buNone/>
            </a:pPr>
            <a:r>
              <a:rPr lang="en-US" sz="2400">
                <a:solidFill>
                  <a:srgbClr val="0D2145"/>
                </a:solidFill>
              </a:rPr>
              <a:t>The Port Commission will award the contract to the </a:t>
            </a:r>
            <a:r>
              <a:rPr lang="en-US" sz="2400" u="sng">
                <a:solidFill>
                  <a:srgbClr val="0D2145"/>
                </a:solidFill>
              </a:rPr>
              <a:t>Respondent </a:t>
            </a:r>
            <a:r>
              <a:rPr lang="en-US" sz="2400">
                <a:solidFill>
                  <a:srgbClr val="0D2145"/>
                </a:solidFill>
              </a:rPr>
              <a:t>whose Response provides the </a:t>
            </a:r>
            <a:r>
              <a:rPr lang="en-US" sz="2400" u="sng">
                <a:solidFill>
                  <a:srgbClr val="0D2145"/>
                </a:solidFill>
              </a:rPr>
              <a:t>best value</a:t>
            </a:r>
            <a:r>
              <a:rPr lang="en-US" sz="2400">
                <a:solidFill>
                  <a:srgbClr val="0D2145"/>
                </a:solidFill>
              </a:rPr>
              <a:t> in consideration of the evaluation factors set forth below.</a:t>
            </a: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a:p>
            <a:pPr marL="0" indent="0">
              <a:buFont typeface="Arial" panose="020B0604020202020204" pitchFamily="34" charset="0"/>
              <a:buNone/>
            </a:pPr>
            <a:endParaRPr lang="en-US">
              <a:solidFill>
                <a:srgbClr val="0D2145"/>
              </a:solidFill>
              <a:cs typeface="Arial"/>
            </a:endParaRPr>
          </a:p>
        </p:txBody>
      </p:sp>
      <p:sp>
        <p:nvSpPr>
          <p:cNvPr id="5" name="Slide Number Placeholder 45">
            <a:extLst>
              <a:ext uri="{FF2B5EF4-FFF2-40B4-BE49-F238E27FC236}">
                <a16:creationId xmlns:a16="http://schemas.microsoft.com/office/drawing/2014/main" id="{60AF72AF-4DE1-48D3-9BC9-012B0C335509}"/>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14</a:t>
            </a:fld>
            <a:endParaRPr lang="en-US"/>
          </a:p>
        </p:txBody>
      </p:sp>
      <p:graphicFrame>
        <p:nvGraphicFramePr>
          <p:cNvPr id="7" name="Table 6">
            <a:extLst>
              <a:ext uri="{FF2B5EF4-FFF2-40B4-BE49-F238E27FC236}">
                <a16:creationId xmlns:a16="http://schemas.microsoft.com/office/drawing/2014/main" id="{47AD62F8-1624-4F8B-8F0A-45084D87A14A}"/>
              </a:ext>
            </a:extLst>
          </p:cNvPr>
          <p:cNvGraphicFramePr>
            <a:graphicFrameLocks noGrp="1"/>
          </p:cNvGraphicFramePr>
          <p:nvPr>
            <p:extLst>
              <p:ext uri="{D42A27DB-BD31-4B8C-83A1-F6EECF244321}">
                <p14:modId xmlns:p14="http://schemas.microsoft.com/office/powerpoint/2010/main" val="1538978219"/>
              </p:ext>
            </p:extLst>
          </p:nvPr>
        </p:nvGraphicFramePr>
        <p:xfrm>
          <a:off x="1146589" y="3324787"/>
          <a:ext cx="8562489" cy="3042402"/>
        </p:xfrm>
        <a:graphic>
          <a:graphicData uri="http://schemas.openxmlformats.org/drawingml/2006/table">
            <a:tbl>
              <a:tblPr firstRow="1" firstCol="1" bandRow="1">
                <a:tableStyleId>{3B4B98B0-60AC-42C2-AFA5-B58CD77FA1E5}</a:tableStyleId>
              </a:tblPr>
              <a:tblGrid>
                <a:gridCol w="6733689">
                  <a:extLst>
                    <a:ext uri="{9D8B030D-6E8A-4147-A177-3AD203B41FA5}">
                      <a16:colId xmlns:a16="http://schemas.microsoft.com/office/drawing/2014/main" val="2969988850"/>
                    </a:ext>
                  </a:extLst>
                </a:gridCol>
                <a:gridCol w="1828800">
                  <a:extLst>
                    <a:ext uri="{9D8B030D-6E8A-4147-A177-3AD203B41FA5}">
                      <a16:colId xmlns:a16="http://schemas.microsoft.com/office/drawing/2014/main" val="3198917509"/>
                    </a:ext>
                  </a:extLst>
                </a:gridCol>
              </a:tblGrid>
              <a:tr h="721091">
                <a:tc>
                  <a:txBody>
                    <a:bodyPr/>
                    <a:lstStyle/>
                    <a:p>
                      <a:pPr algn="ctr" rtl="0" fontAlgn="ctr"/>
                      <a:r>
                        <a:rPr lang="en-US" sz="2300" b="1" u="none" strike="noStrike">
                          <a:solidFill>
                            <a:srgbClr val="0D2145"/>
                          </a:solidFill>
                          <a:effectLst/>
                          <a:latin typeface="Helvetica" panose="020B0604020202020204" pitchFamily="34" charset="0"/>
                          <a:cs typeface="Helvetica" panose="020B0604020202020204" pitchFamily="34" charset="0"/>
                        </a:rPr>
                        <a:t>Evaluation Criteria</a:t>
                      </a:r>
                      <a:endParaRPr lang="en-US" sz="2300" b="1"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300" b="1" u="none" strike="noStrike">
                          <a:solidFill>
                            <a:srgbClr val="0D2145"/>
                          </a:solidFill>
                          <a:effectLst/>
                          <a:latin typeface="Helvetica" panose="020B0604020202020204" pitchFamily="34" charset="0"/>
                          <a:cs typeface="Helvetica" panose="020B0604020202020204" pitchFamily="34" charset="0"/>
                        </a:rPr>
                        <a:t>Relative Weight %</a:t>
                      </a:r>
                      <a:endParaRPr lang="en-US" sz="2300" b="1"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1754983002"/>
                  </a:ext>
                </a:extLst>
              </a:tr>
              <a:tr h="354249">
                <a:tc>
                  <a:txBody>
                    <a:bodyPr/>
                    <a:lstStyle/>
                    <a:p>
                      <a:pPr algn="l" rtl="0" fontAlgn="ctr"/>
                      <a:r>
                        <a:rPr lang="en-US" sz="2000" b="0" u="none" strike="noStrike">
                          <a:solidFill>
                            <a:srgbClr val="0D2145"/>
                          </a:solidFill>
                          <a:effectLst/>
                          <a:latin typeface="Helvetica" panose="020B0604020202020204" pitchFamily="34" charset="0"/>
                          <a:cs typeface="Helvetica" panose="020B0604020202020204" pitchFamily="34" charset="0"/>
                        </a:rPr>
                        <a:t>Price </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000" b="0" u="none" strike="noStrike">
                          <a:solidFill>
                            <a:srgbClr val="0D2145"/>
                          </a:solidFill>
                          <a:effectLst/>
                          <a:latin typeface="Helvetica" panose="020B0604020202020204" pitchFamily="34" charset="0"/>
                          <a:cs typeface="Helvetica" panose="020B0604020202020204" pitchFamily="34" charset="0"/>
                        </a:rPr>
                        <a:t>45</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1776142156"/>
                  </a:ext>
                </a:extLst>
              </a:tr>
              <a:tr h="578447">
                <a:tc>
                  <a:txBody>
                    <a:bodyPr/>
                    <a:lstStyle/>
                    <a:p>
                      <a:pPr algn="l" rtl="0" fontAlgn="ctr"/>
                      <a:r>
                        <a:rPr lang="en-US" sz="2000" b="0" u="none" strike="noStrike">
                          <a:solidFill>
                            <a:srgbClr val="0D2145"/>
                          </a:solidFill>
                          <a:effectLst/>
                          <a:latin typeface="Helvetica" panose="020B0604020202020204" pitchFamily="34" charset="0"/>
                          <a:cs typeface="Helvetica" panose="020B0604020202020204" pitchFamily="34" charset="0"/>
                        </a:rPr>
                        <a:t>Vendor’s Reputation, Quality of Services and Safety Record</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000" b="0" u="none" strike="noStrike">
                          <a:solidFill>
                            <a:srgbClr val="0D2145"/>
                          </a:solidFill>
                          <a:effectLst/>
                          <a:latin typeface="Helvetica" panose="020B0604020202020204" pitchFamily="34" charset="0"/>
                          <a:cs typeface="Helvetica" panose="020B0604020202020204" pitchFamily="34" charset="0"/>
                        </a:rPr>
                        <a:t>25</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4045164938"/>
                  </a:ext>
                </a:extLst>
              </a:tr>
              <a:tr h="346379">
                <a:tc>
                  <a:txBody>
                    <a:bodyPr/>
                    <a:lstStyle/>
                    <a:p>
                      <a:pPr algn="l" rtl="0" fontAlgn="ctr"/>
                      <a:r>
                        <a:rPr lang="en-US" sz="2000" b="0" u="none" strike="noStrike">
                          <a:solidFill>
                            <a:srgbClr val="0D2145"/>
                          </a:solidFill>
                          <a:effectLst/>
                          <a:latin typeface="Helvetica" panose="020B0604020202020204" pitchFamily="34" charset="0"/>
                          <a:cs typeface="Helvetica" panose="020B0604020202020204" pitchFamily="34" charset="0"/>
                        </a:rPr>
                        <a:t>Benefit to the Port Authority</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000" b="0" u="none" strike="noStrike">
                          <a:solidFill>
                            <a:srgbClr val="0D2145"/>
                          </a:solidFill>
                          <a:effectLst/>
                          <a:latin typeface="Helvetica" panose="020B0604020202020204" pitchFamily="34" charset="0"/>
                          <a:cs typeface="Helvetica" panose="020B0604020202020204" pitchFamily="34" charset="0"/>
                        </a:rPr>
                        <a:t>25</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2704044225"/>
                  </a:ext>
                </a:extLst>
              </a:tr>
              <a:tr h="578447">
                <a:tc>
                  <a:txBody>
                    <a:bodyPr/>
                    <a:lstStyle/>
                    <a:p>
                      <a:pPr algn="l" rtl="0" fontAlgn="ctr"/>
                      <a:r>
                        <a:rPr lang="en-US" sz="2000" b="0" u="none" strike="noStrike">
                          <a:solidFill>
                            <a:srgbClr val="0D2145"/>
                          </a:solidFill>
                          <a:effectLst/>
                          <a:latin typeface="Helvetica" panose="020B0604020202020204" pitchFamily="34" charset="0"/>
                          <a:cs typeface="Helvetica" panose="020B0604020202020204" pitchFamily="34" charset="0"/>
                        </a:rPr>
                        <a:t>Overall Compliance with Port Authority Policies and Instructions</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000" b="0" u="none" strike="noStrike">
                          <a:solidFill>
                            <a:srgbClr val="0D2145"/>
                          </a:solidFill>
                          <a:effectLst/>
                          <a:latin typeface="Helvetica" panose="020B0604020202020204" pitchFamily="34" charset="0"/>
                          <a:cs typeface="Helvetica" panose="020B0604020202020204" pitchFamily="34" charset="0"/>
                        </a:rPr>
                        <a:t>5</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327926505"/>
                  </a:ext>
                </a:extLst>
              </a:tr>
              <a:tr h="385739">
                <a:tc>
                  <a:txBody>
                    <a:bodyPr/>
                    <a:lstStyle/>
                    <a:p>
                      <a:pPr algn="ctr" rtl="0" fontAlgn="ctr"/>
                      <a:r>
                        <a:rPr lang="en-US" sz="2000" b="0" u="none" strike="noStrike">
                          <a:solidFill>
                            <a:srgbClr val="0D2145"/>
                          </a:solidFill>
                          <a:effectLst/>
                          <a:latin typeface="Helvetica" panose="020B0604020202020204" pitchFamily="34" charset="0"/>
                          <a:cs typeface="Helvetica" panose="020B0604020202020204" pitchFamily="34" charset="0"/>
                        </a:rPr>
                        <a:t>TOTAL</a:t>
                      </a:r>
                      <a:endParaRPr lang="en-US" sz="20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tc>
                  <a:txBody>
                    <a:bodyPr/>
                    <a:lstStyle/>
                    <a:p>
                      <a:pPr algn="ctr" rtl="0" fontAlgn="ctr"/>
                      <a:r>
                        <a:rPr lang="en-US" sz="2300" b="0" u="none" strike="noStrike">
                          <a:solidFill>
                            <a:srgbClr val="0D2145"/>
                          </a:solidFill>
                          <a:effectLst/>
                          <a:latin typeface="Helvetica" panose="020B0604020202020204" pitchFamily="34" charset="0"/>
                          <a:cs typeface="Helvetica" panose="020B0604020202020204" pitchFamily="34" charset="0"/>
                        </a:rPr>
                        <a:t>100</a:t>
                      </a:r>
                      <a:endParaRPr lang="en-US" sz="2300" b="0" i="0" u="none" strike="noStrike">
                        <a:solidFill>
                          <a:srgbClr val="0D2145"/>
                        </a:solidFill>
                        <a:effectLst/>
                        <a:latin typeface="Helvetica" panose="020B0604020202020204" pitchFamily="34" charset="0"/>
                        <a:cs typeface="Helvetica" panose="020B0604020202020204" pitchFamily="34" charset="0"/>
                      </a:endParaRPr>
                    </a:p>
                  </a:txBody>
                  <a:tcPr marL="7872" marR="7872" marT="7872" marB="0" anchor="ctr"/>
                </a:tc>
                <a:extLst>
                  <a:ext uri="{0D108BD9-81ED-4DB2-BD59-A6C34878D82A}">
                    <a16:rowId xmlns:a16="http://schemas.microsoft.com/office/drawing/2014/main" val="3506461598"/>
                  </a:ext>
                </a:extLst>
              </a:tr>
            </a:tbl>
          </a:graphicData>
        </a:graphic>
      </p:graphicFrame>
    </p:spTree>
    <p:extLst>
      <p:ext uri="{BB962C8B-B14F-4D97-AF65-F5344CB8AC3E}">
        <p14:creationId xmlns:p14="http://schemas.microsoft.com/office/powerpoint/2010/main" val="2357964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C9A1-7601-45A9-A075-EAF1847C87C9}"/>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15D51E34-C652-4FA7-8732-721940FCC8BB}"/>
              </a:ext>
            </a:extLst>
          </p:cNvPr>
          <p:cNvSpPr txBox="1">
            <a:spLocks/>
          </p:cNvSpPr>
          <p:nvPr/>
        </p:nvSpPr>
        <p:spPr>
          <a:xfrm>
            <a:off x="607932" y="1696193"/>
            <a:ext cx="4732020" cy="451375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None/>
            </a:pPr>
            <a:r>
              <a:rPr lang="en-US"/>
              <a:t>Proposal Response form:</a:t>
            </a:r>
          </a:p>
          <a:p>
            <a:pPr marL="0" indent="0">
              <a:buFont typeface="Arial" panose="020B0604020202020204" pitchFamily="34" charset="0"/>
              <a:buNone/>
            </a:pPr>
            <a:r>
              <a:rPr lang="en-US"/>
              <a:t>(Page 32 of CSP Document)</a:t>
            </a:r>
          </a:p>
          <a:p>
            <a:pPr marL="0" indent="0">
              <a:buFont typeface="Arial" panose="020B0604020202020204" pitchFamily="34" charset="0"/>
              <a:buNone/>
            </a:pPr>
            <a:endParaRPr lang="en-US">
              <a:cs typeface="Arial"/>
            </a:endParaRPr>
          </a:p>
          <a:p>
            <a:pPr marL="0" indent="0">
              <a:buNone/>
            </a:pPr>
            <a:r>
              <a:rPr lang="en-US"/>
              <a:t>Page 2 of the Proposal 	Response Form – 	Required Attachments</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Right Arrow 5">
            <a:extLst>
              <a:ext uri="{FF2B5EF4-FFF2-40B4-BE49-F238E27FC236}">
                <a16:creationId xmlns:a16="http://schemas.microsoft.com/office/drawing/2014/main" id="{506AAC00-A679-4DA2-9589-003A9B4BD8CA}"/>
              </a:ext>
            </a:extLst>
          </p:cNvPr>
          <p:cNvSpPr>
            <a:spLocks noChangeArrowheads="1"/>
          </p:cNvSpPr>
          <p:nvPr/>
        </p:nvSpPr>
        <p:spPr bwMode="auto">
          <a:xfrm>
            <a:off x="6096000" y="4727012"/>
            <a:ext cx="1332344" cy="181337"/>
          </a:xfrm>
          <a:prstGeom prst="rightArrow">
            <a:avLst>
              <a:gd name="adj1" fmla="val 50000"/>
              <a:gd name="adj2" fmla="val 50024"/>
            </a:avLst>
          </a:prstGeom>
          <a:solidFill>
            <a:srgbClr val="F6801F"/>
          </a:solidFill>
          <a:ln w="9525" algn="ctr">
            <a:noFill/>
            <a:round/>
            <a:headEnd/>
            <a:tailEnd/>
          </a:ln>
        </p:spPr>
        <p:txBody>
          <a:bodyPr/>
          <a:lstStyle/>
          <a:p>
            <a:endParaRPr lang="en-US" sz="1400">
              <a:solidFill>
                <a:srgbClr val="FF0000"/>
              </a:solidFill>
            </a:endParaRPr>
          </a:p>
        </p:txBody>
      </p:sp>
      <p:pic>
        <p:nvPicPr>
          <p:cNvPr id="5" name="Picture 4">
            <a:extLst>
              <a:ext uri="{FF2B5EF4-FFF2-40B4-BE49-F238E27FC236}">
                <a16:creationId xmlns:a16="http://schemas.microsoft.com/office/drawing/2014/main" id="{2912FD6F-8348-46C0-BA00-ACCC63E90724}"/>
              </a:ext>
            </a:extLst>
          </p:cNvPr>
          <p:cNvPicPr>
            <a:picLocks noChangeAspect="1"/>
          </p:cNvPicPr>
          <p:nvPr/>
        </p:nvPicPr>
        <p:blipFill>
          <a:blip r:embed="rId2"/>
          <a:stretch>
            <a:fillRect/>
          </a:stretch>
        </p:blipFill>
        <p:spPr>
          <a:xfrm>
            <a:off x="7428344" y="1696193"/>
            <a:ext cx="4071265" cy="4599649"/>
          </a:xfrm>
          <a:prstGeom prst="rect">
            <a:avLst/>
          </a:prstGeom>
          <a:solidFill>
            <a:srgbClr val="F6801F"/>
          </a:solidFill>
        </p:spPr>
      </p:pic>
      <p:sp>
        <p:nvSpPr>
          <p:cNvPr id="6" name="Slide Number Placeholder 45">
            <a:extLst>
              <a:ext uri="{FF2B5EF4-FFF2-40B4-BE49-F238E27FC236}">
                <a16:creationId xmlns:a16="http://schemas.microsoft.com/office/drawing/2014/main" id="{62E76A05-5545-4402-AC42-41FE352EF27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15</a:t>
            </a:fld>
            <a:endParaRPr lang="en-US"/>
          </a:p>
        </p:txBody>
      </p:sp>
    </p:spTree>
    <p:extLst>
      <p:ext uri="{BB962C8B-B14F-4D97-AF65-F5344CB8AC3E}">
        <p14:creationId xmlns:p14="http://schemas.microsoft.com/office/powerpoint/2010/main" val="58139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1524000" y="3023857"/>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1524001" y="3384914"/>
            <a:ext cx="9187199" cy="36123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8921" y="385396"/>
            <a:ext cx="2143974" cy="2104586"/>
          </a:xfrm>
          <a:prstGeom prst="rect">
            <a:avLst/>
          </a:prstGeom>
        </p:spPr>
      </p:pic>
      <p:sp>
        <p:nvSpPr>
          <p:cNvPr id="8" name="Rectangle 7"/>
          <p:cNvSpPr/>
          <p:nvPr/>
        </p:nvSpPr>
        <p:spPr>
          <a:xfrm>
            <a:off x="152400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795425" y="2868691"/>
            <a:ext cx="8580344" cy="830997"/>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CSP 2026 - New Fender System at Wharf 1 –Turning Basin Terminal</a:t>
            </a:r>
          </a:p>
          <a:p>
            <a:pPr algn="ctr"/>
            <a:r>
              <a:rPr lang="en-US" sz="1600" dirty="0">
                <a:solidFill>
                  <a:schemeClr val="bg1"/>
                </a:solidFill>
                <a:latin typeface="Arial" panose="020B0604020202020204" pitchFamily="34" charset="0"/>
                <a:cs typeface="Arial" panose="020B0604020202020204" pitchFamily="34" charset="0"/>
              </a:rPr>
              <a:t>Eddy Kharrazi, P.E.  |  Project Manager   |  Project &amp; Construction Management (PCM)</a:t>
            </a:r>
          </a:p>
          <a:p>
            <a:pPr algn="ct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941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33451"/>
            <a:ext cx="9150790"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653863" y="4800167"/>
            <a:ext cx="1538791" cy="584775"/>
          </a:xfrm>
          <a:prstGeom prst="rect">
            <a:avLst/>
          </a:prstGeom>
          <a:noFill/>
        </p:spPr>
        <p:txBody>
          <a:bodyPr wrap="square" rtlCol="0">
            <a:spAutoFit/>
          </a:bodyPr>
          <a:lstStyle/>
          <a:p>
            <a:br>
              <a:rPr lang="en-US" dirty="0"/>
            </a:br>
            <a:r>
              <a:rPr lang="en-US"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EOB</a:t>
            </a:r>
          </a:p>
        </p:txBody>
      </p:sp>
      <p:sp>
        <p:nvSpPr>
          <p:cNvPr id="6" name="5-Point Star 5"/>
          <p:cNvSpPr/>
          <p:nvPr/>
        </p:nvSpPr>
        <p:spPr>
          <a:xfrm>
            <a:off x="4229241" y="2772494"/>
            <a:ext cx="159544" cy="145257"/>
          </a:xfrm>
          <a:prstGeom prst="star5">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2152650" y="36512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t>CSP 2026 – New Fender System at Wharf 1 - TURNING BASIN TERMINAL</a:t>
            </a:r>
          </a:p>
        </p:txBody>
      </p:sp>
      <p:sp>
        <p:nvSpPr>
          <p:cNvPr id="7" name="Right Arrow 6"/>
          <p:cNvSpPr/>
          <p:nvPr/>
        </p:nvSpPr>
        <p:spPr>
          <a:xfrm rot="10800000">
            <a:off x="6587367" y="5357303"/>
            <a:ext cx="776118" cy="295423"/>
          </a:xfrm>
          <a:prstGeom prst="rightArrow">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955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24000" y="1451972"/>
            <a:ext cx="9144000" cy="4595999"/>
          </a:xfrm>
          <a:prstGeom prst="roundRect">
            <a:avLst>
              <a:gd name="adj" fmla="val 0"/>
            </a:avLst>
          </a:prstGeom>
          <a:solidFill>
            <a:srgbClr val="FFFFFF">
              <a:shade val="85000"/>
            </a:srgbClr>
          </a:solidFill>
          <a:ln w="6350">
            <a:solidFill>
              <a:schemeClr val="bg1">
                <a:lumMod val="50000"/>
              </a:schemeClr>
            </a:solidFill>
          </a:ln>
          <a:effectLst/>
        </p:spPr>
      </p:pic>
      <p:sp>
        <p:nvSpPr>
          <p:cNvPr id="4" name="Rectangle 3"/>
          <p:cNvSpPr/>
          <p:nvPr/>
        </p:nvSpPr>
        <p:spPr>
          <a:xfrm>
            <a:off x="1915462" y="444669"/>
            <a:ext cx="4066498" cy="646331"/>
          </a:xfrm>
          <a:prstGeom prst="rect">
            <a:avLst/>
          </a:prstGeom>
        </p:spPr>
        <p:txBody>
          <a:bodyPr wrap="none">
            <a:spAutoFit/>
          </a:bodyPr>
          <a:lstStyle/>
          <a:p>
            <a:r>
              <a:rPr lang="en-US" dirty="0"/>
              <a:t>CSP 2026 New Fender System at Wharf 1 </a:t>
            </a:r>
          </a:p>
          <a:p>
            <a:r>
              <a:rPr lang="en-US" dirty="0"/>
              <a:t>TURNING BASIN TERMINAL</a:t>
            </a:r>
          </a:p>
        </p:txBody>
      </p:sp>
    </p:spTree>
    <p:extLst>
      <p:ext uri="{BB962C8B-B14F-4D97-AF65-F5344CB8AC3E}">
        <p14:creationId xmlns:p14="http://schemas.microsoft.com/office/powerpoint/2010/main" val="225025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E263AF-F89F-4025-90A0-BF94525B56FD}"/>
              </a:ext>
            </a:extLst>
          </p:cNvPr>
          <p:cNvSpPr>
            <a:spLocks noGrp="1"/>
          </p:cNvSpPr>
          <p:nvPr>
            <p:ph idx="1"/>
          </p:nvPr>
        </p:nvSpPr>
        <p:spPr>
          <a:xfrm>
            <a:off x="2152650" y="1253332"/>
            <a:ext cx="4212291" cy="4932316"/>
          </a:xfrm>
        </p:spPr>
        <p:txBody>
          <a:bodyPr/>
          <a:lstStyle/>
          <a:p>
            <a:r>
              <a:rPr lang="en-US" sz="1400" dirty="0"/>
              <a:t>Wharf 1 is part of the southside wharves at the Turning Basin</a:t>
            </a:r>
          </a:p>
          <a:p>
            <a:r>
              <a:rPr lang="en-US" sz="1400" dirty="0"/>
              <a:t>Tenants using the wharf include Jacob Stern and BWC (</a:t>
            </a:r>
            <a:r>
              <a:rPr lang="en-US" sz="1400" dirty="0" err="1"/>
              <a:t>Contanda</a:t>
            </a:r>
            <a:r>
              <a:rPr lang="en-US" sz="1400" dirty="0"/>
              <a:t>)</a:t>
            </a:r>
          </a:p>
          <a:p>
            <a:r>
              <a:rPr lang="en-US" sz="1400" dirty="0"/>
              <a:t>Current wharf fender system is composed of rubber tires hanging off of the dock face with timber fascia sitting behind the tire.</a:t>
            </a:r>
          </a:p>
          <a:p>
            <a:r>
              <a:rPr lang="en-US" sz="1400" dirty="0"/>
              <a:t>This system is not adequate to protect the underside of the wharf from damage resulting from tugboats pivoting barges against the structure</a:t>
            </a:r>
          </a:p>
          <a:p>
            <a:r>
              <a:rPr lang="en-US" sz="1400" dirty="0"/>
              <a:t>A proper fender is necessary to protect the wharf from oceangoing vessels and barges</a:t>
            </a:r>
          </a:p>
          <a:p>
            <a:endParaRPr lang="en-US" sz="1800" dirty="0"/>
          </a:p>
        </p:txBody>
      </p:sp>
      <p:sp>
        <p:nvSpPr>
          <p:cNvPr id="4" name="Slide Number Placeholder 1">
            <a:extLst>
              <a:ext uri="{FF2B5EF4-FFF2-40B4-BE49-F238E27FC236}">
                <a16:creationId xmlns:a16="http://schemas.microsoft.com/office/drawing/2014/main" id="{6C9351FF-65CF-4990-A2EA-9815FA9B1F7A}"/>
              </a:ext>
            </a:extLst>
          </p:cNvPr>
          <p:cNvSpPr txBox="1">
            <a:spLocks/>
          </p:cNvSpPr>
          <p:nvPr/>
        </p:nvSpPr>
        <p:spPr>
          <a:xfrm>
            <a:off x="8610600" y="6492876"/>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dirty="0"/>
          </a:p>
        </p:txBody>
      </p:sp>
      <p:pic>
        <p:nvPicPr>
          <p:cNvPr id="7" name="Picture 6">
            <a:extLst>
              <a:ext uri="{FF2B5EF4-FFF2-40B4-BE49-F238E27FC236}">
                <a16:creationId xmlns:a16="http://schemas.microsoft.com/office/drawing/2014/main" id="{9D082289-A3A0-4E33-A8A5-9C60470C57F3}"/>
              </a:ext>
            </a:extLst>
          </p:cNvPr>
          <p:cNvPicPr>
            <a:picLocks noChangeAspect="1"/>
          </p:cNvPicPr>
          <p:nvPr/>
        </p:nvPicPr>
        <p:blipFill>
          <a:blip r:embed="rId2"/>
          <a:stretch>
            <a:fillRect/>
          </a:stretch>
        </p:blipFill>
        <p:spPr>
          <a:xfrm>
            <a:off x="6560545" y="767833"/>
            <a:ext cx="2895880" cy="2657244"/>
          </a:xfrm>
          <a:prstGeom prst="rect">
            <a:avLst/>
          </a:prstGeom>
        </p:spPr>
      </p:pic>
      <p:pic>
        <p:nvPicPr>
          <p:cNvPr id="8" name="Picture 7">
            <a:extLst>
              <a:ext uri="{FF2B5EF4-FFF2-40B4-BE49-F238E27FC236}">
                <a16:creationId xmlns:a16="http://schemas.microsoft.com/office/drawing/2014/main" id="{BFBBE121-14AF-41CD-8B3C-9CA3D6E9F73D}"/>
              </a:ext>
            </a:extLst>
          </p:cNvPr>
          <p:cNvPicPr>
            <a:picLocks noChangeAspect="1"/>
          </p:cNvPicPr>
          <p:nvPr/>
        </p:nvPicPr>
        <p:blipFill rotWithShape="1">
          <a:blip r:embed="rId3"/>
          <a:srcRect b="30168"/>
          <a:stretch/>
        </p:blipFill>
        <p:spPr>
          <a:xfrm>
            <a:off x="6838950" y="3546742"/>
            <a:ext cx="3829050" cy="2793626"/>
          </a:xfrm>
          <a:prstGeom prst="rect">
            <a:avLst/>
          </a:prstGeom>
        </p:spPr>
      </p:pic>
      <p:sp>
        <p:nvSpPr>
          <p:cNvPr id="9" name="Rectangle 8">
            <a:extLst>
              <a:ext uri="{FF2B5EF4-FFF2-40B4-BE49-F238E27FC236}">
                <a16:creationId xmlns:a16="http://schemas.microsoft.com/office/drawing/2014/main" id="{94CB97E8-F287-4369-98D4-983F87630FB2}"/>
              </a:ext>
            </a:extLst>
          </p:cNvPr>
          <p:cNvSpPr/>
          <p:nvPr/>
        </p:nvSpPr>
        <p:spPr>
          <a:xfrm>
            <a:off x="1915462" y="444669"/>
            <a:ext cx="4124078" cy="646331"/>
          </a:xfrm>
          <a:prstGeom prst="rect">
            <a:avLst/>
          </a:prstGeom>
        </p:spPr>
        <p:txBody>
          <a:bodyPr wrap="none">
            <a:spAutoFit/>
          </a:bodyPr>
          <a:lstStyle/>
          <a:p>
            <a:r>
              <a:rPr lang="en-US" b="1" dirty="0"/>
              <a:t>CSP 2026 New Fender System at Wharf 1 </a:t>
            </a:r>
          </a:p>
          <a:p>
            <a:r>
              <a:rPr lang="en-US" b="1" dirty="0"/>
              <a:t>TURNING BASIN TERMINAL</a:t>
            </a:r>
          </a:p>
        </p:txBody>
      </p:sp>
      <p:pic>
        <p:nvPicPr>
          <p:cNvPr id="10" name="Picture 9">
            <a:extLst>
              <a:ext uri="{FF2B5EF4-FFF2-40B4-BE49-F238E27FC236}">
                <a16:creationId xmlns:a16="http://schemas.microsoft.com/office/drawing/2014/main" id="{91CE1783-FB3A-41E1-BFA5-E612CEE17C6C}"/>
              </a:ext>
            </a:extLst>
          </p:cNvPr>
          <p:cNvPicPr>
            <a:picLocks noChangeAspect="1"/>
          </p:cNvPicPr>
          <p:nvPr/>
        </p:nvPicPr>
        <p:blipFill>
          <a:blip r:embed="rId4"/>
          <a:stretch>
            <a:fillRect/>
          </a:stretch>
        </p:blipFill>
        <p:spPr>
          <a:xfrm>
            <a:off x="1734577" y="4472397"/>
            <a:ext cx="4867369" cy="1875584"/>
          </a:xfrm>
          <a:prstGeom prst="rect">
            <a:avLst/>
          </a:prstGeom>
        </p:spPr>
      </p:pic>
    </p:spTree>
    <p:extLst>
      <p:ext uri="{BB962C8B-B14F-4D97-AF65-F5344CB8AC3E}">
        <p14:creationId xmlns:p14="http://schemas.microsoft.com/office/powerpoint/2010/main" val="348537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B33CCE-ACC4-4A52-9B8B-7E15C1A33587}"/>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9BD3CF0D-C8F0-4A59-8ACE-AF3ECEB89C61}"/>
              </a:ext>
            </a:extLst>
          </p:cNvPr>
          <p:cNvSpPr>
            <a:spLocks noGrp="1"/>
          </p:cNvSpPr>
          <p:nvPr>
            <p:ph type="body" sz="quarter" idx="11"/>
          </p:nvPr>
        </p:nvSpPr>
        <p:spPr>
          <a:xfrm>
            <a:off x="609599" y="1701800"/>
            <a:ext cx="11420105" cy="4421188"/>
          </a:xfrm>
        </p:spPr>
        <p:txBody>
          <a:bodyPr>
            <a:normAutofit/>
          </a:bodyPr>
          <a:lstStyle/>
          <a:p>
            <a:pPr lvl="1"/>
            <a:endParaRPr lang="en-US" sz="2000"/>
          </a:p>
          <a:p>
            <a:pPr marL="457200" lvl="1" indent="0">
              <a:buNone/>
            </a:pPr>
            <a:endParaRPr lang="en-US" sz="2000"/>
          </a:p>
        </p:txBody>
      </p:sp>
      <p:sp>
        <p:nvSpPr>
          <p:cNvPr id="4" name="TextBox 3">
            <a:extLst>
              <a:ext uri="{FF2B5EF4-FFF2-40B4-BE49-F238E27FC236}">
                <a16:creationId xmlns:a16="http://schemas.microsoft.com/office/drawing/2014/main" id="{B031323B-6436-4094-B61C-16095D881CF1}"/>
              </a:ext>
            </a:extLst>
          </p:cNvPr>
          <p:cNvSpPr txBox="1"/>
          <p:nvPr/>
        </p:nvSpPr>
        <p:spPr>
          <a:xfrm>
            <a:off x="838200" y="2352924"/>
            <a:ext cx="7414779" cy="2677656"/>
          </a:xfrm>
          <a:prstGeom prst="rect">
            <a:avLst/>
          </a:prstGeom>
          <a:noFill/>
        </p:spPr>
        <p:txBody>
          <a:bodyPr wrap="square">
            <a:spAutoFit/>
          </a:bodyPr>
          <a:lstStyle/>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Pre-Proposal Conference House Rules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Port Commission</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Business Equity </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Procurement Services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Scope of Services</a:t>
            </a:r>
          </a:p>
          <a:p>
            <a:pPr marL="385763" indent="-385763">
              <a:buFont typeface="Arial" panose="020B0604020202020204" pitchFamily="34" charset="0"/>
              <a:buChar char="•"/>
            </a:pPr>
            <a:r>
              <a:rPr lang="en-US" sz="2800">
                <a:solidFill>
                  <a:srgbClr val="0D2145"/>
                </a:solidFill>
                <a:latin typeface="Helvetica" panose="020B0604020202020204" pitchFamily="34" charset="0"/>
                <a:cs typeface="Helvetica" panose="020B0604020202020204" pitchFamily="34" charset="0"/>
              </a:rPr>
              <a:t>Q &amp; A</a:t>
            </a:r>
          </a:p>
        </p:txBody>
      </p:sp>
      <p:sp>
        <p:nvSpPr>
          <p:cNvPr id="8" name="Slide Number Placeholder 45">
            <a:extLst>
              <a:ext uri="{FF2B5EF4-FFF2-40B4-BE49-F238E27FC236}">
                <a16:creationId xmlns:a16="http://schemas.microsoft.com/office/drawing/2014/main" id="{83AFFB3E-8534-4226-9F7C-A836FA1BAC41}"/>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a:t>
            </a:fld>
            <a:endParaRPr lang="en-US"/>
          </a:p>
        </p:txBody>
      </p:sp>
    </p:spTree>
    <p:extLst>
      <p:ext uri="{BB962C8B-B14F-4D97-AF65-F5344CB8AC3E}">
        <p14:creationId xmlns:p14="http://schemas.microsoft.com/office/powerpoint/2010/main" val="669401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9C74F3-27F0-48C8-880B-E037B7EDDAB7}"/>
              </a:ext>
            </a:extLst>
          </p:cNvPr>
          <p:cNvSpPr>
            <a:spLocks noGrp="1"/>
          </p:cNvSpPr>
          <p:nvPr>
            <p:ph type="sldNum" sz="quarter" idx="12"/>
          </p:nvPr>
        </p:nvSpPr>
        <p:spPr/>
        <p:txBody>
          <a:bodyPr/>
          <a:lstStyle/>
          <a:p>
            <a:fld id="{BE842882-04B5-E040-9EC8-B755C527F58A}" type="slidenum">
              <a:rPr lang="en-US" smtClean="0"/>
              <a:t>20</a:t>
            </a:fld>
            <a:endParaRPr lang="en-US"/>
          </a:p>
        </p:txBody>
      </p:sp>
      <p:pic>
        <p:nvPicPr>
          <p:cNvPr id="4" name="Picture 3">
            <a:extLst>
              <a:ext uri="{FF2B5EF4-FFF2-40B4-BE49-F238E27FC236}">
                <a16:creationId xmlns:a16="http://schemas.microsoft.com/office/drawing/2014/main" id="{4320E9F1-8D4C-4EA0-806B-B81DAC3FBB0C}"/>
              </a:ext>
            </a:extLst>
          </p:cNvPr>
          <p:cNvPicPr>
            <a:picLocks noChangeAspect="1"/>
          </p:cNvPicPr>
          <p:nvPr/>
        </p:nvPicPr>
        <p:blipFill rotWithShape="1">
          <a:blip r:embed="rId2"/>
          <a:srcRect t="6190"/>
          <a:stretch/>
        </p:blipFill>
        <p:spPr>
          <a:xfrm>
            <a:off x="2005405" y="421620"/>
            <a:ext cx="5316775" cy="5404104"/>
          </a:xfrm>
          <a:prstGeom prst="rect">
            <a:avLst/>
          </a:prstGeom>
        </p:spPr>
      </p:pic>
      <p:sp>
        <p:nvSpPr>
          <p:cNvPr id="5" name="TextBox 4">
            <a:extLst>
              <a:ext uri="{FF2B5EF4-FFF2-40B4-BE49-F238E27FC236}">
                <a16:creationId xmlns:a16="http://schemas.microsoft.com/office/drawing/2014/main" id="{5E35A9A4-26D2-4170-8BB4-CD7626EB330F}"/>
              </a:ext>
            </a:extLst>
          </p:cNvPr>
          <p:cNvSpPr txBox="1"/>
          <p:nvPr/>
        </p:nvSpPr>
        <p:spPr>
          <a:xfrm>
            <a:off x="7852372" y="2091412"/>
            <a:ext cx="2334224" cy="1477328"/>
          </a:xfrm>
          <a:prstGeom prst="rect">
            <a:avLst/>
          </a:prstGeom>
          <a:noFill/>
        </p:spPr>
        <p:txBody>
          <a:bodyPr wrap="square">
            <a:spAutoFit/>
          </a:bodyPr>
          <a:lstStyle/>
          <a:p>
            <a:r>
              <a:rPr lang="en-US" b="1" dirty="0"/>
              <a:t>CSP 2026 </a:t>
            </a:r>
          </a:p>
          <a:p>
            <a:r>
              <a:rPr lang="en-US" b="1" dirty="0"/>
              <a:t>New Fender System at Wharf 1 </a:t>
            </a:r>
          </a:p>
          <a:p>
            <a:r>
              <a:rPr lang="en-US" b="1" dirty="0"/>
              <a:t>TURNING BASIN TERMINAL</a:t>
            </a:r>
          </a:p>
        </p:txBody>
      </p:sp>
    </p:spTree>
    <p:extLst>
      <p:ext uri="{BB962C8B-B14F-4D97-AF65-F5344CB8AC3E}">
        <p14:creationId xmlns:p14="http://schemas.microsoft.com/office/powerpoint/2010/main" val="586784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981201" y="1561388"/>
            <a:ext cx="4682255" cy="4525963"/>
          </a:xfrm>
        </p:spPr>
      </p:pic>
      <p:sp>
        <p:nvSpPr>
          <p:cNvPr id="5" name="Title 4"/>
          <p:cNvSpPr>
            <a:spLocks noGrp="1"/>
          </p:cNvSpPr>
          <p:nvPr>
            <p:ph type="title"/>
          </p:nvPr>
        </p:nvSpPr>
        <p:spPr/>
        <p:txBody>
          <a:bodyPr/>
          <a:lstStyle/>
          <a:p>
            <a:r>
              <a:rPr lang="en-US" sz="1600" dirty="0"/>
              <a:t>CSP 2026 New Fender System at Wharf 1 </a:t>
            </a:r>
            <a:br>
              <a:rPr lang="en-US" sz="1600" dirty="0"/>
            </a:br>
            <a:r>
              <a:rPr lang="en-US" sz="1600" dirty="0"/>
              <a:t>TURNING BASIN TERMINAL</a:t>
            </a:r>
          </a:p>
        </p:txBody>
      </p:sp>
      <p:sp>
        <p:nvSpPr>
          <p:cNvPr id="7" name="TextBox 6"/>
          <p:cNvSpPr txBox="1"/>
          <p:nvPr/>
        </p:nvSpPr>
        <p:spPr>
          <a:xfrm>
            <a:off x="7159536" y="2695393"/>
            <a:ext cx="1781257" cy="461665"/>
          </a:xfrm>
          <a:prstGeom prst="rect">
            <a:avLst/>
          </a:prstGeom>
          <a:noFill/>
        </p:spPr>
        <p:txBody>
          <a:bodyPr wrap="none" rtlCol="0">
            <a:spAutoFit/>
          </a:bodyPr>
          <a:lstStyle/>
          <a:p>
            <a:r>
              <a:rPr lang="en-US" sz="2400" dirty="0">
                <a:solidFill>
                  <a:schemeClr val="tx2">
                    <a:lumMod val="75000"/>
                    <a:lumOff val="25000"/>
                  </a:schemeClr>
                </a:solidFill>
              </a:rPr>
              <a:t>Channel side</a:t>
            </a:r>
          </a:p>
        </p:txBody>
      </p:sp>
      <p:sp>
        <p:nvSpPr>
          <p:cNvPr id="8" name="TextBox 7"/>
          <p:cNvSpPr txBox="1"/>
          <p:nvPr/>
        </p:nvSpPr>
        <p:spPr>
          <a:xfrm>
            <a:off x="7275464" y="1514592"/>
            <a:ext cx="2307811" cy="646331"/>
          </a:xfrm>
          <a:prstGeom prst="rect">
            <a:avLst/>
          </a:prstGeom>
          <a:noFill/>
        </p:spPr>
        <p:txBody>
          <a:bodyPr wrap="none" rtlCol="0">
            <a:spAutoFit/>
          </a:bodyPr>
          <a:lstStyle/>
          <a:p>
            <a:r>
              <a:rPr lang="en-US" dirty="0"/>
              <a:t>10” Flat Slab Concrete </a:t>
            </a:r>
            <a:br>
              <a:rPr lang="en-US" dirty="0"/>
            </a:br>
            <a:r>
              <a:rPr lang="en-US" dirty="0"/>
              <a:t>Deck - Alt “B”</a:t>
            </a:r>
          </a:p>
        </p:txBody>
      </p:sp>
      <p:sp>
        <p:nvSpPr>
          <p:cNvPr id="9" name="TextBox 8"/>
          <p:cNvSpPr txBox="1"/>
          <p:nvPr/>
        </p:nvSpPr>
        <p:spPr>
          <a:xfrm>
            <a:off x="7266937" y="2258150"/>
            <a:ext cx="2694648" cy="369332"/>
          </a:xfrm>
          <a:prstGeom prst="rect">
            <a:avLst/>
          </a:prstGeom>
          <a:noFill/>
        </p:spPr>
        <p:txBody>
          <a:bodyPr wrap="none" rtlCol="0">
            <a:spAutoFit/>
          </a:bodyPr>
          <a:lstStyle/>
          <a:p>
            <a:r>
              <a:rPr lang="en-US" dirty="0"/>
              <a:t>Concrete Columns – Plan 2</a:t>
            </a:r>
          </a:p>
        </p:txBody>
      </p:sp>
      <p:sp>
        <p:nvSpPr>
          <p:cNvPr id="10" name="TextBox 9"/>
          <p:cNvSpPr txBox="1"/>
          <p:nvPr/>
        </p:nvSpPr>
        <p:spPr>
          <a:xfrm>
            <a:off x="7275463" y="3377651"/>
            <a:ext cx="2627322" cy="369332"/>
          </a:xfrm>
          <a:prstGeom prst="rect">
            <a:avLst/>
          </a:prstGeom>
          <a:noFill/>
        </p:spPr>
        <p:txBody>
          <a:bodyPr wrap="none" rtlCol="0">
            <a:spAutoFit/>
          </a:bodyPr>
          <a:lstStyle/>
          <a:p>
            <a:r>
              <a:rPr lang="en-US" dirty="0"/>
              <a:t>Concrete Pile Cap – Plan 2</a:t>
            </a:r>
          </a:p>
        </p:txBody>
      </p:sp>
      <p:sp>
        <p:nvSpPr>
          <p:cNvPr id="11" name="TextBox 10"/>
          <p:cNvSpPr txBox="1"/>
          <p:nvPr/>
        </p:nvSpPr>
        <p:spPr>
          <a:xfrm>
            <a:off x="7254283" y="4040997"/>
            <a:ext cx="2255426" cy="369332"/>
          </a:xfrm>
          <a:prstGeom prst="rect">
            <a:avLst/>
          </a:prstGeom>
          <a:noFill/>
        </p:spPr>
        <p:txBody>
          <a:bodyPr wrap="none" rtlCol="0">
            <a:spAutoFit/>
          </a:bodyPr>
          <a:lstStyle/>
          <a:p>
            <a:r>
              <a:rPr lang="en-US" dirty="0"/>
              <a:t>Timber Piles (ca 1959)</a:t>
            </a:r>
          </a:p>
        </p:txBody>
      </p:sp>
      <p:cxnSp>
        <p:nvCxnSpPr>
          <p:cNvPr id="13" name="Straight Arrow Connector 12"/>
          <p:cNvCxnSpPr/>
          <p:nvPr/>
        </p:nvCxnSpPr>
        <p:spPr>
          <a:xfrm flipH="1">
            <a:off x="6538687" y="1711037"/>
            <a:ext cx="728250" cy="45159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1"/>
          </p:cNvCxnSpPr>
          <p:nvPr/>
        </p:nvCxnSpPr>
        <p:spPr>
          <a:xfrm flipH="1">
            <a:off x="6428743" y="2442817"/>
            <a:ext cx="838194" cy="15001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6583104" y="3132062"/>
            <a:ext cx="736777" cy="38077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6389345" y="4013173"/>
            <a:ext cx="886118" cy="21370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a:off x="3146562" y="2868008"/>
            <a:ext cx="3991428" cy="45719"/>
          </a:xfrm>
          <a:custGeom>
            <a:avLst/>
            <a:gdLst>
              <a:gd name="connsiteX0" fmla="*/ 0 w 3316514"/>
              <a:gd name="connsiteY0" fmla="*/ 108 h 80228"/>
              <a:gd name="connsiteX1" fmla="*/ 261257 w 3316514"/>
              <a:gd name="connsiteY1" fmla="*/ 36394 h 80228"/>
              <a:gd name="connsiteX2" fmla="*/ 508000 w 3316514"/>
              <a:gd name="connsiteY2" fmla="*/ 108 h 80228"/>
              <a:gd name="connsiteX3" fmla="*/ 870857 w 3316514"/>
              <a:gd name="connsiteY3" fmla="*/ 50908 h 80228"/>
              <a:gd name="connsiteX4" fmla="*/ 1110343 w 3316514"/>
              <a:gd name="connsiteY4" fmla="*/ 108 h 80228"/>
              <a:gd name="connsiteX5" fmla="*/ 1415143 w 3316514"/>
              <a:gd name="connsiteY5" fmla="*/ 65422 h 80228"/>
              <a:gd name="connsiteX6" fmla="*/ 1661886 w 3316514"/>
              <a:gd name="connsiteY6" fmla="*/ 7365 h 80228"/>
              <a:gd name="connsiteX7" fmla="*/ 1944914 w 3316514"/>
              <a:gd name="connsiteY7" fmla="*/ 72680 h 80228"/>
              <a:gd name="connsiteX8" fmla="*/ 2256971 w 3316514"/>
              <a:gd name="connsiteY8" fmla="*/ 108 h 80228"/>
              <a:gd name="connsiteX9" fmla="*/ 2496457 w 3316514"/>
              <a:gd name="connsiteY9" fmla="*/ 79937 h 80228"/>
              <a:gd name="connsiteX10" fmla="*/ 2779486 w 3316514"/>
              <a:gd name="connsiteY10" fmla="*/ 108 h 80228"/>
              <a:gd name="connsiteX11" fmla="*/ 3098800 w 3316514"/>
              <a:gd name="connsiteY11" fmla="*/ 79937 h 80228"/>
              <a:gd name="connsiteX12" fmla="*/ 3316514 w 3316514"/>
              <a:gd name="connsiteY12" fmla="*/ 21880 h 8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16514" h="80228">
                <a:moveTo>
                  <a:pt x="0" y="108"/>
                </a:moveTo>
                <a:cubicBezTo>
                  <a:pt x="88295" y="18251"/>
                  <a:pt x="176590" y="36394"/>
                  <a:pt x="261257" y="36394"/>
                </a:cubicBezTo>
                <a:cubicBezTo>
                  <a:pt x="345924" y="36394"/>
                  <a:pt x="406400" y="-2311"/>
                  <a:pt x="508000" y="108"/>
                </a:cubicBezTo>
                <a:cubicBezTo>
                  <a:pt x="609600" y="2527"/>
                  <a:pt x="770467" y="50908"/>
                  <a:pt x="870857" y="50908"/>
                </a:cubicBezTo>
                <a:cubicBezTo>
                  <a:pt x="971247" y="50908"/>
                  <a:pt x="1019629" y="-2311"/>
                  <a:pt x="1110343" y="108"/>
                </a:cubicBezTo>
                <a:cubicBezTo>
                  <a:pt x="1201057" y="2527"/>
                  <a:pt x="1323219" y="64213"/>
                  <a:pt x="1415143" y="65422"/>
                </a:cubicBezTo>
                <a:cubicBezTo>
                  <a:pt x="1507067" y="66631"/>
                  <a:pt x="1573591" y="6155"/>
                  <a:pt x="1661886" y="7365"/>
                </a:cubicBezTo>
                <a:cubicBezTo>
                  <a:pt x="1750181" y="8575"/>
                  <a:pt x="1845733" y="73889"/>
                  <a:pt x="1944914" y="72680"/>
                </a:cubicBezTo>
                <a:cubicBezTo>
                  <a:pt x="2044095" y="71471"/>
                  <a:pt x="2165047" y="-1101"/>
                  <a:pt x="2256971" y="108"/>
                </a:cubicBezTo>
                <a:cubicBezTo>
                  <a:pt x="2348895" y="1317"/>
                  <a:pt x="2409371" y="79937"/>
                  <a:pt x="2496457" y="79937"/>
                </a:cubicBezTo>
                <a:cubicBezTo>
                  <a:pt x="2583543" y="79937"/>
                  <a:pt x="2679096" y="108"/>
                  <a:pt x="2779486" y="108"/>
                </a:cubicBezTo>
                <a:cubicBezTo>
                  <a:pt x="2879876" y="108"/>
                  <a:pt x="3009295" y="76308"/>
                  <a:pt x="3098800" y="79937"/>
                </a:cubicBezTo>
                <a:cubicBezTo>
                  <a:pt x="3188305" y="83566"/>
                  <a:pt x="3252409" y="52723"/>
                  <a:pt x="3316514" y="21880"/>
                </a:cubicBezTo>
              </a:path>
            </a:pathLst>
          </a:custGeom>
          <a:noFill/>
          <a:ln w="28575">
            <a:solidFill>
              <a:schemeClr val="tx2">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083104" y="5252079"/>
            <a:ext cx="2612254" cy="923330"/>
          </a:xfrm>
          <a:prstGeom prst="rect">
            <a:avLst/>
          </a:prstGeom>
          <a:noFill/>
        </p:spPr>
        <p:txBody>
          <a:bodyPr wrap="none" rtlCol="0">
            <a:spAutoFit/>
          </a:bodyPr>
          <a:lstStyle/>
          <a:p>
            <a:r>
              <a:rPr lang="en-US" dirty="0"/>
              <a:t>1959 Construction used </a:t>
            </a:r>
            <a:br>
              <a:rPr lang="en-US" dirty="0"/>
            </a:br>
            <a:r>
              <a:rPr lang="en-US" dirty="0"/>
              <a:t>Plan 2 (concrete) columns</a:t>
            </a:r>
            <a:br>
              <a:rPr lang="en-US" dirty="0"/>
            </a:br>
            <a:r>
              <a:rPr lang="en-US" dirty="0"/>
              <a:t>with Alt “B” (Flat slab)</a:t>
            </a:r>
          </a:p>
        </p:txBody>
      </p:sp>
      <p:cxnSp>
        <p:nvCxnSpPr>
          <p:cNvPr id="17" name="Straight Connector 16"/>
          <p:cNvCxnSpPr/>
          <p:nvPr/>
        </p:nvCxnSpPr>
        <p:spPr>
          <a:xfrm flipV="1">
            <a:off x="4802802" y="1711037"/>
            <a:ext cx="0" cy="449887"/>
          </a:xfrm>
          <a:prstGeom prst="line">
            <a:avLst/>
          </a:prstGeom>
          <a:ln w="38100">
            <a:solidFill>
              <a:srgbClr val="0070C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5877102" y="3146978"/>
            <a:ext cx="13854" cy="2940373"/>
          </a:xfrm>
          <a:prstGeom prst="straightConnector1">
            <a:avLst/>
          </a:prstGeom>
          <a:ln w="1905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278158" y="4315888"/>
            <a:ext cx="1119102" cy="369332"/>
          </a:xfrm>
          <a:prstGeom prst="rect">
            <a:avLst/>
          </a:prstGeom>
          <a:solidFill>
            <a:schemeClr val="bg2"/>
          </a:solidFill>
          <a:ln>
            <a:solidFill>
              <a:srgbClr val="FF0000"/>
            </a:solidFill>
          </a:ln>
        </p:spPr>
        <p:txBody>
          <a:bodyPr wrap="square" rtlCol="0">
            <a:spAutoFit/>
          </a:bodyPr>
          <a:lstStyle/>
          <a:p>
            <a:pPr algn="ctr"/>
            <a:r>
              <a:rPr lang="en-US" dirty="0">
                <a:solidFill>
                  <a:srgbClr val="FF0000"/>
                </a:solidFill>
              </a:rPr>
              <a:t>52’</a:t>
            </a:r>
          </a:p>
        </p:txBody>
      </p:sp>
      <p:cxnSp>
        <p:nvCxnSpPr>
          <p:cNvPr id="23" name="Straight Arrow Connector 22"/>
          <p:cNvCxnSpPr/>
          <p:nvPr/>
        </p:nvCxnSpPr>
        <p:spPr>
          <a:xfrm flipH="1">
            <a:off x="4991897" y="3157533"/>
            <a:ext cx="13854" cy="2940373"/>
          </a:xfrm>
          <a:prstGeom prst="straightConnector1">
            <a:avLst/>
          </a:prstGeom>
          <a:ln w="1905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46350" y="4766743"/>
            <a:ext cx="533400" cy="369332"/>
          </a:xfrm>
          <a:prstGeom prst="rect">
            <a:avLst/>
          </a:prstGeom>
          <a:solidFill>
            <a:schemeClr val="bg2"/>
          </a:solidFill>
          <a:ln>
            <a:solidFill>
              <a:srgbClr val="FF0000"/>
            </a:solidFill>
          </a:ln>
        </p:spPr>
        <p:txBody>
          <a:bodyPr wrap="square" rtlCol="0">
            <a:spAutoFit/>
          </a:bodyPr>
          <a:lstStyle/>
          <a:p>
            <a:r>
              <a:rPr lang="en-US" dirty="0">
                <a:solidFill>
                  <a:srgbClr val="FF0000"/>
                </a:solidFill>
              </a:rPr>
              <a:t>47’</a:t>
            </a:r>
          </a:p>
        </p:txBody>
      </p:sp>
      <p:cxnSp>
        <p:nvCxnSpPr>
          <p:cNvPr id="25" name="Straight Arrow Connector 24"/>
          <p:cNvCxnSpPr/>
          <p:nvPr/>
        </p:nvCxnSpPr>
        <p:spPr>
          <a:xfrm flipH="1">
            <a:off x="3503444" y="3132061"/>
            <a:ext cx="13854" cy="2659950"/>
          </a:xfrm>
          <a:prstGeom prst="straightConnector1">
            <a:avLst/>
          </a:prstGeom>
          <a:ln w="1905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239898" y="3972903"/>
            <a:ext cx="533400" cy="369332"/>
          </a:xfrm>
          <a:prstGeom prst="rect">
            <a:avLst/>
          </a:prstGeom>
          <a:solidFill>
            <a:schemeClr val="bg2"/>
          </a:solidFill>
          <a:ln>
            <a:solidFill>
              <a:srgbClr val="FF0000"/>
            </a:solidFill>
          </a:ln>
        </p:spPr>
        <p:txBody>
          <a:bodyPr wrap="square" rtlCol="0">
            <a:spAutoFit/>
          </a:bodyPr>
          <a:lstStyle/>
          <a:p>
            <a:r>
              <a:rPr lang="en-US" dirty="0">
                <a:solidFill>
                  <a:srgbClr val="FF0000"/>
                </a:solidFill>
              </a:rPr>
              <a:t>38’</a:t>
            </a:r>
          </a:p>
        </p:txBody>
      </p:sp>
      <p:cxnSp>
        <p:nvCxnSpPr>
          <p:cNvPr id="28" name="Straight Arrow Connector 27"/>
          <p:cNvCxnSpPr/>
          <p:nvPr/>
        </p:nvCxnSpPr>
        <p:spPr>
          <a:xfrm flipH="1">
            <a:off x="4339470" y="3061084"/>
            <a:ext cx="13854" cy="2940373"/>
          </a:xfrm>
          <a:prstGeom prst="straightConnector1">
            <a:avLst/>
          </a:prstGeom>
          <a:ln w="1905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984514" y="4119602"/>
            <a:ext cx="733384" cy="369332"/>
          </a:xfrm>
          <a:prstGeom prst="rect">
            <a:avLst/>
          </a:prstGeom>
          <a:solidFill>
            <a:schemeClr val="bg2"/>
          </a:solidFill>
          <a:ln>
            <a:solidFill>
              <a:srgbClr val="FF0000"/>
            </a:solidFill>
          </a:ln>
        </p:spPr>
        <p:txBody>
          <a:bodyPr wrap="square" rtlCol="0">
            <a:spAutoFit/>
          </a:bodyPr>
          <a:lstStyle/>
          <a:p>
            <a:pPr algn="ctr"/>
            <a:r>
              <a:rPr lang="en-US" dirty="0">
                <a:solidFill>
                  <a:srgbClr val="FF0000"/>
                </a:solidFill>
              </a:rPr>
              <a:t>43’</a:t>
            </a:r>
          </a:p>
        </p:txBody>
      </p:sp>
    </p:spTree>
    <p:extLst>
      <p:ext uri="{BB962C8B-B14F-4D97-AF65-F5344CB8AC3E}">
        <p14:creationId xmlns:p14="http://schemas.microsoft.com/office/powerpoint/2010/main" val="2176992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0200" y="1110039"/>
            <a:ext cx="8947130" cy="5024061"/>
          </a:xfrm>
          <a:prstGeom prst="rect">
            <a:avLst/>
          </a:prstGeom>
        </p:spPr>
      </p:pic>
      <p:sp>
        <p:nvSpPr>
          <p:cNvPr id="5" name="Rectangle 4"/>
          <p:cNvSpPr/>
          <p:nvPr/>
        </p:nvSpPr>
        <p:spPr>
          <a:xfrm>
            <a:off x="2401237" y="577335"/>
            <a:ext cx="4066498" cy="646331"/>
          </a:xfrm>
          <a:prstGeom prst="rect">
            <a:avLst/>
          </a:prstGeom>
        </p:spPr>
        <p:txBody>
          <a:bodyPr wrap="none">
            <a:spAutoFit/>
          </a:bodyPr>
          <a:lstStyle/>
          <a:p>
            <a:r>
              <a:rPr lang="en-US" dirty="0"/>
              <a:t>CSP 2026 New Fender System at Wharf 1 </a:t>
            </a:r>
          </a:p>
          <a:p>
            <a:r>
              <a:rPr lang="en-US" dirty="0"/>
              <a:t>TURNING BASIN TERMINAL</a:t>
            </a:r>
          </a:p>
        </p:txBody>
      </p:sp>
      <p:sp>
        <p:nvSpPr>
          <p:cNvPr id="6" name="Rectangle 5"/>
          <p:cNvSpPr/>
          <p:nvPr/>
        </p:nvSpPr>
        <p:spPr>
          <a:xfrm>
            <a:off x="3787141" y="5821680"/>
            <a:ext cx="2286625"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013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81287-D9AF-42DC-8E74-303AC112D11A}"/>
              </a:ext>
            </a:extLst>
          </p:cNvPr>
          <p:cNvPicPr>
            <a:picLocks noChangeAspect="1"/>
          </p:cNvPicPr>
          <p:nvPr/>
        </p:nvPicPr>
        <p:blipFill>
          <a:blip r:embed="rId2"/>
          <a:stretch>
            <a:fillRect/>
          </a:stretch>
        </p:blipFill>
        <p:spPr>
          <a:xfrm>
            <a:off x="2067208" y="1172661"/>
            <a:ext cx="8057584" cy="5215952"/>
          </a:xfrm>
          <a:prstGeom prst="rect">
            <a:avLst/>
          </a:prstGeom>
        </p:spPr>
      </p:pic>
      <p:sp>
        <p:nvSpPr>
          <p:cNvPr id="4" name="Rectangle 3">
            <a:extLst>
              <a:ext uri="{FF2B5EF4-FFF2-40B4-BE49-F238E27FC236}">
                <a16:creationId xmlns:a16="http://schemas.microsoft.com/office/drawing/2014/main" id="{D5481F7D-B2D4-4992-8675-F9AD33D6E649}"/>
              </a:ext>
            </a:extLst>
          </p:cNvPr>
          <p:cNvSpPr/>
          <p:nvPr/>
        </p:nvSpPr>
        <p:spPr>
          <a:xfrm>
            <a:off x="1915462" y="277267"/>
            <a:ext cx="4066498" cy="646331"/>
          </a:xfrm>
          <a:prstGeom prst="rect">
            <a:avLst/>
          </a:prstGeom>
        </p:spPr>
        <p:txBody>
          <a:bodyPr wrap="none">
            <a:spAutoFit/>
          </a:bodyPr>
          <a:lstStyle/>
          <a:p>
            <a:r>
              <a:rPr lang="en-US" dirty="0"/>
              <a:t>CSP 2026 New Fender System at Wharf 1 </a:t>
            </a:r>
          </a:p>
          <a:p>
            <a:r>
              <a:rPr lang="en-US" dirty="0"/>
              <a:t>TURNING BASIN TERMINAL</a:t>
            </a:r>
          </a:p>
        </p:txBody>
      </p:sp>
    </p:spTree>
    <p:extLst>
      <p:ext uri="{BB962C8B-B14F-4D97-AF65-F5344CB8AC3E}">
        <p14:creationId xmlns:p14="http://schemas.microsoft.com/office/powerpoint/2010/main" val="2208754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0EDA68-9D0C-4029-9049-F92087AA5C09}"/>
              </a:ext>
            </a:extLst>
          </p:cNvPr>
          <p:cNvSpPr/>
          <p:nvPr/>
        </p:nvSpPr>
        <p:spPr>
          <a:xfrm>
            <a:off x="1915462" y="277267"/>
            <a:ext cx="4066498" cy="646331"/>
          </a:xfrm>
          <a:prstGeom prst="rect">
            <a:avLst/>
          </a:prstGeom>
        </p:spPr>
        <p:txBody>
          <a:bodyPr wrap="none">
            <a:spAutoFit/>
          </a:bodyPr>
          <a:lstStyle/>
          <a:p>
            <a:r>
              <a:rPr lang="en-US" dirty="0"/>
              <a:t>CSP 2026 New Fender System at Wharf 1 </a:t>
            </a:r>
          </a:p>
          <a:p>
            <a:r>
              <a:rPr lang="en-US" dirty="0"/>
              <a:t>TURNING BASIN TERMINAL</a:t>
            </a:r>
          </a:p>
        </p:txBody>
      </p:sp>
      <p:pic>
        <p:nvPicPr>
          <p:cNvPr id="5" name="Picture 4">
            <a:extLst>
              <a:ext uri="{FF2B5EF4-FFF2-40B4-BE49-F238E27FC236}">
                <a16:creationId xmlns:a16="http://schemas.microsoft.com/office/drawing/2014/main" id="{14245D06-40EC-4609-BF3B-2D7C059C3417}"/>
              </a:ext>
            </a:extLst>
          </p:cNvPr>
          <p:cNvPicPr>
            <a:picLocks noChangeAspect="1"/>
          </p:cNvPicPr>
          <p:nvPr/>
        </p:nvPicPr>
        <p:blipFill>
          <a:blip r:embed="rId2"/>
          <a:stretch>
            <a:fillRect/>
          </a:stretch>
        </p:blipFill>
        <p:spPr>
          <a:xfrm>
            <a:off x="5869664" y="864746"/>
            <a:ext cx="4005118" cy="5715988"/>
          </a:xfrm>
          <a:prstGeom prst="rect">
            <a:avLst/>
          </a:prstGeom>
        </p:spPr>
      </p:pic>
    </p:spTree>
    <p:extLst>
      <p:ext uri="{BB962C8B-B14F-4D97-AF65-F5344CB8AC3E}">
        <p14:creationId xmlns:p14="http://schemas.microsoft.com/office/powerpoint/2010/main" val="566159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D2519D-B439-4CB3-93F6-6A724B8F9BAF}"/>
              </a:ext>
            </a:extLst>
          </p:cNvPr>
          <p:cNvPicPr>
            <a:picLocks noChangeAspect="1"/>
          </p:cNvPicPr>
          <p:nvPr/>
        </p:nvPicPr>
        <p:blipFill rotWithShape="1">
          <a:blip r:embed="rId2"/>
          <a:srcRect l="2552" t="2640"/>
          <a:stretch/>
        </p:blipFill>
        <p:spPr>
          <a:xfrm>
            <a:off x="4864729" y="1013987"/>
            <a:ext cx="5398739" cy="5305332"/>
          </a:xfrm>
          <a:prstGeom prst="rect">
            <a:avLst/>
          </a:prstGeom>
        </p:spPr>
      </p:pic>
      <p:sp>
        <p:nvSpPr>
          <p:cNvPr id="4" name="Rectangle 3">
            <a:extLst>
              <a:ext uri="{FF2B5EF4-FFF2-40B4-BE49-F238E27FC236}">
                <a16:creationId xmlns:a16="http://schemas.microsoft.com/office/drawing/2014/main" id="{E80EDA68-9D0C-4029-9049-F92087AA5C09}"/>
              </a:ext>
            </a:extLst>
          </p:cNvPr>
          <p:cNvSpPr/>
          <p:nvPr/>
        </p:nvSpPr>
        <p:spPr>
          <a:xfrm>
            <a:off x="1915462" y="277267"/>
            <a:ext cx="4066498" cy="646331"/>
          </a:xfrm>
          <a:prstGeom prst="rect">
            <a:avLst/>
          </a:prstGeom>
        </p:spPr>
        <p:txBody>
          <a:bodyPr wrap="none">
            <a:spAutoFit/>
          </a:bodyPr>
          <a:lstStyle/>
          <a:p>
            <a:r>
              <a:rPr lang="en-US" dirty="0"/>
              <a:t>CSP 2026 New Fender System at Wharf 1 </a:t>
            </a:r>
          </a:p>
          <a:p>
            <a:r>
              <a:rPr lang="en-US" dirty="0"/>
              <a:t>TURNING BASIN TERMINAL</a:t>
            </a:r>
          </a:p>
        </p:txBody>
      </p:sp>
    </p:spTree>
    <p:extLst>
      <p:ext uri="{BB962C8B-B14F-4D97-AF65-F5344CB8AC3E}">
        <p14:creationId xmlns:p14="http://schemas.microsoft.com/office/powerpoint/2010/main" val="852107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45C1A0-D42F-433D-99BF-BB9B01411204}"/>
              </a:ext>
            </a:extLst>
          </p:cNvPr>
          <p:cNvPicPr>
            <a:picLocks noChangeAspect="1"/>
          </p:cNvPicPr>
          <p:nvPr/>
        </p:nvPicPr>
        <p:blipFill rotWithShape="1">
          <a:blip r:embed="rId2"/>
          <a:srcRect r="-1" b="14584"/>
          <a:stretch/>
        </p:blipFill>
        <p:spPr>
          <a:xfrm rot="21480000">
            <a:off x="2377377" y="1003258"/>
            <a:ext cx="7437246" cy="4764396"/>
          </a:xfrm>
          <a:prstGeom prst="rect">
            <a:avLst/>
          </a:prstGeom>
        </p:spPr>
      </p:pic>
      <p:sp>
        <p:nvSpPr>
          <p:cNvPr id="6" name="Rectangle 5">
            <a:extLst>
              <a:ext uri="{FF2B5EF4-FFF2-40B4-BE49-F238E27FC236}">
                <a16:creationId xmlns:a16="http://schemas.microsoft.com/office/drawing/2014/main" id="{BDACBBE2-A769-4CB8-9D09-B3F8845DCB8A}"/>
              </a:ext>
            </a:extLst>
          </p:cNvPr>
          <p:cNvSpPr/>
          <p:nvPr/>
        </p:nvSpPr>
        <p:spPr>
          <a:xfrm>
            <a:off x="1524000" y="64550"/>
            <a:ext cx="4066498" cy="646331"/>
          </a:xfrm>
          <a:prstGeom prst="rect">
            <a:avLst/>
          </a:prstGeom>
        </p:spPr>
        <p:txBody>
          <a:bodyPr wrap="none">
            <a:spAutoFit/>
          </a:bodyPr>
          <a:lstStyle/>
          <a:p>
            <a:r>
              <a:rPr lang="en-US" dirty="0"/>
              <a:t>CSP 2026 New Fender System at Wharf 1 </a:t>
            </a:r>
          </a:p>
          <a:p>
            <a:r>
              <a:rPr lang="en-US" dirty="0"/>
              <a:t>TURNING BASIN TERMINAL</a:t>
            </a:r>
          </a:p>
        </p:txBody>
      </p:sp>
    </p:spTree>
    <p:extLst>
      <p:ext uri="{BB962C8B-B14F-4D97-AF65-F5344CB8AC3E}">
        <p14:creationId xmlns:p14="http://schemas.microsoft.com/office/powerpoint/2010/main" val="1039754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11165FF-1F76-45E5-9257-41CDA21C874E}"/>
              </a:ext>
            </a:extLst>
          </p:cNvPr>
          <p:cNvGraphicFramePr>
            <a:graphicFrameLocks noGrp="1"/>
          </p:cNvGraphicFramePr>
          <p:nvPr/>
        </p:nvGraphicFramePr>
        <p:xfrm>
          <a:off x="1885056" y="1391059"/>
          <a:ext cx="8421888" cy="4918054"/>
        </p:xfrm>
        <a:graphic>
          <a:graphicData uri="http://schemas.openxmlformats.org/drawingml/2006/table">
            <a:tbl>
              <a:tblPr firstRow="1" firstCol="1" bandRow="1">
                <a:tableStyleId>{5C22544A-7EE6-4342-B048-85BDC9FD1C3A}</a:tableStyleId>
              </a:tblPr>
              <a:tblGrid>
                <a:gridCol w="5270199">
                  <a:extLst>
                    <a:ext uri="{9D8B030D-6E8A-4147-A177-3AD203B41FA5}">
                      <a16:colId xmlns:a16="http://schemas.microsoft.com/office/drawing/2014/main" val="1416522376"/>
                    </a:ext>
                  </a:extLst>
                </a:gridCol>
                <a:gridCol w="3151689">
                  <a:extLst>
                    <a:ext uri="{9D8B030D-6E8A-4147-A177-3AD203B41FA5}">
                      <a16:colId xmlns:a16="http://schemas.microsoft.com/office/drawing/2014/main" val="610157667"/>
                    </a:ext>
                  </a:extLst>
                </a:gridCol>
              </a:tblGrid>
              <a:tr h="171041">
                <a:tc gridSpan="2">
                  <a:txBody>
                    <a:bodyPr/>
                    <a:lstStyle/>
                    <a:p>
                      <a:pPr marL="0" marR="0" algn="ctr">
                        <a:spcBef>
                          <a:spcPts val="0"/>
                        </a:spcBef>
                        <a:spcAft>
                          <a:spcPts val="0"/>
                        </a:spcAft>
                      </a:pPr>
                      <a:r>
                        <a:rPr lang="en-US" sz="2400" dirty="0">
                          <a:solidFill>
                            <a:sysClr val="windowText" lastClr="000000"/>
                          </a:solidFill>
                          <a:effectLst/>
                        </a:rPr>
                        <a:t>MINIMUM INSURANCE REQUIREMENTS</a:t>
                      </a:r>
                      <a:endParaRPr lang="en-US" sz="2400" dirty="0">
                        <a:solidFill>
                          <a:sysClr val="windowText" lastClr="000000"/>
                        </a:solidFill>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62670983"/>
                  </a:ext>
                </a:extLst>
              </a:tr>
              <a:tr h="208512">
                <a:tc>
                  <a:txBody>
                    <a:bodyPr/>
                    <a:lstStyle/>
                    <a:p>
                      <a:pPr marL="0" marR="0" algn="ctr">
                        <a:spcBef>
                          <a:spcPts val="0"/>
                        </a:spcBef>
                        <a:spcAft>
                          <a:spcPts val="0"/>
                        </a:spcAft>
                      </a:pPr>
                      <a:r>
                        <a:rPr lang="en-US" sz="1400" b="1" dirty="0">
                          <a:solidFill>
                            <a:sysClr val="windowText" lastClr="000000"/>
                          </a:solidFill>
                          <a:effectLst/>
                        </a:rPr>
                        <a:t>Kind of Insurance</a:t>
                      </a:r>
                      <a:endParaRPr lang="en-US" sz="1400" b="1" dirty="0">
                        <a:solidFill>
                          <a:sysClr val="windowText" lastClr="000000"/>
                        </a:solidFill>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b="1" dirty="0">
                          <a:effectLst/>
                        </a:rPr>
                        <a:t>Limits of Liability</a:t>
                      </a:r>
                      <a:endParaRPr lang="en-US" sz="1400" b="1" dirty="0">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4642736"/>
                  </a:ext>
                </a:extLst>
              </a:tr>
              <a:tr h="1087240">
                <a:tc>
                  <a:txBody>
                    <a:bodyPr/>
                    <a:lstStyle/>
                    <a:p>
                      <a:pPr marL="342900" marR="0" indent="-342900" algn="just">
                        <a:spcBef>
                          <a:spcPts val="0"/>
                        </a:spcBef>
                        <a:spcAft>
                          <a:spcPts val="0"/>
                        </a:spcAft>
                        <a:buFont typeface="+mj-lt"/>
                        <a:buAutoNum type="alphaUcPeriod"/>
                      </a:pPr>
                      <a:r>
                        <a:rPr lang="en-US" sz="1400" dirty="0">
                          <a:solidFill>
                            <a:sysClr val="windowText" lastClr="000000"/>
                          </a:solidFill>
                          <a:effectLst/>
                        </a:rPr>
                        <a:t>Workers’ Compensation Insurance </a:t>
                      </a:r>
                    </a:p>
                    <a:p>
                      <a:pPr marL="0" marR="0" indent="0" algn="just">
                        <a:spcBef>
                          <a:spcPts val="0"/>
                        </a:spcBef>
                        <a:spcAft>
                          <a:spcPts val="0"/>
                        </a:spcAft>
                        <a:buFont typeface="+mj-lt"/>
                        <a:buNone/>
                      </a:pPr>
                      <a:r>
                        <a:rPr lang="en-US" sz="1400" dirty="0">
                          <a:solidFill>
                            <a:sysClr val="windowText" lastClr="000000"/>
                          </a:solidFill>
                          <a:effectLst/>
                        </a:rPr>
                        <a:t>       Employers Liability Coverage</a:t>
                      </a:r>
                    </a:p>
                    <a:p>
                      <a:pPr marL="285750" marR="0" indent="-285750" algn="just">
                        <a:spcBef>
                          <a:spcPts val="0"/>
                        </a:spcBef>
                        <a:spcAft>
                          <a:spcPts val="0"/>
                        </a:spcAft>
                      </a:pPr>
                      <a:endParaRPr lang="en-US" sz="700" dirty="0">
                        <a:solidFill>
                          <a:sysClr val="windowText" lastClr="000000"/>
                        </a:solidFill>
                        <a:effectLst/>
                      </a:endParaRPr>
                    </a:p>
                    <a:p>
                      <a:pPr marL="285750" marR="0" indent="-285750" algn="just">
                        <a:spcBef>
                          <a:spcPts val="0"/>
                        </a:spcBef>
                        <a:spcAft>
                          <a:spcPts val="0"/>
                        </a:spcAft>
                      </a:pPr>
                      <a:r>
                        <a:rPr lang="en-US" sz="1400" dirty="0">
                          <a:solidFill>
                            <a:sysClr val="windowText" lastClr="000000"/>
                          </a:solidFill>
                          <a:effectLst/>
                        </a:rPr>
                        <a:t>Coverage shall be endorsed as follows:</a:t>
                      </a:r>
                    </a:p>
                    <a:p>
                      <a:pPr marL="342900" marR="0" lvl="0" indent="-342900" algn="just">
                        <a:spcBef>
                          <a:spcPts val="0"/>
                        </a:spcBef>
                        <a:spcAft>
                          <a:spcPts val="0"/>
                        </a:spcAft>
                        <a:buFont typeface="+mj-lt"/>
                        <a:buAutoNum type="arabicPeriod"/>
                      </a:pPr>
                      <a:r>
                        <a:rPr lang="en-US" sz="1200" b="0" i="1" dirty="0">
                          <a:solidFill>
                            <a:sysClr val="windowText" lastClr="000000"/>
                          </a:solidFill>
                          <a:effectLst/>
                        </a:rPr>
                        <a:t>Longshore and Harbor Workers’ Compensation Act (If exposure exists)</a:t>
                      </a:r>
                    </a:p>
                    <a:p>
                      <a:pPr marL="342900" marR="0" lvl="0" indent="-342900" algn="just">
                        <a:spcBef>
                          <a:spcPts val="0"/>
                        </a:spcBef>
                        <a:spcAft>
                          <a:spcPts val="0"/>
                        </a:spcAft>
                        <a:buFont typeface="+mj-lt"/>
                        <a:buAutoNum type="arabicPeriod"/>
                      </a:pPr>
                      <a:r>
                        <a:rPr lang="en-US" sz="1200" b="0" i="1" dirty="0">
                          <a:solidFill>
                            <a:sysClr val="windowText" lastClr="000000"/>
                          </a:solidFill>
                          <a:effectLst/>
                        </a:rPr>
                        <a:t>Jones Act (If exposure exists) </a:t>
                      </a:r>
                      <a:endParaRPr lang="en-US" sz="1200" b="0" i="1" dirty="0">
                        <a:solidFill>
                          <a:sysClr val="windowText" lastClr="000000"/>
                        </a:solidFill>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i="1" dirty="0">
                          <a:effectLst/>
                        </a:rPr>
                        <a:t>Statutory</a:t>
                      </a:r>
                    </a:p>
                    <a:p>
                      <a:pPr marL="0" marR="0">
                        <a:spcBef>
                          <a:spcPts val="0"/>
                        </a:spcBef>
                        <a:spcAft>
                          <a:spcPts val="0"/>
                        </a:spcAft>
                      </a:pPr>
                      <a:r>
                        <a:rPr lang="en-US" sz="1200" i="1" dirty="0">
                          <a:effectLst/>
                        </a:rPr>
                        <a:t> </a:t>
                      </a:r>
                    </a:p>
                    <a:p>
                      <a:pPr marL="0" marR="0">
                        <a:spcBef>
                          <a:spcPts val="0"/>
                        </a:spcBef>
                        <a:spcAft>
                          <a:spcPts val="0"/>
                        </a:spcAft>
                      </a:pPr>
                      <a:r>
                        <a:rPr lang="en-US" sz="1200" i="1" dirty="0">
                          <a:effectLst/>
                        </a:rPr>
                        <a:t> </a:t>
                      </a:r>
                    </a:p>
                    <a:p>
                      <a:pPr marL="0" marR="0">
                        <a:spcBef>
                          <a:spcPts val="0"/>
                        </a:spcBef>
                        <a:spcAft>
                          <a:spcPts val="0"/>
                        </a:spcAft>
                      </a:pPr>
                      <a:endParaRPr lang="en-US" sz="1200" i="1" dirty="0">
                        <a:effectLst/>
                      </a:endParaRPr>
                    </a:p>
                    <a:p>
                      <a:pPr marL="0" marR="0">
                        <a:spcBef>
                          <a:spcPts val="0"/>
                        </a:spcBef>
                        <a:spcAft>
                          <a:spcPts val="0"/>
                        </a:spcAft>
                      </a:pPr>
                      <a:r>
                        <a:rPr lang="en-US" sz="1200" i="1" dirty="0">
                          <a:effectLst/>
                        </a:rPr>
                        <a:t>$1,000,000 Per Accident</a:t>
                      </a:r>
                    </a:p>
                    <a:p>
                      <a:pPr marL="0" marR="0">
                        <a:spcBef>
                          <a:spcPts val="0"/>
                        </a:spcBef>
                        <a:spcAft>
                          <a:spcPts val="0"/>
                        </a:spcAft>
                      </a:pPr>
                      <a:r>
                        <a:rPr lang="en-US" sz="1200" i="1" dirty="0">
                          <a:effectLst/>
                        </a:rPr>
                        <a:t>$1,000,000 Per Accident for Disease</a:t>
                      </a: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2422875"/>
                  </a:ext>
                </a:extLst>
              </a:tr>
              <a:tr h="1668094">
                <a:tc>
                  <a:txBody>
                    <a:bodyPr/>
                    <a:lstStyle/>
                    <a:p>
                      <a:pPr marL="285750" marR="0" indent="-285750" algn="just">
                        <a:spcBef>
                          <a:spcPts val="0"/>
                        </a:spcBef>
                        <a:spcAft>
                          <a:spcPts val="0"/>
                        </a:spcAft>
                      </a:pPr>
                      <a:r>
                        <a:rPr lang="en-US" sz="1400" dirty="0">
                          <a:solidFill>
                            <a:sysClr val="windowText" lastClr="000000"/>
                          </a:solidFill>
                          <a:effectLst/>
                        </a:rPr>
                        <a:t>B. Commercial General Liability Coverage including but not limited to:</a:t>
                      </a:r>
                    </a:p>
                    <a:p>
                      <a:pPr marL="342900" marR="0" indent="-342900" algn="just">
                        <a:spcBef>
                          <a:spcPts val="0"/>
                        </a:spcBef>
                        <a:spcAft>
                          <a:spcPts val="0"/>
                        </a:spcAft>
                        <a:buFont typeface="+mj-lt"/>
                        <a:buAutoNum type="arabicPeriod"/>
                      </a:pPr>
                      <a:r>
                        <a:rPr lang="en-US" sz="1200" b="0" i="1" dirty="0">
                          <a:solidFill>
                            <a:sysClr val="windowText" lastClr="000000"/>
                          </a:solidFill>
                          <a:effectLst/>
                        </a:rPr>
                        <a:t>Premises and operations</a:t>
                      </a:r>
                    </a:p>
                    <a:p>
                      <a:pPr marL="342900" marR="0" indent="-342900" algn="just">
                        <a:spcBef>
                          <a:spcPts val="0"/>
                        </a:spcBef>
                        <a:spcAft>
                          <a:spcPts val="0"/>
                        </a:spcAft>
                        <a:buFont typeface="+mj-lt"/>
                        <a:buAutoNum type="arabicPeriod"/>
                      </a:pPr>
                      <a:r>
                        <a:rPr lang="en-US" sz="1200" b="0" i="1" dirty="0">
                          <a:solidFill>
                            <a:sysClr val="windowText" lastClr="000000"/>
                          </a:solidFill>
                          <a:effectLst/>
                        </a:rPr>
                        <a:t>Products and completed operations.</a:t>
                      </a:r>
                    </a:p>
                    <a:p>
                      <a:pPr marL="342900" marR="0" indent="-342900" algn="just">
                        <a:spcBef>
                          <a:spcPts val="0"/>
                        </a:spcBef>
                        <a:spcAft>
                          <a:spcPts val="0"/>
                        </a:spcAft>
                        <a:buFont typeface="+mj-lt"/>
                        <a:buAutoNum type="arabicPeriod"/>
                      </a:pPr>
                      <a:r>
                        <a:rPr lang="en-US" sz="1200" b="0" i="1" dirty="0">
                          <a:solidFill>
                            <a:sysClr val="windowText" lastClr="000000"/>
                          </a:solidFill>
                          <a:effectLst/>
                        </a:rPr>
                        <a:t>Personal and Bodily injury liability </a:t>
                      </a:r>
                    </a:p>
                    <a:p>
                      <a:pPr marL="342900" marR="0" indent="-342900" algn="just">
                        <a:spcBef>
                          <a:spcPts val="0"/>
                        </a:spcBef>
                        <a:spcAft>
                          <a:spcPts val="0"/>
                        </a:spcAft>
                        <a:buFont typeface="+mj-lt"/>
                        <a:buAutoNum type="arabicPeriod"/>
                      </a:pPr>
                      <a:r>
                        <a:rPr lang="en-US" sz="1200" b="0" i="1" dirty="0">
                          <a:solidFill>
                            <a:sysClr val="windowText" lastClr="000000"/>
                          </a:solidFill>
                          <a:effectLst/>
                        </a:rPr>
                        <a:t>Contractual Liability</a:t>
                      </a:r>
                    </a:p>
                    <a:p>
                      <a:pPr marL="342900" marR="0" indent="-342900" algn="just">
                        <a:spcBef>
                          <a:spcPts val="0"/>
                        </a:spcBef>
                        <a:spcAft>
                          <a:spcPts val="0"/>
                        </a:spcAft>
                        <a:buFont typeface="+mj-lt"/>
                        <a:buAutoNum type="arabicPeriod"/>
                      </a:pPr>
                      <a:r>
                        <a:rPr lang="en-US" sz="1200" b="0" i="1" dirty="0">
                          <a:solidFill>
                            <a:sysClr val="windowText" lastClr="000000"/>
                          </a:solidFill>
                          <a:effectLst/>
                        </a:rPr>
                        <a:t>Independent Contractors</a:t>
                      </a:r>
                    </a:p>
                    <a:p>
                      <a:pPr marL="342900" marR="0" indent="-342900" algn="just">
                        <a:spcBef>
                          <a:spcPts val="0"/>
                        </a:spcBef>
                        <a:spcAft>
                          <a:spcPts val="0"/>
                        </a:spcAft>
                        <a:buFont typeface="+mj-lt"/>
                        <a:buAutoNum type="arabicPeriod"/>
                      </a:pPr>
                      <a:r>
                        <a:rPr lang="en-US" sz="1200" b="0" i="1" dirty="0">
                          <a:solidFill>
                            <a:sysClr val="windowText" lastClr="000000"/>
                          </a:solidFill>
                          <a:effectLst/>
                        </a:rPr>
                        <a:t>Explosion, collapse and underground</a:t>
                      </a:r>
                    </a:p>
                    <a:p>
                      <a:pPr marL="342900" marR="0" indent="-342900" algn="just">
                        <a:spcBef>
                          <a:spcPts val="0"/>
                        </a:spcBef>
                        <a:spcAft>
                          <a:spcPts val="0"/>
                        </a:spcAft>
                        <a:buFont typeface="+mj-lt"/>
                        <a:buAutoNum type="arabicPeriod"/>
                      </a:pPr>
                      <a:r>
                        <a:rPr lang="en-US" sz="1200" b="0" i="1" dirty="0">
                          <a:solidFill>
                            <a:sysClr val="windowText" lastClr="000000"/>
                          </a:solidFill>
                          <a:effectLst/>
                        </a:rPr>
                        <a:t>Sudden and Accidental Pollution Liability Coverage.</a:t>
                      </a:r>
                      <a:endParaRPr lang="en-US" sz="1200" b="0" i="1" dirty="0">
                        <a:solidFill>
                          <a:sysClr val="windowText" lastClr="000000"/>
                        </a:solidFill>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endParaRPr lang="en-US" sz="1200" i="1" dirty="0">
                        <a:effectLst/>
                      </a:endParaRPr>
                    </a:p>
                    <a:p>
                      <a:pPr marL="0" marR="0">
                        <a:spcBef>
                          <a:spcPts val="0"/>
                        </a:spcBef>
                        <a:spcAft>
                          <a:spcPts val="0"/>
                        </a:spcAft>
                      </a:pPr>
                      <a:endParaRPr lang="en-US" sz="1200" i="1" dirty="0">
                        <a:effectLst/>
                      </a:endParaRPr>
                    </a:p>
                    <a:p>
                      <a:pPr marL="0" marR="0">
                        <a:spcBef>
                          <a:spcPts val="0"/>
                        </a:spcBef>
                        <a:spcAft>
                          <a:spcPts val="0"/>
                        </a:spcAft>
                      </a:pPr>
                      <a:endParaRPr lang="en-US" sz="1200" i="1" dirty="0">
                        <a:effectLst/>
                      </a:endParaRPr>
                    </a:p>
                    <a:p>
                      <a:pPr marL="0" marR="0">
                        <a:spcBef>
                          <a:spcPts val="0"/>
                        </a:spcBef>
                        <a:spcAft>
                          <a:spcPts val="0"/>
                        </a:spcAft>
                      </a:pPr>
                      <a:endParaRPr lang="en-US" sz="1200" i="1" dirty="0">
                        <a:effectLst/>
                      </a:endParaRPr>
                    </a:p>
                    <a:p>
                      <a:pPr marL="0" marR="0">
                        <a:spcBef>
                          <a:spcPts val="0"/>
                        </a:spcBef>
                        <a:spcAft>
                          <a:spcPts val="0"/>
                        </a:spcAft>
                      </a:pPr>
                      <a:r>
                        <a:rPr lang="en-US" sz="1200" i="1" dirty="0">
                          <a:effectLst/>
                        </a:rPr>
                        <a:t>$2,000,000 General Aggregate</a:t>
                      </a:r>
                    </a:p>
                    <a:p>
                      <a:pPr marL="0" marR="0">
                        <a:spcBef>
                          <a:spcPts val="0"/>
                        </a:spcBef>
                        <a:spcAft>
                          <a:spcPts val="0"/>
                        </a:spcAft>
                      </a:pPr>
                      <a:r>
                        <a:rPr lang="en-US" sz="1200" i="1" dirty="0">
                          <a:effectLst/>
                        </a:rPr>
                        <a:t>$1,000,000 Per Occurrence</a:t>
                      </a: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7056396"/>
                  </a:ext>
                </a:extLst>
              </a:tr>
              <a:tr h="417024">
                <a:tc>
                  <a:txBody>
                    <a:bodyPr/>
                    <a:lstStyle/>
                    <a:p>
                      <a:pPr marL="342900" marR="0" indent="-342900" algn="just">
                        <a:spcBef>
                          <a:spcPts val="0"/>
                        </a:spcBef>
                        <a:spcAft>
                          <a:spcPts val="1000"/>
                        </a:spcAft>
                        <a:buFont typeface="+mj-lt"/>
                        <a:buAutoNum type="alphaUcPeriod" startAt="3"/>
                      </a:pPr>
                      <a:r>
                        <a:rPr lang="en-US" sz="1400" dirty="0">
                          <a:solidFill>
                            <a:sysClr val="windowText" lastClr="000000"/>
                          </a:solidFill>
                          <a:effectLst/>
                        </a:rPr>
                        <a:t>Business Automobile Liability including all owned, non-owned and hired automobiles.</a:t>
                      </a:r>
                      <a:endParaRPr lang="en-US" sz="1400" dirty="0">
                        <a:solidFill>
                          <a:sysClr val="windowText" lastClr="000000"/>
                        </a:solidFill>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1000"/>
                        </a:spcAft>
                      </a:pPr>
                      <a:r>
                        <a:rPr lang="en-US" sz="1200" i="1" dirty="0">
                          <a:effectLst/>
                        </a:rPr>
                        <a:t>$1,000,000 Per Occurrence</a:t>
                      </a:r>
                      <a:endParaRPr lang="en-US" sz="1200" i="1" dirty="0">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059161"/>
                  </a:ext>
                </a:extLst>
              </a:tr>
              <a:tr h="417024">
                <a:tc>
                  <a:txBody>
                    <a:bodyPr/>
                    <a:lstStyle/>
                    <a:p>
                      <a:pPr marL="342900" marR="0" indent="-342900" algn="just">
                        <a:spcBef>
                          <a:spcPts val="0"/>
                        </a:spcBef>
                        <a:spcAft>
                          <a:spcPts val="1000"/>
                        </a:spcAft>
                        <a:buFont typeface="+mj-lt"/>
                        <a:buAutoNum type="alphaUcPeriod" startAt="4"/>
                      </a:pPr>
                      <a:r>
                        <a:rPr lang="en-US" sz="1400" dirty="0">
                          <a:solidFill>
                            <a:sysClr val="windowText" lastClr="000000"/>
                          </a:solidFill>
                          <a:effectLst/>
                        </a:rPr>
                        <a:t>Protection and Indemnity Insurance, including collision liability coverage, on all vessels utilized on the project. </a:t>
                      </a:r>
                      <a:endParaRPr lang="en-US" sz="1400" dirty="0">
                        <a:solidFill>
                          <a:sysClr val="windowText" lastClr="000000"/>
                        </a:solidFill>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1000"/>
                        </a:spcAft>
                      </a:pPr>
                      <a:r>
                        <a:rPr lang="en-US" sz="1200" i="1" dirty="0">
                          <a:effectLst/>
                        </a:rPr>
                        <a:t>$1,000,000 Per Occurrence</a:t>
                      </a:r>
                      <a:endParaRPr lang="en-US" sz="1200" i="1" dirty="0">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2090889"/>
                  </a:ext>
                </a:extLst>
              </a:tr>
              <a:tr h="208512">
                <a:tc>
                  <a:txBody>
                    <a:bodyPr/>
                    <a:lstStyle/>
                    <a:p>
                      <a:pPr marL="342900" marR="0" indent="-342900" algn="just">
                        <a:spcBef>
                          <a:spcPts val="0"/>
                        </a:spcBef>
                        <a:spcAft>
                          <a:spcPts val="1000"/>
                        </a:spcAft>
                        <a:buFont typeface="+mj-lt"/>
                        <a:buAutoNum type="alphaUcPeriod" startAt="5"/>
                      </a:pPr>
                      <a:r>
                        <a:rPr lang="en-US" sz="1400" dirty="0">
                          <a:solidFill>
                            <a:sysClr val="windowText" lastClr="000000"/>
                          </a:solidFill>
                          <a:effectLst/>
                        </a:rPr>
                        <a:t>Environmental Impairment Liability (If exposure exists) </a:t>
                      </a:r>
                      <a:endParaRPr lang="en-US" sz="1400" dirty="0">
                        <a:solidFill>
                          <a:sysClr val="windowText" lastClr="000000"/>
                        </a:solidFill>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1000"/>
                        </a:spcAft>
                      </a:pPr>
                      <a:r>
                        <a:rPr lang="en-US" sz="1200" i="1">
                          <a:effectLst/>
                        </a:rPr>
                        <a:t>$5,000,000 Per Occurrence</a:t>
                      </a:r>
                      <a:endParaRPr lang="en-US" sz="1200" i="1">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5309757"/>
                  </a:ext>
                </a:extLst>
              </a:tr>
              <a:tr h="491520">
                <a:tc>
                  <a:txBody>
                    <a:bodyPr/>
                    <a:lstStyle/>
                    <a:p>
                      <a:pPr marL="342900" marR="0" indent="-342900" algn="just">
                        <a:spcBef>
                          <a:spcPts val="0"/>
                        </a:spcBef>
                        <a:spcAft>
                          <a:spcPts val="1000"/>
                        </a:spcAft>
                        <a:buFont typeface="+mj-lt"/>
                        <a:buAutoNum type="alphaUcPeriod" startAt="6"/>
                      </a:pPr>
                      <a:r>
                        <a:rPr lang="en-US" sz="1400" dirty="0">
                          <a:solidFill>
                            <a:sysClr val="windowText" lastClr="000000"/>
                          </a:solidFill>
                          <a:effectLst/>
                        </a:rPr>
                        <a:t>Umbrella Liability Coverage</a:t>
                      </a:r>
                      <a:endParaRPr lang="en-US" sz="1400" dirty="0">
                        <a:solidFill>
                          <a:sysClr val="windowText" lastClr="000000"/>
                        </a:solidFill>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1000"/>
                        </a:spcAft>
                      </a:pPr>
                      <a:r>
                        <a:rPr lang="en-US" sz="1200" i="1" dirty="0">
                          <a:effectLst/>
                        </a:rPr>
                        <a:t>$5,000,000 Per Occurrence in excess of limits of coverages in (B), (C) and (E) above.</a:t>
                      </a:r>
                      <a:endParaRPr lang="en-US" sz="1200" i="1" dirty="0">
                        <a:effectLst/>
                        <a:latin typeface="Calibri" panose="020F0502020204030204" pitchFamily="34" charset="0"/>
                        <a:ea typeface="Calibri" panose="020F0502020204030204" pitchFamily="34" charset="0"/>
                      </a:endParaRPr>
                    </a:p>
                  </a:txBody>
                  <a:tcPr marL="51237" marR="512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312560"/>
                  </a:ext>
                </a:extLst>
              </a:tr>
            </a:tbl>
          </a:graphicData>
        </a:graphic>
      </p:graphicFrame>
      <p:sp>
        <p:nvSpPr>
          <p:cNvPr id="4" name="TextBox 3">
            <a:extLst>
              <a:ext uri="{FF2B5EF4-FFF2-40B4-BE49-F238E27FC236}">
                <a16:creationId xmlns:a16="http://schemas.microsoft.com/office/drawing/2014/main" id="{748AED6D-9C68-4D0D-B21F-658D1A48DA56}"/>
              </a:ext>
            </a:extLst>
          </p:cNvPr>
          <p:cNvSpPr txBox="1"/>
          <p:nvPr/>
        </p:nvSpPr>
        <p:spPr>
          <a:xfrm>
            <a:off x="1885056" y="464487"/>
            <a:ext cx="4572000" cy="646331"/>
          </a:xfrm>
          <a:prstGeom prst="rect">
            <a:avLst/>
          </a:prstGeom>
          <a:noFill/>
        </p:spPr>
        <p:txBody>
          <a:bodyPr wrap="square">
            <a:spAutoFit/>
          </a:bodyPr>
          <a:lstStyle/>
          <a:p>
            <a:r>
              <a:rPr lang="en-US" dirty="0"/>
              <a:t>CSP 2026 New Fender System at Wharf 1 </a:t>
            </a:r>
          </a:p>
          <a:p>
            <a:r>
              <a:rPr lang="en-US" dirty="0"/>
              <a:t>TURNING BASIN TERMINAL</a:t>
            </a:r>
          </a:p>
        </p:txBody>
      </p:sp>
    </p:spTree>
    <p:extLst>
      <p:ext uri="{BB962C8B-B14F-4D97-AF65-F5344CB8AC3E}">
        <p14:creationId xmlns:p14="http://schemas.microsoft.com/office/powerpoint/2010/main" val="3702260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152400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286" y="138729"/>
            <a:ext cx="831874" cy="816591"/>
          </a:xfrm>
          <a:prstGeom prst="rect">
            <a:avLst/>
          </a:prstGeom>
        </p:spPr>
      </p:pic>
      <p:sp>
        <p:nvSpPr>
          <p:cNvPr id="6" name="Rectangle 5"/>
          <p:cNvSpPr/>
          <p:nvPr/>
        </p:nvSpPr>
        <p:spPr>
          <a:xfrm flipV="1">
            <a:off x="1524000" y="6494787"/>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3863789" y="1040097"/>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4223207" y="1146364"/>
            <a:ext cx="4054499" cy="715581"/>
          </a:xfrm>
          <a:prstGeom prst="rect">
            <a:avLst/>
          </a:prstGeom>
          <a:noFill/>
        </p:spPr>
        <p:txBody>
          <a:bodyPr wrap="square" rtlCol="0">
            <a:spAutoFit/>
          </a:bodyPr>
          <a:lstStyle/>
          <a:p>
            <a:r>
              <a:rPr lang="en-US" sz="4050" b="1" dirty="0">
                <a:latin typeface="Helvetica Neue Condensed" charset="0"/>
                <a:ea typeface="Helvetica Neue Condensed" charset="0"/>
                <a:cs typeface="Helvetica Neue Condensed" charset="0"/>
              </a:rPr>
              <a:t>THANK YOU</a:t>
            </a:r>
          </a:p>
        </p:txBody>
      </p:sp>
      <p:sp>
        <p:nvSpPr>
          <p:cNvPr id="11" name="Content Placeholder 2"/>
          <p:cNvSpPr txBox="1">
            <a:spLocks/>
          </p:cNvSpPr>
          <p:nvPr/>
        </p:nvSpPr>
        <p:spPr>
          <a:xfrm>
            <a:off x="3863789" y="2195211"/>
            <a:ext cx="4195483" cy="3556000"/>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rgbClr val="A51C36"/>
                </a:solidFill>
              </a:rPr>
              <a:t>Eddy Kharrazi, P.E.</a:t>
            </a:r>
          </a:p>
          <a:p>
            <a:pPr marL="0" indent="0" algn="ctr">
              <a:buNone/>
            </a:pPr>
            <a:r>
              <a:rPr lang="en-US" sz="2300" dirty="0"/>
              <a:t>Project Manager</a:t>
            </a:r>
          </a:p>
          <a:p>
            <a:pPr marL="0" indent="0" algn="ctr">
              <a:buNone/>
            </a:pPr>
            <a:r>
              <a:rPr lang="en-US" sz="2300" dirty="0"/>
              <a:t>Port Houston</a:t>
            </a:r>
          </a:p>
          <a:p>
            <a:pPr marL="0" indent="0" algn="ctr">
              <a:buNone/>
            </a:pPr>
            <a:endParaRPr lang="en-US" sz="2200" dirty="0"/>
          </a:p>
          <a:p>
            <a:pPr marL="0" indent="0" algn="ctr">
              <a:buNone/>
            </a:pPr>
            <a:r>
              <a:rPr lang="en-US" b="1" dirty="0">
                <a:solidFill>
                  <a:srgbClr val="A51C36"/>
                </a:solidFill>
              </a:rPr>
              <a:t>Questions?</a:t>
            </a:r>
          </a:p>
          <a:p>
            <a:pPr marL="0" indent="0" algn="ctr">
              <a:buNone/>
            </a:pPr>
            <a:endParaRPr lang="en-US" sz="2100" b="1" dirty="0">
              <a:solidFill>
                <a:schemeClr val="tx1">
                  <a:lumMod val="65000"/>
                  <a:lumOff val="35000"/>
                </a:schemeClr>
              </a:solidFill>
            </a:endParaRPr>
          </a:p>
          <a:p>
            <a:pPr marL="0" indent="0" algn="ctr">
              <a:buNone/>
            </a:pPr>
            <a:r>
              <a:rPr lang="en-US" b="1" dirty="0">
                <a:solidFill>
                  <a:srgbClr val="A51C36"/>
                </a:solidFill>
              </a:rPr>
              <a:t>www.PortHouston.com</a:t>
            </a:r>
          </a:p>
          <a:p>
            <a:pPr marL="0" indent="0" algn="ctr">
              <a:buNone/>
            </a:pPr>
            <a:r>
              <a:rPr lang="en-US" sz="2100" dirty="0"/>
              <a:t>111 East Loop North</a:t>
            </a:r>
          </a:p>
          <a:p>
            <a:pPr marL="0" indent="0" algn="ctr">
              <a:buNone/>
            </a:pPr>
            <a:r>
              <a:rPr lang="en-US" sz="2100" dirty="0"/>
              <a:t>Houston, TX 77029</a:t>
            </a:r>
          </a:p>
          <a:p>
            <a:endParaRPr lang="en-US" dirty="0"/>
          </a:p>
        </p:txBody>
      </p:sp>
    </p:spTree>
    <p:extLst>
      <p:ext uri="{BB962C8B-B14F-4D97-AF65-F5344CB8AC3E}">
        <p14:creationId xmlns:p14="http://schemas.microsoft.com/office/powerpoint/2010/main" val="343114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F9C0-12AC-41D6-99B9-2DF383060A19}"/>
              </a:ext>
            </a:extLst>
          </p:cNvPr>
          <p:cNvSpPr>
            <a:spLocks noGrp="1"/>
          </p:cNvSpPr>
          <p:nvPr>
            <p:ph type="title"/>
          </p:nvPr>
        </p:nvSpPr>
        <p:spPr/>
        <p:txBody>
          <a:bodyPr/>
          <a:lstStyle/>
          <a:p>
            <a:r>
              <a:rPr lang="en-US"/>
              <a:t>PRE-PROPOSAL HOUSE RULES</a:t>
            </a:r>
          </a:p>
        </p:txBody>
      </p:sp>
      <p:sp>
        <p:nvSpPr>
          <p:cNvPr id="3" name="Text Placeholder 2">
            <a:extLst>
              <a:ext uri="{FF2B5EF4-FFF2-40B4-BE49-F238E27FC236}">
                <a16:creationId xmlns:a16="http://schemas.microsoft.com/office/drawing/2014/main" id="{77EB7392-1CB5-40BD-9B59-CBB03E8AD49E}"/>
              </a:ext>
            </a:extLst>
          </p:cNvPr>
          <p:cNvSpPr>
            <a:spLocks noGrp="1"/>
          </p:cNvSpPr>
          <p:nvPr>
            <p:ph type="body" sz="quarter" idx="11"/>
          </p:nvPr>
        </p:nvSpPr>
        <p:spPr>
          <a:xfrm>
            <a:off x="609599" y="2153062"/>
            <a:ext cx="10505705" cy="3770660"/>
          </a:xfrm>
        </p:spPr>
        <p:txBody>
          <a:bodyPr vert="horz" lIns="91440" tIns="45720" rIns="91440" bIns="45720" rtlCol="0" anchor="t">
            <a:normAutofit/>
          </a:bodyPr>
          <a:lstStyle/>
          <a:p>
            <a:r>
              <a:rPr lang="en-US" sz="2800">
                <a:solidFill>
                  <a:srgbClr val="0D2145"/>
                </a:solidFill>
              </a:rPr>
              <a:t>Attendees will begin the meeting in listen-only mode.</a:t>
            </a:r>
          </a:p>
          <a:p>
            <a:r>
              <a:rPr lang="en-US" sz="2800">
                <a:solidFill>
                  <a:srgbClr val="0D2145"/>
                </a:solidFill>
              </a:rPr>
              <a:t>There will be a Q&amp;A session at the end of today’s presentation.</a:t>
            </a:r>
          </a:p>
          <a:p>
            <a:r>
              <a:rPr lang="en-US" sz="2800">
                <a:solidFill>
                  <a:srgbClr val="0D2145"/>
                </a:solidFill>
              </a:rPr>
              <a:t>If you have any questions during the presentation, you may submit your Questions through the WebEx chat feature and they will be addressed at the end of the presentation.</a:t>
            </a:r>
          </a:p>
          <a:p>
            <a:r>
              <a:rPr lang="en-US" sz="2800">
                <a:solidFill>
                  <a:srgbClr val="0D2145"/>
                </a:solidFill>
                <a:latin typeface="Helvetica"/>
                <a:cs typeface="Helvetica"/>
              </a:rPr>
              <a:t>This presentation will be </a:t>
            </a:r>
            <a:r>
              <a:rPr lang="en-US">
                <a:solidFill>
                  <a:srgbClr val="0D2145"/>
                </a:solidFill>
                <a:latin typeface="Helvetica"/>
                <a:cs typeface="Helvetica"/>
              </a:rPr>
              <a:t>recorded and </a:t>
            </a:r>
            <a:r>
              <a:rPr lang="en-US" sz="2800">
                <a:solidFill>
                  <a:srgbClr val="0D2145"/>
                </a:solidFill>
                <a:latin typeface="Helvetica"/>
                <a:cs typeface="Helvetica"/>
              </a:rPr>
              <a:t>posted on the </a:t>
            </a:r>
            <a:r>
              <a:rPr lang="en-US" sz="2800" err="1">
                <a:solidFill>
                  <a:srgbClr val="0D2145"/>
                </a:solidFill>
                <a:latin typeface="Helvetica"/>
                <a:cs typeface="Helvetica"/>
              </a:rPr>
              <a:t>BuySpeed</a:t>
            </a:r>
            <a:r>
              <a:rPr lang="en-US" sz="2800">
                <a:solidFill>
                  <a:srgbClr val="0D2145"/>
                </a:solidFill>
                <a:latin typeface="Helvetica"/>
                <a:cs typeface="Helvetica"/>
              </a:rPr>
              <a:t> homepage under “Pre-Bid/Proposal Conference Information.”</a:t>
            </a:r>
          </a:p>
        </p:txBody>
      </p:sp>
      <p:sp>
        <p:nvSpPr>
          <p:cNvPr id="4" name="Slide Number Placeholder 45">
            <a:extLst>
              <a:ext uri="{FF2B5EF4-FFF2-40B4-BE49-F238E27FC236}">
                <a16:creationId xmlns:a16="http://schemas.microsoft.com/office/drawing/2014/main" id="{5FDECAA4-AD79-4459-8080-3A29D56F12CA}"/>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3</a:t>
            </a:fld>
            <a:endParaRPr lang="en-US"/>
          </a:p>
        </p:txBody>
      </p:sp>
    </p:spTree>
    <p:extLst>
      <p:ext uri="{BB962C8B-B14F-4D97-AF65-F5344CB8AC3E}">
        <p14:creationId xmlns:p14="http://schemas.microsoft.com/office/powerpoint/2010/main" val="2906613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32A68CF-5D2C-B949-9250-220251979F60}"/>
              </a:ext>
            </a:extLst>
          </p:cNvPr>
          <p:cNvSpPr txBox="1"/>
          <p:nvPr/>
        </p:nvSpPr>
        <p:spPr>
          <a:xfrm>
            <a:off x="6726845" y="5510027"/>
            <a:ext cx="2040448" cy="477054"/>
          </a:xfrm>
          <a:prstGeom prst="rect">
            <a:avLst/>
          </a:prstGeom>
          <a:noFill/>
        </p:spPr>
        <p:txBody>
          <a:bodyPr wrap="square" rtlCol="0">
            <a:spAutoFit/>
          </a:bodyPr>
          <a:lstStyle/>
          <a:p>
            <a:pPr algn="ctr"/>
            <a:r>
              <a:rPr lang="en-US" sz="1300" b="0" i="0">
                <a:solidFill>
                  <a:srgbClr val="002159"/>
                </a:solidFill>
                <a:latin typeface="Helvetica" pitchFamily="2" charset="0"/>
              </a:rPr>
              <a:t>Wendy Montoya </a:t>
            </a:r>
            <a:r>
              <a:rPr lang="en-US" sz="1300" b="0" i="0" err="1">
                <a:solidFill>
                  <a:srgbClr val="002159"/>
                </a:solidFill>
                <a:latin typeface="Helvetica" pitchFamily="2" charset="0"/>
              </a:rPr>
              <a:t>Cloonan</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18" name="TextBox 17">
            <a:extLst>
              <a:ext uri="{FF2B5EF4-FFF2-40B4-BE49-F238E27FC236}">
                <a16:creationId xmlns:a16="http://schemas.microsoft.com/office/drawing/2014/main" id="{5867603A-328A-A846-A029-C1F8B2612658}"/>
              </a:ext>
            </a:extLst>
          </p:cNvPr>
          <p:cNvSpPr txBox="1"/>
          <p:nvPr/>
        </p:nvSpPr>
        <p:spPr>
          <a:xfrm>
            <a:off x="4604465" y="3430855"/>
            <a:ext cx="1384300" cy="492443"/>
          </a:xfrm>
          <a:prstGeom prst="rect">
            <a:avLst/>
          </a:prstGeom>
          <a:noFill/>
        </p:spPr>
        <p:txBody>
          <a:bodyPr wrap="square" rtlCol="0">
            <a:spAutoFit/>
          </a:bodyPr>
          <a:lstStyle/>
          <a:p>
            <a:pPr algn="ctr"/>
            <a:r>
              <a:rPr lang="en-US" sz="1300" b="0" i="0">
                <a:solidFill>
                  <a:srgbClr val="002159"/>
                </a:solidFill>
                <a:latin typeface="Helvetica" pitchFamily="2" charset="0"/>
              </a:rPr>
              <a:t>Dean E. </a:t>
            </a:r>
            <a:r>
              <a:rPr lang="en-US" sz="1300" b="0" i="0" err="1">
                <a:solidFill>
                  <a:srgbClr val="002159"/>
                </a:solidFill>
                <a:latin typeface="Helvetica" pitchFamily="2" charset="0"/>
              </a:rPr>
              <a:t>Corgey</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19" name="TextBox 18">
            <a:extLst>
              <a:ext uri="{FF2B5EF4-FFF2-40B4-BE49-F238E27FC236}">
                <a16:creationId xmlns:a16="http://schemas.microsoft.com/office/drawing/2014/main" id="{9BE1265B-7AA7-4B43-AA58-FC3E1CD16BB1}"/>
              </a:ext>
            </a:extLst>
          </p:cNvPr>
          <p:cNvSpPr txBox="1"/>
          <p:nvPr/>
        </p:nvSpPr>
        <p:spPr>
          <a:xfrm>
            <a:off x="9083020" y="3430855"/>
            <a:ext cx="1876357" cy="477054"/>
          </a:xfrm>
          <a:prstGeom prst="rect">
            <a:avLst/>
          </a:prstGeom>
          <a:noFill/>
        </p:spPr>
        <p:txBody>
          <a:bodyPr wrap="square" rtlCol="0">
            <a:spAutoFit/>
          </a:bodyPr>
          <a:lstStyle/>
          <a:p>
            <a:pPr algn="ctr"/>
            <a:r>
              <a:rPr lang="en-US" sz="1300" b="0" i="0">
                <a:solidFill>
                  <a:srgbClr val="002159"/>
                </a:solidFill>
                <a:latin typeface="Helvetica" pitchFamily="2" charset="0"/>
              </a:rPr>
              <a:t>Stephen H. </a:t>
            </a:r>
            <a:r>
              <a:rPr lang="en-US" sz="1300" b="0" i="0" err="1">
                <a:solidFill>
                  <a:srgbClr val="002159"/>
                </a:solidFill>
                <a:latin typeface="Helvetica" pitchFamily="2" charset="0"/>
              </a:rPr>
              <a:t>DonCarlos</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20" name="TextBox 19">
            <a:extLst>
              <a:ext uri="{FF2B5EF4-FFF2-40B4-BE49-F238E27FC236}">
                <a16:creationId xmlns:a16="http://schemas.microsoft.com/office/drawing/2014/main" id="{43AACE3B-872B-9443-92BE-9C0ABB408418}"/>
              </a:ext>
            </a:extLst>
          </p:cNvPr>
          <p:cNvSpPr txBox="1"/>
          <p:nvPr/>
        </p:nvSpPr>
        <p:spPr>
          <a:xfrm>
            <a:off x="6978051" y="3430855"/>
            <a:ext cx="1399079" cy="492443"/>
          </a:xfrm>
          <a:prstGeom prst="rect">
            <a:avLst/>
          </a:prstGeom>
          <a:noFill/>
        </p:spPr>
        <p:txBody>
          <a:bodyPr wrap="square" rtlCol="0">
            <a:spAutoFit/>
          </a:bodyPr>
          <a:lstStyle/>
          <a:p>
            <a:pPr algn="ctr"/>
            <a:r>
              <a:rPr lang="en-US" sz="1300" b="0" i="0">
                <a:solidFill>
                  <a:srgbClr val="002159"/>
                </a:solidFill>
                <a:latin typeface="Helvetica" pitchFamily="2" charset="0"/>
              </a:rPr>
              <a:t>Clyde Fitzgerald</a:t>
            </a:r>
          </a:p>
          <a:p>
            <a:pPr algn="ctr"/>
            <a:r>
              <a:rPr lang="en-US" sz="1200" b="0" i="0">
                <a:solidFill>
                  <a:srgbClr val="3F7CBF"/>
                </a:solidFill>
                <a:latin typeface="Helvetica" pitchFamily="2" charset="0"/>
              </a:rPr>
              <a:t>Commissioner</a:t>
            </a:r>
          </a:p>
        </p:txBody>
      </p:sp>
      <p:sp>
        <p:nvSpPr>
          <p:cNvPr id="21" name="TextBox 20">
            <a:extLst>
              <a:ext uri="{FF2B5EF4-FFF2-40B4-BE49-F238E27FC236}">
                <a16:creationId xmlns:a16="http://schemas.microsoft.com/office/drawing/2014/main" id="{91AF3B94-1099-EE4A-B351-1E9697EB9DCF}"/>
              </a:ext>
            </a:extLst>
          </p:cNvPr>
          <p:cNvSpPr txBox="1"/>
          <p:nvPr/>
        </p:nvSpPr>
        <p:spPr>
          <a:xfrm>
            <a:off x="4561184" y="5516822"/>
            <a:ext cx="1473200" cy="492443"/>
          </a:xfrm>
          <a:prstGeom prst="rect">
            <a:avLst/>
          </a:prstGeom>
          <a:noFill/>
        </p:spPr>
        <p:txBody>
          <a:bodyPr wrap="square" rtlCol="0">
            <a:spAutoFit/>
          </a:bodyPr>
          <a:lstStyle/>
          <a:p>
            <a:pPr algn="ctr"/>
            <a:r>
              <a:rPr lang="en-US" sz="1300" b="0" i="0">
                <a:solidFill>
                  <a:srgbClr val="002159"/>
                </a:solidFill>
                <a:latin typeface="Helvetica" pitchFamily="2" charset="0"/>
              </a:rPr>
              <a:t>Roy D. </a:t>
            </a:r>
            <a:r>
              <a:rPr lang="en-US" sz="1300" b="0" i="0" err="1">
                <a:solidFill>
                  <a:srgbClr val="002159"/>
                </a:solidFill>
                <a:latin typeface="Helvetica" pitchFamily="2" charset="0"/>
              </a:rPr>
              <a:t>Mease</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22" name="TextBox 21">
            <a:extLst>
              <a:ext uri="{FF2B5EF4-FFF2-40B4-BE49-F238E27FC236}">
                <a16:creationId xmlns:a16="http://schemas.microsoft.com/office/drawing/2014/main" id="{B683E86D-201B-8449-9ED5-B88E5A75624A}"/>
              </a:ext>
            </a:extLst>
          </p:cNvPr>
          <p:cNvSpPr txBox="1"/>
          <p:nvPr/>
        </p:nvSpPr>
        <p:spPr>
          <a:xfrm>
            <a:off x="9208656" y="5520090"/>
            <a:ext cx="1561594" cy="477054"/>
          </a:xfrm>
          <a:prstGeom prst="rect">
            <a:avLst/>
          </a:prstGeom>
          <a:noFill/>
        </p:spPr>
        <p:txBody>
          <a:bodyPr wrap="square" rtlCol="0">
            <a:spAutoFit/>
          </a:bodyPr>
          <a:lstStyle/>
          <a:p>
            <a:pPr algn="ctr"/>
            <a:r>
              <a:rPr lang="en-US" sz="1300" b="0" i="0">
                <a:solidFill>
                  <a:srgbClr val="002159"/>
                </a:solidFill>
                <a:latin typeface="Helvetica" pitchFamily="2" charset="0"/>
              </a:rPr>
              <a:t>Cheryl D. </a:t>
            </a:r>
            <a:r>
              <a:rPr lang="en-US" sz="1300" b="0" i="0" err="1">
                <a:solidFill>
                  <a:srgbClr val="002159"/>
                </a:solidFill>
                <a:latin typeface="Helvetica" pitchFamily="2" charset="0"/>
              </a:rPr>
              <a:t>Creuzot</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cxnSp>
        <p:nvCxnSpPr>
          <p:cNvPr id="24" name="Straight Connector 23">
            <a:extLst>
              <a:ext uri="{FF2B5EF4-FFF2-40B4-BE49-F238E27FC236}">
                <a16:creationId xmlns:a16="http://schemas.microsoft.com/office/drawing/2014/main" id="{E7BC465D-3664-7648-BDC7-B96FC52B8719}"/>
              </a:ext>
            </a:extLst>
          </p:cNvPr>
          <p:cNvCxnSpPr>
            <a:cxnSpLocks/>
          </p:cNvCxnSpPr>
          <p:nvPr/>
        </p:nvCxnSpPr>
        <p:spPr>
          <a:xfrm>
            <a:off x="8102278" y="4437156"/>
            <a:ext cx="0" cy="881317"/>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2D890FC5-A07E-2145-B73C-7F74254CEBDD}"/>
              </a:ext>
            </a:extLst>
          </p:cNvPr>
          <p:cNvSpPr txBox="1"/>
          <p:nvPr/>
        </p:nvSpPr>
        <p:spPr>
          <a:xfrm>
            <a:off x="1077956" y="5616861"/>
            <a:ext cx="1772084" cy="477054"/>
          </a:xfrm>
          <a:prstGeom prst="rect">
            <a:avLst/>
          </a:prstGeom>
          <a:noFill/>
        </p:spPr>
        <p:txBody>
          <a:bodyPr wrap="square" rtlCol="0">
            <a:spAutoFit/>
          </a:bodyPr>
          <a:lstStyle/>
          <a:p>
            <a:pPr algn="ctr"/>
            <a:r>
              <a:rPr lang="en-US" sz="1300" b="0" i="0">
                <a:solidFill>
                  <a:srgbClr val="002159"/>
                </a:solidFill>
                <a:latin typeface="Helvetica" pitchFamily="2" charset="0"/>
              </a:rPr>
              <a:t>Ric Campo</a:t>
            </a:r>
          </a:p>
          <a:p>
            <a:pPr algn="ctr"/>
            <a:r>
              <a:rPr lang="en-US" sz="1200" b="0" i="0">
                <a:solidFill>
                  <a:srgbClr val="3F7CBF"/>
                </a:solidFill>
                <a:latin typeface="Helvetica" pitchFamily="2" charset="0"/>
              </a:rPr>
              <a:t>Chairman</a:t>
            </a:r>
          </a:p>
        </p:txBody>
      </p:sp>
      <p:sp>
        <p:nvSpPr>
          <p:cNvPr id="46" name="Slide Number Placeholder 45">
            <a:extLst>
              <a:ext uri="{FF2B5EF4-FFF2-40B4-BE49-F238E27FC236}">
                <a16:creationId xmlns:a16="http://schemas.microsoft.com/office/drawing/2014/main" id="{8279EABB-3351-4C13-8C93-4C005AD3A647}"/>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4</a:t>
            </a:fld>
            <a:endParaRPr lang="en-US"/>
          </a:p>
        </p:txBody>
      </p:sp>
      <p:sp>
        <p:nvSpPr>
          <p:cNvPr id="49" name="Title 48">
            <a:extLst>
              <a:ext uri="{FF2B5EF4-FFF2-40B4-BE49-F238E27FC236}">
                <a16:creationId xmlns:a16="http://schemas.microsoft.com/office/drawing/2014/main" id="{EB58495A-4293-4E2F-A8C4-56AD5B1F94F0}"/>
              </a:ext>
            </a:extLst>
          </p:cNvPr>
          <p:cNvSpPr>
            <a:spLocks noGrp="1"/>
          </p:cNvSpPr>
          <p:nvPr>
            <p:ph type="title"/>
          </p:nvPr>
        </p:nvSpPr>
        <p:spPr/>
        <p:txBody>
          <a:bodyPr/>
          <a:lstStyle/>
          <a:p>
            <a:r>
              <a:rPr lang="en-US"/>
              <a:t>PORT COMMISSION</a:t>
            </a:r>
          </a:p>
        </p:txBody>
      </p:sp>
      <p:pic>
        <p:nvPicPr>
          <p:cNvPr id="33" name="Picture 32" descr="A person wearing a suit and tie&#10;&#10;Description automatically generated">
            <a:extLst>
              <a:ext uri="{FF2B5EF4-FFF2-40B4-BE49-F238E27FC236}">
                <a16:creationId xmlns:a16="http://schemas.microsoft.com/office/drawing/2014/main" id="{4ADD8BE1-1BF7-49A4-B21B-86EB749EBC3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24896" y="1915713"/>
            <a:ext cx="1143000" cy="1510330"/>
          </a:xfrm>
          <a:prstGeom prst="rect">
            <a:avLst/>
          </a:prstGeom>
        </p:spPr>
      </p:pic>
      <p:pic>
        <p:nvPicPr>
          <p:cNvPr id="37" name="Picture 36" descr="A person wearing a suit and tie smiling at the camera&#10;&#10;Description automatically generated">
            <a:extLst>
              <a:ext uri="{FF2B5EF4-FFF2-40B4-BE49-F238E27FC236}">
                <a16:creationId xmlns:a16="http://schemas.microsoft.com/office/drawing/2014/main" id="{3CFBE792-D2F4-4E57-A392-16022610A35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447908" y="1893942"/>
            <a:ext cx="1143000" cy="1504390"/>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3B185904-89CC-48AD-85E3-1D60873EBC5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06090" y="1893942"/>
            <a:ext cx="1143000" cy="1506102"/>
          </a:xfrm>
          <a:prstGeom prst="rect">
            <a:avLst/>
          </a:prstGeom>
        </p:spPr>
      </p:pic>
      <p:pic>
        <p:nvPicPr>
          <p:cNvPr id="41" name="Picture 40" descr="A person wearing a suit and tie&#10;&#10;Description automatically generated">
            <a:extLst>
              <a:ext uri="{FF2B5EF4-FFF2-40B4-BE49-F238E27FC236}">
                <a16:creationId xmlns:a16="http://schemas.microsoft.com/office/drawing/2014/main" id="{FB583FB1-2D0A-4B10-8160-2E3E7F4EB70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26284" y="4006501"/>
            <a:ext cx="1143000" cy="1521637"/>
          </a:xfrm>
          <a:prstGeom prst="rect">
            <a:avLst/>
          </a:prstGeom>
        </p:spPr>
      </p:pic>
      <p:pic>
        <p:nvPicPr>
          <p:cNvPr id="31" name="Picture 30" descr="A person in a blue shirt&#10;&#10;Description automatically generated">
            <a:extLst>
              <a:ext uri="{FF2B5EF4-FFF2-40B4-BE49-F238E27FC236}">
                <a16:creationId xmlns:a16="http://schemas.microsoft.com/office/drawing/2014/main" id="{15A89378-4ABE-4CBD-A5E3-AC8DDDC34BDD}"/>
              </a:ext>
            </a:extLst>
          </p:cNvPr>
          <p:cNvPicPr>
            <a:picLocks noChangeAspect="1"/>
          </p:cNvPicPr>
          <p:nvPr/>
        </p:nvPicPr>
        <p:blipFill rotWithShape="1">
          <a:blip r:embed="rId7">
            <a:extLst>
              <a:ext uri="{28A0092B-C50C-407E-A947-70E740481C1C}">
                <a14:useLocalDpi xmlns:a14="http://schemas.microsoft.com/office/drawing/2010/main" val="0"/>
              </a:ext>
            </a:extLst>
          </a:blip>
          <a:srcRect t="-52"/>
          <a:stretch/>
        </p:blipFill>
        <p:spPr>
          <a:xfrm>
            <a:off x="7110255" y="4005771"/>
            <a:ext cx="1143000" cy="1518594"/>
          </a:xfrm>
          <a:prstGeom prst="rect">
            <a:avLst/>
          </a:prstGeom>
        </p:spPr>
      </p:pic>
      <p:pic>
        <p:nvPicPr>
          <p:cNvPr id="4" name="Picture 3" descr="A picture containing person, clothing, person, smiling&#10;&#10;Description automatically generated">
            <a:extLst>
              <a:ext uri="{FF2B5EF4-FFF2-40B4-BE49-F238E27FC236}">
                <a16:creationId xmlns:a16="http://schemas.microsoft.com/office/drawing/2014/main" id="{6E4853B6-3434-469B-879E-027275C41CC2}"/>
              </a:ext>
            </a:extLst>
          </p:cNvPr>
          <p:cNvPicPr>
            <a:picLocks noChangeAspect="1"/>
          </p:cNvPicPr>
          <p:nvPr/>
        </p:nvPicPr>
        <p:blipFill rotWithShape="1">
          <a:blip r:embed="rId8"/>
          <a:srcRect b="11437"/>
          <a:stretch/>
        </p:blipFill>
        <p:spPr>
          <a:xfrm>
            <a:off x="9447908" y="3998229"/>
            <a:ext cx="1143000" cy="1518593"/>
          </a:xfrm>
          <a:prstGeom prst="rect">
            <a:avLst/>
          </a:prstGeom>
        </p:spPr>
      </p:pic>
      <p:pic>
        <p:nvPicPr>
          <p:cNvPr id="6" name="Picture 5" descr="A person in a suit smiling&#10;&#10;Description automatically generated with medium confidence">
            <a:extLst>
              <a:ext uri="{FF2B5EF4-FFF2-40B4-BE49-F238E27FC236}">
                <a16:creationId xmlns:a16="http://schemas.microsoft.com/office/drawing/2014/main" id="{9405C8FB-BBEB-40FA-9F62-9F5EEDA66617}"/>
              </a:ext>
            </a:extLst>
          </p:cNvPr>
          <p:cNvPicPr>
            <a:picLocks noChangeAspect="1"/>
          </p:cNvPicPr>
          <p:nvPr/>
        </p:nvPicPr>
        <p:blipFill>
          <a:blip r:embed="rId9"/>
          <a:stretch>
            <a:fillRect/>
          </a:stretch>
        </p:blipFill>
        <p:spPr>
          <a:xfrm>
            <a:off x="564503" y="1893942"/>
            <a:ext cx="2798991" cy="3498738"/>
          </a:xfrm>
          <a:prstGeom prst="rect">
            <a:avLst/>
          </a:prstGeom>
        </p:spPr>
      </p:pic>
    </p:spTree>
    <p:extLst>
      <p:ext uri="{BB962C8B-B14F-4D97-AF65-F5344CB8AC3E}">
        <p14:creationId xmlns:p14="http://schemas.microsoft.com/office/powerpoint/2010/main" val="316235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046A-5D8B-4E80-9088-B07DF1E72FBB}"/>
              </a:ext>
            </a:extLst>
          </p:cNvPr>
          <p:cNvSpPr>
            <a:spLocks noGrp="1"/>
          </p:cNvSpPr>
          <p:nvPr>
            <p:ph type="ctrTitle"/>
          </p:nvPr>
        </p:nvSpPr>
        <p:spPr>
          <a:xfrm>
            <a:off x="2337377" y="2172701"/>
            <a:ext cx="9144000" cy="1953295"/>
          </a:xfrm>
        </p:spPr>
        <p:txBody>
          <a:bodyPr/>
          <a:lstStyle/>
          <a:p>
            <a:r>
              <a:rPr lang="en-US"/>
              <a:t>Business Equity</a:t>
            </a:r>
          </a:p>
        </p:txBody>
      </p:sp>
      <p:sp>
        <p:nvSpPr>
          <p:cNvPr id="3" name="Text Placeholder 2">
            <a:extLst>
              <a:ext uri="{FF2B5EF4-FFF2-40B4-BE49-F238E27FC236}">
                <a16:creationId xmlns:a16="http://schemas.microsoft.com/office/drawing/2014/main" id="{2EF955DB-0A53-4843-94C6-B941B2010AC3}"/>
              </a:ext>
            </a:extLst>
          </p:cNvPr>
          <p:cNvSpPr>
            <a:spLocks noGrp="1"/>
          </p:cNvSpPr>
          <p:nvPr>
            <p:ph type="body" sz="quarter" idx="12"/>
          </p:nvPr>
        </p:nvSpPr>
        <p:spPr>
          <a:xfrm>
            <a:off x="2337377" y="985652"/>
            <a:ext cx="3758623" cy="444137"/>
          </a:xfrm>
        </p:spPr>
        <p:txBody>
          <a:bodyPr>
            <a:normAutofit/>
          </a:bodyPr>
          <a:lstStyle/>
          <a:p>
            <a:r>
              <a:rPr lang="en-US"/>
              <a:t>New Fender System at Wharf 1 at TBT</a:t>
            </a:r>
          </a:p>
        </p:txBody>
      </p:sp>
      <p:sp>
        <p:nvSpPr>
          <p:cNvPr id="4" name="Text Placeholder 3">
            <a:extLst>
              <a:ext uri="{FF2B5EF4-FFF2-40B4-BE49-F238E27FC236}">
                <a16:creationId xmlns:a16="http://schemas.microsoft.com/office/drawing/2014/main" id="{74581F55-FA97-4FAA-8077-C80BF765DEE1}"/>
              </a:ext>
            </a:extLst>
          </p:cNvPr>
          <p:cNvSpPr>
            <a:spLocks noGrp="1"/>
          </p:cNvSpPr>
          <p:nvPr>
            <p:ph type="body" sz="quarter" idx="13"/>
          </p:nvPr>
        </p:nvSpPr>
        <p:spPr>
          <a:xfrm>
            <a:off x="3474719" y="3429000"/>
            <a:ext cx="2344189" cy="588552"/>
          </a:xfrm>
        </p:spPr>
        <p:txBody>
          <a:bodyPr>
            <a:normAutofit/>
          </a:bodyPr>
          <a:lstStyle/>
          <a:p>
            <a:endParaRPr lang="en-US" sz="1200"/>
          </a:p>
          <a:p>
            <a:endParaRPr lang="en-US"/>
          </a:p>
        </p:txBody>
      </p:sp>
      <p:sp>
        <p:nvSpPr>
          <p:cNvPr id="5" name="Text Placeholder 4">
            <a:extLst>
              <a:ext uri="{FF2B5EF4-FFF2-40B4-BE49-F238E27FC236}">
                <a16:creationId xmlns:a16="http://schemas.microsoft.com/office/drawing/2014/main" id="{C8BA813E-9E31-4096-8531-AA7CD6606E09}"/>
              </a:ext>
            </a:extLst>
          </p:cNvPr>
          <p:cNvSpPr>
            <a:spLocks noGrp="1"/>
          </p:cNvSpPr>
          <p:nvPr>
            <p:ph type="body" sz="quarter" idx="14"/>
          </p:nvPr>
        </p:nvSpPr>
        <p:spPr>
          <a:xfrm>
            <a:off x="3474719" y="3723276"/>
            <a:ext cx="3192087" cy="789030"/>
          </a:xfrm>
        </p:spPr>
        <p:txBody>
          <a:bodyPr/>
          <a:lstStyle/>
          <a:p>
            <a:r>
              <a:rPr lang="en-US" sz="2000"/>
              <a:t>Pedro Gonzalez, P.E.,</a:t>
            </a:r>
          </a:p>
          <a:p>
            <a:r>
              <a:rPr lang="en-US" sz="2000"/>
              <a:t>Manager, Mentoring Program</a:t>
            </a:r>
          </a:p>
          <a:p>
            <a:endParaRPr lang="en-US"/>
          </a:p>
        </p:txBody>
      </p:sp>
    </p:spTree>
    <p:extLst>
      <p:ext uri="{BB962C8B-B14F-4D97-AF65-F5344CB8AC3E}">
        <p14:creationId xmlns:p14="http://schemas.microsoft.com/office/powerpoint/2010/main" val="2770989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9CDDD02-7857-F647-905A-0FE28EE516DE}"/>
              </a:ext>
            </a:extLst>
          </p:cNvPr>
          <p:cNvCxnSpPr>
            <a:cxnSpLocks/>
          </p:cNvCxnSpPr>
          <p:nvPr/>
        </p:nvCxnSpPr>
        <p:spPr>
          <a:xfrm>
            <a:off x="690713" y="2179762"/>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2FC12B2C-158D-47D4-86ED-16ACC5F69ED7}"/>
              </a:ext>
            </a:extLst>
          </p:cNvPr>
          <p:cNvSpPr>
            <a:spLocks noGrp="1"/>
          </p:cNvSpPr>
          <p:nvPr>
            <p:ph type="sldNum" sz="quarter" idx="4"/>
          </p:nvPr>
        </p:nvSpPr>
        <p:spPr/>
        <p:txBody>
          <a:bodyPr/>
          <a:lstStyle/>
          <a:p>
            <a:fld id="{00444626-245E-0646-B25F-0739C8FEA999}" type="slidenum">
              <a:rPr lang="en-US" smtClean="0"/>
              <a:pPr/>
              <a:t>6</a:t>
            </a:fld>
            <a:endParaRPr lang="en-US"/>
          </a:p>
        </p:txBody>
      </p:sp>
      <p:sp>
        <p:nvSpPr>
          <p:cNvPr id="6" name="Title 5">
            <a:extLst>
              <a:ext uri="{FF2B5EF4-FFF2-40B4-BE49-F238E27FC236}">
                <a16:creationId xmlns:a16="http://schemas.microsoft.com/office/drawing/2014/main" id="{98AE2F05-2CCF-4F62-AEDC-866DAD7EE481}"/>
              </a:ext>
            </a:extLst>
          </p:cNvPr>
          <p:cNvSpPr>
            <a:spLocks noGrp="1"/>
          </p:cNvSpPr>
          <p:nvPr>
            <p:ph type="title"/>
          </p:nvPr>
        </p:nvSpPr>
        <p:spPr>
          <a:xfrm>
            <a:off x="838200" y="934278"/>
            <a:ext cx="7994515" cy="496956"/>
          </a:xfrm>
        </p:spPr>
        <p:txBody>
          <a:bodyPr/>
          <a:lstStyle/>
          <a:p>
            <a:r>
              <a:rPr lang="en-US">
                <a:latin typeface="Helvetica"/>
                <a:cs typeface="Helvetica"/>
              </a:rPr>
              <a:t>BUSINESS EQUITY, S/MWBE INITIATIVE</a:t>
            </a:r>
            <a:endParaRPr lang="en-US"/>
          </a:p>
        </p:txBody>
      </p:sp>
      <p:pic>
        <p:nvPicPr>
          <p:cNvPr id="4" name="Picture 3" descr="A person and a young child looking at a computer&#10;&#10;Description automatically generated with low confidence">
            <a:extLst>
              <a:ext uri="{FF2B5EF4-FFF2-40B4-BE49-F238E27FC236}">
                <a16:creationId xmlns:a16="http://schemas.microsoft.com/office/drawing/2014/main" id="{10E0FFC5-6440-FB4C-8E73-B624CBC91DC6}"/>
              </a:ext>
            </a:extLst>
          </p:cNvPr>
          <p:cNvPicPr>
            <a:picLocks noChangeAspect="1"/>
          </p:cNvPicPr>
          <p:nvPr/>
        </p:nvPicPr>
        <p:blipFill rotWithShape="1">
          <a:blip r:embed="rId3"/>
          <a:srcRect l="6955" t="12268" r="1131" b="13024"/>
          <a:stretch/>
        </p:blipFill>
        <p:spPr>
          <a:xfrm>
            <a:off x="5391396" y="2179762"/>
            <a:ext cx="6381073" cy="3456496"/>
          </a:xfrm>
          <a:prstGeom prst="rect">
            <a:avLst/>
          </a:prstGeom>
        </p:spPr>
      </p:pic>
      <p:sp>
        <p:nvSpPr>
          <p:cNvPr id="7" name="TextBox 6">
            <a:extLst>
              <a:ext uri="{FF2B5EF4-FFF2-40B4-BE49-F238E27FC236}">
                <a16:creationId xmlns:a16="http://schemas.microsoft.com/office/drawing/2014/main" id="{05E19965-18D7-6340-9B06-6157E6529F01}"/>
              </a:ext>
            </a:extLst>
          </p:cNvPr>
          <p:cNvSpPr txBox="1"/>
          <p:nvPr/>
        </p:nvSpPr>
        <p:spPr>
          <a:xfrm>
            <a:off x="540483" y="2438263"/>
            <a:ext cx="4294974" cy="2831544"/>
          </a:xfrm>
          <a:prstGeom prst="rect">
            <a:avLst/>
          </a:prstGeom>
          <a:noFill/>
        </p:spPr>
        <p:txBody>
          <a:bodyPr wrap="square" rtlCol="0">
            <a:spAutoFit/>
          </a:bodyPr>
          <a:lstStyle/>
          <a:p>
            <a:r>
              <a:rPr lang="en-US" sz="1600">
                <a:solidFill>
                  <a:srgbClr val="00366E"/>
                </a:solidFill>
                <a:latin typeface="Helvetica" pitchFamily="2" charset="0"/>
              </a:rPr>
              <a:t>The </a:t>
            </a:r>
            <a:r>
              <a:rPr lang="en-US" b="1">
                <a:solidFill>
                  <a:schemeClr val="accent2"/>
                </a:solidFill>
                <a:latin typeface="Helvetica" pitchFamily="2" charset="0"/>
              </a:rPr>
              <a:t>New Business Equity Division </a:t>
            </a:r>
            <a:r>
              <a:rPr lang="en-US" sz="1600">
                <a:solidFill>
                  <a:srgbClr val="00366E"/>
                </a:solidFill>
                <a:latin typeface="Helvetica" pitchFamily="2" charset="0"/>
              </a:rPr>
              <a:t>provides resources to small, minority- and woman-owned businesses (S/MWBE) seeking to participate in Port Houston procurements and contracts</a:t>
            </a:r>
          </a:p>
          <a:p>
            <a:endParaRPr lang="en-US" sz="1600">
              <a:solidFill>
                <a:srgbClr val="00366E"/>
              </a:solidFill>
              <a:latin typeface="Helvetica" pitchFamily="2" charset="0"/>
            </a:endParaRPr>
          </a:p>
          <a:p>
            <a:endParaRPr lang="en-US" sz="1600">
              <a:solidFill>
                <a:srgbClr val="00366E"/>
              </a:solidFill>
              <a:latin typeface="Helvetica" pitchFamily="2" charset="0"/>
            </a:endParaRPr>
          </a:p>
          <a:p>
            <a:r>
              <a:rPr lang="en-US" sz="1600">
                <a:solidFill>
                  <a:srgbClr val="00366E"/>
                </a:solidFill>
                <a:latin typeface="Helvetica" pitchFamily="2" charset="0"/>
              </a:rPr>
              <a:t>Our goal is to maintain a 35% overall Small Business (SBE) participation and aspire to reach a 30% Minority- and Woman-Owned Business (MWBE) participation </a:t>
            </a:r>
          </a:p>
        </p:txBody>
      </p:sp>
      <p:cxnSp>
        <p:nvCxnSpPr>
          <p:cNvPr id="16" name="Straight Connector 15">
            <a:extLst>
              <a:ext uri="{FF2B5EF4-FFF2-40B4-BE49-F238E27FC236}">
                <a16:creationId xmlns:a16="http://schemas.microsoft.com/office/drawing/2014/main" id="{0C4BA1AC-AAAD-1C4F-8603-F2286C6AA057}"/>
              </a:ext>
            </a:extLst>
          </p:cNvPr>
          <p:cNvCxnSpPr>
            <a:cxnSpLocks/>
          </p:cNvCxnSpPr>
          <p:nvPr/>
        </p:nvCxnSpPr>
        <p:spPr>
          <a:xfrm>
            <a:off x="904469" y="4059333"/>
            <a:ext cx="469172" cy="0"/>
          </a:xfrm>
          <a:prstGeom prst="line">
            <a:avLst/>
          </a:prstGeom>
          <a:ln w="3175">
            <a:solidFill>
              <a:srgbClr val="F6801F"/>
            </a:solidFill>
          </a:ln>
        </p:spPr>
        <p:style>
          <a:lnRef idx="2">
            <a:schemeClr val="accent4"/>
          </a:lnRef>
          <a:fillRef idx="0">
            <a:schemeClr val="accent4"/>
          </a:fillRef>
          <a:effectRef idx="1">
            <a:schemeClr val="accent4"/>
          </a:effectRef>
          <a:fontRef idx="minor">
            <a:schemeClr val="tx1"/>
          </a:fontRef>
        </p:style>
      </p:cxnSp>
      <p:cxnSp>
        <p:nvCxnSpPr>
          <p:cNvPr id="13" name="Straight Connector 12">
            <a:extLst>
              <a:ext uri="{FF2B5EF4-FFF2-40B4-BE49-F238E27FC236}">
                <a16:creationId xmlns:a16="http://schemas.microsoft.com/office/drawing/2014/main" id="{5D0221A8-6403-435D-B121-E22166D240E4}"/>
              </a:ext>
            </a:extLst>
          </p:cNvPr>
          <p:cNvCxnSpPr>
            <a:cxnSpLocks/>
          </p:cNvCxnSpPr>
          <p:nvPr/>
        </p:nvCxnSpPr>
        <p:spPr>
          <a:xfrm>
            <a:off x="690713" y="5593355"/>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22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C8DE-30B0-4EA0-B6AE-BABF0DE5B8CE}"/>
              </a:ext>
            </a:extLst>
          </p:cNvPr>
          <p:cNvSpPr>
            <a:spLocks noGrp="1"/>
          </p:cNvSpPr>
          <p:nvPr>
            <p:ph type="title"/>
          </p:nvPr>
        </p:nvSpPr>
        <p:spPr/>
        <p:txBody>
          <a:bodyPr/>
          <a:lstStyle/>
          <a:p>
            <a:r>
              <a:rPr lang="en-US"/>
              <a:t>BUSINESS EQUITY</a:t>
            </a:r>
          </a:p>
        </p:txBody>
      </p:sp>
      <p:sp>
        <p:nvSpPr>
          <p:cNvPr id="5" name="Text Placeholder 4">
            <a:extLst>
              <a:ext uri="{FF2B5EF4-FFF2-40B4-BE49-F238E27FC236}">
                <a16:creationId xmlns:a16="http://schemas.microsoft.com/office/drawing/2014/main" id="{CB74C550-E2E5-467B-B1C8-C1A7C44E92F2}"/>
              </a:ext>
            </a:extLst>
          </p:cNvPr>
          <p:cNvSpPr txBox="1">
            <a:spLocks noGrp="1"/>
          </p:cNvSpPr>
          <p:nvPr>
            <p:ph type="body" sz="quarter" idx="11"/>
          </p:nvPr>
        </p:nvSpPr>
        <p:spPr>
          <a:xfrm>
            <a:off x="609600" y="1701800"/>
            <a:ext cx="10698480" cy="1828800"/>
          </a:xfrm>
          <a:prstGeom prst="rect">
            <a:avLst/>
          </a:prstGeom>
          <a:noFill/>
        </p:spPr>
        <p:txBody>
          <a:bodyPr wrap="square" rtlCol="0">
            <a:spAutoFit/>
          </a:bodyPr>
          <a:lstStyle/>
          <a:p>
            <a:pPr marL="0" indent="0">
              <a:buNone/>
            </a:pPr>
            <a:r>
              <a:rPr lang="en-US" sz="1800" b="1" u="sng">
                <a:solidFill>
                  <a:srgbClr val="F6801F"/>
                </a:solidFill>
                <a:latin typeface="Helvetica" panose="020B0604020202020204" pitchFamily="34" charset="0"/>
                <a:cs typeface="Helvetica" panose="020B0604020202020204" pitchFamily="34" charset="0"/>
              </a:rPr>
              <a:t>Small Business Enterprise (SBE)</a:t>
            </a:r>
          </a:p>
          <a:p>
            <a:pPr marL="0" lvl="1" indent="0" algn="just">
              <a:buNone/>
            </a:pPr>
            <a:r>
              <a:rPr lang="en-US" sz="1800">
                <a:solidFill>
                  <a:srgbClr val="0D2145"/>
                </a:solidFill>
                <a:latin typeface="Helvetica" panose="020B0604020202020204" pitchFamily="34" charset="0"/>
              </a:rPr>
              <a:t>Small Business Enterprise “SBE” means a firm whose gross revenues or number of employees, averaged over the past three years, inclusive of any affiliates as defined by 13 CFR </a:t>
            </a:r>
            <a:r>
              <a:rPr lang="en-US" sz="1800">
                <a:solidFill>
                  <a:srgbClr val="0D2145"/>
                </a:solidFill>
                <a:latin typeface="Helvetica" panose="020B0604020202020204" pitchFamily="34" charset="0"/>
                <a:cs typeface="Helvetica" panose="020B0604020202020204" pitchFamily="34" charset="0"/>
              </a:rPr>
              <a:t>§ 121.103, does not exceed the size standards defined in Section 3 of the Federal Small Business Act and applicable Small Business Administration regulations related to the size standards found in 12 CFR §121</a:t>
            </a:r>
            <a:r>
              <a:rPr lang="en-US" sz="1800">
                <a:solidFill>
                  <a:srgbClr val="0D2145"/>
                </a:solidFill>
                <a:latin typeface="Helvetica" panose="020B0604020202020204" pitchFamily="34" charset="0"/>
              </a:rPr>
              <a:t>. The net worth of the owner must be less than $1.32 million, excluding the owner’s primary residence and assets of the business.</a:t>
            </a:r>
            <a:endParaRPr lang="en-US" sz="1800" b="1">
              <a:solidFill>
                <a:srgbClr val="0D2145"/>
              </a:solidFill>
              <a:latin typeface="Helvetica" panose="020B0604020202020204" pitchFamily="34" charset="0"/>
            </a:endParaRPr>
          </a:p>
        </p:txBody>
      </p:sp>
      <p:sp>
        <p:nvSpPr>
          <p:cNvPr id="6" name="TextBox 5">
            <a:extLst>
              <a:ext uri="{FF2B5EF4-FFF2-40B4-BE49-F238E27FC236}">
                <a16:creationId xmlns:a16="http://schemas.microsoft.com/office/drawing/2014/main" id="{85EE2ECE-6FB2-4DE4-841C-65EA89150E99}"/>
              </a:ext>
            </a:extLst>
          </p:cNvPr>
          <p:cNvSpPr txBox="1"/>
          <p:nvPr/>
        </p:nvSpPr>
        <p:spPr>
          <a:xfrm>
            <a:off x="609599" y="3931920"/>
            <a:ext cx="10698480" cy="1430648"/>
          </a:xfrm>
          <a:prstGeom prst="rect">
            <a:avLst/>
          </a:prstGeom>
          <a:noFill/>
        </p:spPr>
        <p:txBody>
          <a:bodyPr wrap="square" rtlCol="0">
            <a:spAutoFit/>
          </a:bodyPr>
          <a:lstStyle/>
          <a:p>
            <a:r>
              <a:rPr lang="en-US" b="1" u="sng">
                <a:solidFill>
                  <a:srgbClr val="F6801F"/>
                </a:solidFill>
                <a:latin typeface="Helvetica" panose="020B0604020202020204" pitchFamily="34" charset="0"/>
                <a:cs typeface="Helvetica" panose="020B0604020202020204" pitchFamily="34" charset="0"/>
              </a:rPr>
              <a:t>Minority Business Enterprise (MBE)</a:t>
            </a:r>
          </a:p>
          <a:p>
            <a:pPr marL="0" lvl="1" algn="just">
              <a:lnSpc>
                <a:spcPct val="90000"/>
              </a:lnSpc>
              <a:spcBef>
                <a:spcPts val="500"/>
              </a:spcBef>
            </a:pPr>
            <a:r>
              <a:rPr lang="en-US">
                <a:solidFill>
                  <a:srgbClr val="0D2145"/>
                </a:solidFill>
                <a:latin typeface="Helvetica" panose="020B0604020202020204" pitchFamily="34" charset="0"/>
                <a:cs typeface="Helvetica" panose="020B0604020202020204" pitchFamily="34" charset="0"/>
              </a:rPr>
              <a:t>Minority-Owned Business Enterprise “MBE” means a Business that is at least 51% Owned by one or more Minority Persons, or for which at least 51% of the equity is Owned by one or more Minority Persons, and both the management and daily business operations are carried out and controlled by one or more of the Minority Persons who own it.</a:t>
            </a:r>
          </a:p>
        </p:txBody>
      </p:sp>
      <p:sp>
        <p:nvSpPr>
          <p:cNvPr id="7" name="Slide Number Placeholder 45">
            <a:extLst>
              <a:ext uri="{FF2B5EF4-FFF2-40B4-BE49-F238E27FC236}">
                <a16:creationId xmlns:a16="http://schemas.microsoft.com/office/drawing/2014/main" id="{80424BA0-C27D-4D4B-8F99-E97392D430A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7</a:t>
            </a:fld>
            <a:endParaRPr lang="en-US"/>
          </a:p>
        </p:txBody>
      </p:sp>
    </p:spTree>
    <p:extLst>
      <p:ext uri="{BB962C8B-B14F-4D97-AF65-F5344CB8AC3E}">
        <p14:creationId xmlns:p14="http://schemas.microsoft.com/office/powerpoint/2010/main" val="2335143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C05C-C9EA-40A9-966A-AEAB737944D0}"/>
              </a:ext>
            </a:extLst>
          </p:cNvPr>
          <p:cNvSpPr>
            <a:spLocks noGrp="1"/>
          </p:cNvSpPr>
          <p:nvPr>
            <p:ph type="title"/>
          </p:nvPr>
        </p:nvSpPr>
        <p:spPr/>
        <p:txBody>
          <a:bodyPr/>
          <a:lstStyle/>
          <a:p>
            <a:r>
              <a:rPr lang="en-US"/>
              <a:t>BUSINESS EQUITY</a:t>
            </a:r>
          </a:p>
        </p:txBody>
      </p:sp>
      <p:sp>
        <p:nvSpPr>
          <p:cNvPr id="5" name="Text Placeholder 4">
            <a:extLst>
              <a:ext uri="{FF2B5EF4-FFF2-40B4-BE49-F238E27FC236}">
                <a16:creationId xmlns:a16="http://schemas.microsoft.com/office/drawing/2014/main" id="{52A1FD54-0DB7-4C85-B8D7-644BEAF45EE5}"/>
              </a:ext>
            </a:extLst>
          </p:cNvPr>
          <p:cNvSpPr txBox="1">
            <a:spLocks noGrp="1"/>
          </p:cNvSpPr>
          <p:nvPr>
            <p:ph type="body" sz="quarter" idx="11"/>
          </p:nvPr>
        </p:nvSpPr>
        <p:spPr>
          <a:xfrm>
            <a:off x="612648" y="1700784"/>
            <a:ext cx="10607040" cy="3444533"/>
          </a:xfrm>
          <a:prstGeom prst="rect">
            <a:avLst/>
          </a:prstGeom>
          <a:noFill/>
        </p:spPr>
        <p:txBody>
          <a:bodyPr vert="horz" wrap="square" lIns="91440" tIns="45720" rIns="91440" bIns="45720" rtlCol="0" anchor="t">
            <a:spAutoFit/>
          </a:bodyPr>
          <a:lstStyle/>
          <a:p>
            <a:pPr marL="0" indent="0">
              <a:buNone/>
            </a:pPr>
            <a:r>
              <a:rPr lang="en-US" sz="1800" b="1" u="sng">
                <a:solidFill>
                  <a:srgbClr val="F6801F"/>
                </a:solidFill>
                <a:latin typeface="Helvetica"/>
                <a:cs typeface="Helvetica"/>
              </a:rPr>
              <a:t>Woman Business Enterprise (WBE)</a:t>
            </a:r>
          </a:p>
          <a:p>
            <a:pPr marL="0" indent="0" algn="just">
              <a:buNone/>
            </a:pPr>
            <a:r>
              <a:rPr lang="en-US" sz="1800">
                <a:solidFill>
                  <a:srgbClr val="0D2145"/>
                </a:solidFill>
                <a:latin typeface="Helvetica"/>
                <a:cs typeface="Helvetica"/>
              </a:rPr>
              <a:t>Woman-Owned Business Enterprise “WBE” means a Business that is at least 51% Owned by one or more female American citizens, or for which at least 51% of the equity is Owned by one or more female American citizens, and both the management and daily business operations are carried out and controlled by one or more of the female American citizens who own it.</a:t>
            </a:r>
          </a:p>
          <a:p>
            <a:pPr marL="0" indent="0" algn="just">
              <a:buNone/>
            </a:pPr>
            <a:endParaRPr lang="en-US" sz="1800">
              <a:solidFill>
                <a:srgbClr val="0D2145"/>
              </a:solidFill>
              <a:ea typeface="Times New Roman" panose="02020603050405020304" pitchFamily="18" charset="0"/>
            </a:endParaRPr>
          </a:p>
          <a:p>
            <a:pPr marL="0" indent="0">
              <a:lnSpc>
                <a:spcPct val="125000"/>
              </a:lnSpc>
              <a:spcBef>
                <a:spcPts val="0"/>
              </a:spcBef>
              <a:buNone/>
            </a:pPr>
            <a:r>
              <a:rPr lang="en-US" sz="1800" b="1" u="sng">
                <a:solidFill>
                  <a:srgbClr val="F6801F"/>
                </a:solidFill>
                <a:latin typeface="Helvetica"/>
                <a:ea typeface="Times New Roman" panose="02020603050405020304" pitchFamily="18" charset="0"/>
                <a:cs typeface="Helvetica"/>
              </a:rPr>
              <a:t>MWBE and SBE Policies</a:t>
            </a:r>
            <a:endParaRPr lang="en-US" sz="1800" u="sng">
              <a:latin typeface="Helvetica"/>
              <a:ea typeface="Times New Roman" panose="02020603050405020304" pitchFamily="18" charset="0"/>
              <a:cs typeface="Helvetica"/>
            </a:endParaRPr>
          </a:p>
          <a:p>
            <a:pPr marL="0" indent="0" algn="just">
              <a:buNone/>
            </a:pPr>
            <a:r>
              <a:rPr lang="en-US" sz="1800">
                <a:solidFill>
                  <a:srgbClr val="0D2145"/>
                </a:solidFill>
                <a:latin typeface="Helvetica"/>
                <a:cs typeface="Helvetica"/>
              </a:rPr>
              <a:t>The Port Commission, at its April 27, 2021 meeting, approved the NEW Minority- and Woman-Owned Business Enterprise Development Policy and the Amended and Restated Small Business Development Policy. </a:t>
            </a:r>
          </a:p>
          <a:p>
            <a:pPr marL="0" indent="0" algn="just">
              <a:buNone/>
            </a:pPr>
            <a:endParaRPr lang="en-US" sz="1800">
              <a:solidFill>
                <a:srgbClr val="0D2145"/>
              </a:solidFill>
              <a:ea typeface="Times New Roman" panose="02020603050405020304" pitchFamily="18" charset="0"/>
            </a:endParaRPr>
          </a:p>
        </p:txBody>
      </p:sp>
      <p:sp>
        <p:nvSpPr>
          <p:cNvPr id="6" name="Slide Number Placeholder 45">
            <a:extLst>
              <a:ext uri="{FF2B5EF4-FFF2-40B4-BE49-F238E27FC236}">
                <a16:creationId xmlns:a16="http://schemas.microsoft.com/office/drawing/2014/main" id="{B52C970A-0D9A-42BC-A300-2E44987B357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8</a:t>
            </a:fld>
            <a:endParaRPr lang="en-US"/>
          </a:p>
        </p:txBody>
      </p:sp>
    </p:spTree>
    <p:extLst>
      <p:ext uri="{BB962C8B-B14F-4D97-AF65-F5344CB8AC3E}">
        <p14:creationId xmlns:p14="http://schemas.microsoft.com/office/powerpoint/2010/main" val="610771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7BEB-97A5-4EFD-97EE-8D87BB9086CB}"/>
              </a:ext>
            </a:extLst>
          </p:cNvPr>
          <p:cNvSpPr>
            <a:spLocks noGrp="1"/>
          </p:cNvSpPr>
          <p:nvPr>
            <p:ph type="title"/>
          </p:nvPr>
        </p:nvSpPr>
        <p:spPr/>
        <p:txBody>
          <a:bodyPr/>
          <a:lstStyle/>
          <a:p>
            <a:r>
              <a:rPr lang="en-US"/>
              <a:t>PARTNER AGENCIES</a:t>
            </a:r>
          </a:p>
        </p:txBody>
      </p:sp>
      <p:sp>
        <p:nvSpPr>
          <p:cNvPr id="5" name="Text Placeholder 4">
            <a:extLst>
              <a:ext uri="{FF2B5EF4-FFF2-40B4-BE49-F238E27FC236}">
                <a16:creationId xmlns:a16="http://schemas.microsoft.com/office/drawing/2014/main" id="{1415F39B-A828-49F6-811B-22197C538CBB}"/>
              </a:ext>
            </a:extLst>
          </p:cNvPr>
          <p:cNvSpPr txBox="1">
            <a:spLocks noGrp="1"/>
          </p:cNvSpPr>
          <p:nvPr>
            <p:ph type="body" sz="quarter" idx="11"/>
          </p:nvPr>
        </p:nvSpPr>
        <p:spPr>
          <a:xfrm>
            <a:off x="838200" y="1656865"/>
            <a:ext cx="10968843" cy="4358116"/>
          </a:xfrm>
          <a:prstGeom prst="rect">
            <a:avLst/>
          </a:prstGeom>
          <a:noFill/>
        </p:spPr>
        <p:txBody>
          <a:bodyPr vert="horz" wrap="square" lIns="91440" tIns="45720" rIns="91440" bIns="45720" rtlCol="0" anchor="t">
            <a:spAutoFit/>
          </a:bodyPr>
          <a:lstStyle/>
          <a:p>
            <a:pPr defTabSz="342900">
              <a:defRPr/>
            </a:pPr>
            <a:endParaRPr lang="en-US" sz="1600" b="1">
              <a:solidFill>
                <a:prstClr val="black"/>
              </a:solidFill>
              <a:latin typeface="Helvetica" panose="020B0604020202020204" pitchFamily="34" charset="0"/>
              <a:cs typeface="Helvetica" panose="020B0604020202020204" pitchFamily="34" charset="0"/>
            </a:endParaRPr>
          </a:p>
          <a:p>
            <a:pPr marL="0" indent="0" defTabSz="342900">
              <a:buSzPct val="100000"/>
              <a:buNone/>
              <a:defRPr/>
            </a:pPr>
            <a:r>
              <a:rPr lang="en-US" sz="1800">
                <a:solidFill>
                  <a:srgbClr val="0D2145"/>
                </a:solidFill>
                <a:latin typeface="Helvetica"/>
                <a:cs typeface="Helvetica"/>
              </a:rPr>
              <a:t>Small and MWBEs must meet certain criteria and be certified with one of the following partner agencies:</a:t>
            </a:r>
          </a:p>
          <a:p>
            <a:pPr marL="173355" defTabSz="342900">
              <a:buSzPct val="100000"/>
              <a:defRPr/>
            </a:pPr>
            <a:endParaRPr lang="en-US" sz="1600">
              <a:solidFill>
                <a:srgbClr val="0D2145"/>
              </a:solidFill>
            </a:endParaRP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*City of Houston (SBE, MBE, WBE)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Houston Minority Supplier Development Council (MBE)</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*METRO (SBE)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*SBA 8(a) (SDB)</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*State of Texas HUB Certification (HUB)</a:t>
            </a:r>
          </a:p>
          <a:p>
            <a:pPr marL="720090" lvl="1" indent="-285750" defTabSz="342900">
              <a:lnSpc>
                <a:spcPct val="125000"/>
              </a:lnSpc>
              <a:buSzPct val="100000"/>
              <a:defRPr/>
            </a:pPr>
            <a:r>
              <a:rPr lang="en-US" sz="1600">
                <a:solidFill>
                  <a:srgbClr val="0D2145"/>
                </a:solidFill>
                <a:latin typeface="Helvetica"/>
                <a:cs typeface="Helvetica"/>
              </a:rPr>
              <a:t>South Texas Central Regional Certification Agency (SBE, MBE, WBE)							</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*Texas Department of Transportation (SBE)</a:t>
            </a:r>
          </a:p>
          <a:p>
            <a:pPr marL="720090" lvl="1" indent="-285750" defTabSz="342900">
              <a:lnSpc>
                <a:spcPct val="125000"/>
              </a:lnSpc>
              <a:buSzPct val="100000"/>
              <a:buFont typeface="Arial" panose="020B0604020202020204" pitchFamily="34" charset="0"/>
              <a:buChar char="•"/>
              <a:defRPr/>
            </a:pPr>
            <a:r>
              <a:rPr lang="en-US" sz="1600">
                <a:solidFill>
                  <a:srgbClr val="0D2145"/>
                </a:solidFill>
                <a:latin typeface="Helvetica"/>
                <a:cs typeface="Helvetica"/>
              </a:rPr>
              <a:t>Women’s Business Enterprise Alliance (WBE)</a:t>
            </a:r>
          </a:p>
          <a:p>
            <a:pPr marL="434340" lvl="1" indent="0" defTabSz="342900">
              <a:lnSpc>
                <a:spcPct val="125000"/>
              </a:lnSpc>
              <a:buSzPct val="100000"/>
              <a:buNone/>
              <a:defRPr/>
            </a:pPr>
            <a:r>
              <a:rPr lang="en-US" sz="1600">
                <a:solidFill>
                  <a:srgbClr val="0D2145"/>
                </a:solidFill>
                <a:latin typeface="Helvetica"/>
                <a:cs typeface="Helvetica"/>
              </a:rPr>
              <a:t>*No fee to apply</a:t>
            </a:r>
          </a:p>
        </p:txBody>
      </p:sp>
      <p:sp>
        <p:nvSpPr>
          <p:cNvPr id="4" name="Slide Number Placeholder 45">
            <a:extLst>
              <a:ext uri="{FF2B5EF4-FFF2-40B4-BE49-F238E27FC236}">
                <a16:creationId xmlns:a16="http://schemas.microsoft.com/office/drawing/2014/main" id="{3FED767D-0651-46A3-8C61-487111E8B1D4}"/>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9</a:t>
            </a:fld>
            <a:endParaRPr lang="en-US"/>
          </a:p>
        </p:txBody>
      </p:sp>
    </p:spTree>
    <p:extLst>
      <p:ext uri="{BB962C8B-B14F-4D97-AF65-F5344CB8AC3E}">
        <p14:creationId xmlns:p14="http://schemas.microsoft.com/office/powerpoint/2010/main" val="2313671352"/>
      </p:ext>
    </p:extLst>
  </p:cSld>
  <p:clrMapOvr>
    <a:masterClrMapping/>
  </p:clrMapOvr>
</p:sld>
</file>

<file path=ppt/theme/theme1.xml><?xml version="1.0" encoding="utf-8"?>
<a:theme xmlns:a="http://schemas.openxmlformats.org/drawingml/2006/main" name="Blanks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16e0964c-f077-4f36-9738-5e1ff42b0d80">DC7Z77VHF4CC-610730725-75</_dlc_DocId>
    <_dlc_DocIdUrl xmlns="16e0964c-f077-4f36-9738-5e1ff42b0d80">
      <Url>http://shareport.poha.net/sites/sp/depts/commdiv/mec/_layouts/15/DocIdRedir.aspx?ID=DC7Z77VHF4CC-610730725-75</Url>
      <Description>DC7Z77VHF4CC-610730725-75</Description>
    </_dlc_DocIdUrl>
    <SharedWithUsers xmlns="16e0964c-f077-4f36-9738-5e1ff42b0d80">
      <UserInfo>
        <DisplayName>James Pitts</DisplayName>
        <AccountId>159</AccountId>
        <AccountType/>
      </UserInfo>
      <UserInfo>
        <DisplayName>John Moseley</DisplayName>
        <AccountId>468</AccountId>
        <AccountType/>
      </UserInfo>
    </SharedWithUsers>
    <GS_MraActionInProgress xmlns="16e0964c-f077-4f36-9738-5e1ff42b0d8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DA3C4961786B4689065E7AFBC60F5B" ma:contentTypeVersion="47" ma:contentTypeDescription="Create a new document." ma:contentTypeScope="" ma:versionID="71acb1256e65739417bc5a3dcfa1e866">
  <xsd:schema xmlns:xsd="http://www.w3.org/2001/XMLSchema" xmlns:xs="http://www.w3.org/2001/XMLSchema" xmlns:p="http://schemas.microsoft.com/office/2006/metadata/properties" xmlns:ns2="16e0964c-f077-4f36-9738-5e1ff42b0d80" xmlns:ns3="http://schemas.microsoft.com/sharepoint/v4" targetNamespace="http://schemas.microsoft.com/office/2006/metadata/properties" ma:root="true" ma:fieldsID="02c6b9a413884b3fa13dadf8ccb21e74" ns2:_="" ns3:_="">
    <xsd:import namespace="16e0964c-f077-4f36-9738-5e1ff42b0d80"/>
    <xsd:import namespace="http://schemas.microsoft.com/sharepoint/v4"/>
    <xsd:element name="properties">
      <xsd:complexType>
        <xsd:sequence>
          <xsd:element name="documentManagement">
            <xsd:complexType>
              <xsd:all>
                <xsd:element ref="ns2:SharedWithUsers" minOccurs="0"/>
                <xsd:element ref="ns3:IconOverlay" minOccurs="0"/>
                <xsd:element ref="ns2:_dlc_DocId" minOccurs="0"/>
                <xsd:element ref="ns2:_dlc_DocIdUrl" minOccurs="0"/>
                <xsd:element ref="ns2:_dlc_DocIdPersistId" minOccurs="0"/>
                <xsd:element ref="ns2:GS_MraActionIn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0964c-f077-4f36-9738-5e1ff42b0d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GS_MraActionInProgress" ma:index="13" nillable="true" ma:displayName="GS_MraActionInProgress" ma:hidden="true" ma:internalName="GS_MraActionInProg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BDBB8DD-7271-45F1-A952-3902F7871927}">
  <ds:schemaRefs>
    <ds:schemaRef ds:uri="16e0964c-f077-4f36-9738-5e1ff42b0d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3AB33CC-81DD-4D81-B091-37B5143A6A91}">
  <ds:schemaRefs>
    <ds:schemaRef ds:uri="http://schemas.microsoft.com/sharepoint/v3/contenttype/forms"/>
  </ds:schemaRefs>
</ds:datastoreItem>
</file>

<file path=customXml/itemProps3.xml><?xml version="1.0" encoding="utf-8"?>
<ds:datastoreItem xmlns:ds="http://schemas.openxmlformats.org/officeDocument/2006/customXml" ds:itemID="{67F81E72-40D8-4219-A33F-9CF22C664FB3}">
  <ds:schemaRefs>
    <ds:schemaRef ds:uri="16e0964c-f077-4f36-9738-5e1ff42b0d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062544B-90AB-484C-9CF1-85E07D74B77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10</TotalTime>
  <Words>1649</Words>
  <Application>Microsoft Office PowerPoint</Application>
  <PresentationFormat>Widescreen</PresentationFormat>
  <Paragraphs>226</Paragraphs>
  <Slides>28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Flama Bold</vt:lpstr>
      <vt:lpstr>Helvetica</vt:lpstr>
      <vt:lpstr>Helvetica Neue Condensed</vt:lpstr>
      <vt:lpstr>Blanks Templates</vt:lpstr>
      <vt:lpstr>NEW FENDER SYSTEM AT WHARF 1 AT TURNING BASIN TERMINAL</vt:lpstr>
      <vt:lpstr>AGENDA</vt:lpstr>
      <vt:lpstr>PRE-PROPOSAL HOUSE RULES</vt:lpstr>
      <vt:lpstr>PORT COMMISSION</vt:lpstr>
      <vt:lpstr>Business Equity</vt:lpstr>
      <vt:lpstr>BUSINESS EQUITY, S/MWBE INITIATIVE</vt:lpstr>
      <vt:lpstr>BUSINESS EQUITY</vt:lpstr>
      <vt:lpstr>BUSINESS EQUITY</vt:lpstr>
      <vt:lpstr>PARTNER AGENCIES</vt:lpstr>
      <vt:lpstr>S/MWBE REQUIREMENTS</vt:lpstr>
      <vt:lpstr>S/MWBE REQUIREMENTS</vt:lpstr>
      <vt:lpstr>Procurement Services</vt:lpstr>
      <vt:lpstr>PROCUREMENT</vt:lpstr>
      <vt:lpstr>PROCUREMENT</vt:lpstr>
      <vt:lpstr>PROCUREMENT</vt:lpstr>
      <vt:lpstr>PowerPoint Presentation</vt:lpstr>
      <vt:lpstr>PowerPoint Presentation</vt:lpstr>
      <vt:lpstr>PowerPoint Presentation</vt:lpstr>
      <vt:lpstr>PowerPoint Presentation</vt:lpstr>
      <vt:lpstr>PowerPoint Presentation</vt:lpstr>
      <vt:lpstr>CSP 2026 New Fender System at Wharf 1  TURNING BASIN TERMINAL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Salinas</dc:creator>
  <cp:lastModifiedBy>Conni McMillian</cp:lastModifiedBy>
  <cp:revision>5</cp:revision>
  <cp:lastPrinted>2020-06-09T18:03:16Z</cp:lastPrinted>
  <dcterms:created xsi:type="dcterms:W3CDTF">2020-04-26T22:24:04Z</dcterms:created>
  <dcterms:modified xsi:type="dcterms:W3CDTF">2021-10-26T19:14:53Z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0x01010007DA3C4961786B4689065E7AFBC60F5B</vt:lpwstr>
  </property>
  <property fmtid="{D5CDD505-2E9C-101B-9397-08002B2CF9AE}" pid="3" name="_dlc_DocIdItemGuid">
    <vt:lpwstr>fcae2f67-a1ad-42b6-bb8c-c395abef40bd</vt:lpwstr>
  </property>
</Properties>
</file>