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7" r:id="rId5"/>
    <p:sldId id="287" r:id="rId6"/>
    <p:sldId id="412" r:id="rId7"/>
    <p:sldId id="413" r:id="rId8"/>
    <p:sldId id="380" r:id="rId9"/>
    <p:sldId id="448" r:id="rId10"/>
    <p:sldId id="449" r:id="rId11"/>
    <p:sldId id="295" r:id="rId12"/>
    <p:sldId id="433" r:id="rId13"/>
    <p:sldId id="450" r:id="rId14"/>
    <p:sldId id="451" r:id="rId15"/>
    <p:sldId id="429" r:id="rId16"/>
    <p:sldId id="4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anding" id="{F170EEAB-459E-4F1C-853E-A9DF1643D723}">
          <p14:sldIdLst/>
        </p14:section>
        <p14:section name="Content" id="{0C4FAEBF-3DF8-45D6-8991-8AB1061CC82B}">
          <p14:sldIdLst>
            <p14:sldId id="257"/>
            <p14:sldId id="287"/>
            <p14:sldId id="412"/>
            <p14:sldId id="413"/>
            <p14:sldId id="380"/>
            <p14:sldId id="448"/>
            <p14:sldId id="449"/>
            <p14:sldId id="295"/>
            <p14:sldId id="433"/>
            <p14:sldId id="450"/>
            <p14:sldId id="451"/>
            <p14:sldId id="429"/>
            <p14:sldId id="408"/>
          </p14:sldIdLst>
        </p14:section>
      </p14:sectionLst>
    </p:ext>
    <p:ext uri="{EFAFB233-063F-42B5-8137-9DF3F51BA10A}">
      <p15:sldGuideLst xmlns:p15="http://schemas.microsoft.com/office/powerpoint/2012/main">
        <p15:guide id="1" orient="horz" pos="1224" userDrawn="1">
          <p15:clr>
            <a:srgbClr val="A4A3A4"/>
          </p15:clr>
        </p15:guide>
        <p15:guide id="2" orient="horz" pos="3600" userDrawn="1">
          <p15:clr>
            <a:srgbClr val="A4A3A4"/>
          </p15:clr>
        </p15:guide>
        <p15:guide id="3" pos="528"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46F"/>
    <a:srgbClr val="A51E36"/>
    <a:srgbClr val="4A0A08"/>
    <a:srgbClr val="3B3B3B"/>
    <a:srgbClr val="031D42"/>
    <a:srgbClr val="00366E"/>
    <a:srgbClr val="3086FD"/>
    <a:srgbClr val="C4C4C4"/>
    <a:srgbClr val="38D4F0"/>
    <a:srgbClr val="0D2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F9E8F-0754-88A3-41A1-BA8AEB5E0B70}" v="24" dt="2020-12-14T03:10:01.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1" d="100"/>
          <a:sy n="31" d="100"/>
        </p:scale>
        <p:origin x="1200" y="48"/>
      </p:cViewPr>
      <p:guideLst>
        <p:guide orient="horz" pos="1224"/>
        <p:guide orient="horz" pos="3600"/>
        <p:guide pos="52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1DE50-49D8-C046-9218-A75E8CB6772E}" type="datetimeFigureOut">
              <a:rPr lang="en-US" smtClean="0"/>
              <a:t>12/21/2020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D0A00-6353-FF4C-A9FE-3207EF8A4370}" type="slidenum">
              <a:rPr lang="en-US" smtClean="0"/>
              <a:t>‹#›</a:t>
            </a:fld>
            <a:endParaRPr lang="en-US"/>
          </a:p>
        </p:txBody>
      </p:sp>
    </p:spTree>
    <p:extLst>
      <p:ext uri="{BB962C8B-B14F-4D97-AF65-F5344CB8AC3E}">
        <p14:creationId xmlns:p14="http://schemas.microsoft.com/office/powerpoint/2010/main" val="10952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thank you for being here today.</a:t>
            </a:r>
          </a:p>
          <a:p>
            <a:endParaRPr lang="en-US"/>
          </a:p>
          <a:p>
            <a:r>
              <a:rPr lang="en-US" i="1"/>
              <a:t>Introduce yourself </a:t>
            </a:r>
          </a:p>
        </p:txBody>
      </p:sp>
      <p:sp>
        <p:nvSpPr>
          <p:cNvPr id="4" name="Slide Number Placeholder 3"/>
          <p:cNvSpPr>
            <a:spLocks noGrp="1"/>
          </p:cNvSpPr>
          <p:nvPr>
            <p:ph type="sldNum" sz="quarter" idx="5"/>
          </p:nvPr>
        </p:nvSpPr>
        <p:spPr/>
        <p:txBody>
          <a:bodyPr/>
          <a:lstStyle/>
          <a:p>
            <a:fld id="{9A3D0A00-6353-FF4C-A9FE-3207EF8A4370}" type="slidenum">
              <a:rPr lang="en-US" smtClean="0"/>
              <a:t>1</a:t>
            </a:fld>
            <a:endParaRPr lang="en-US"/>
          </a:p>
        </p:txBody>
      </p:sp>
    </p:spTree>
    <p:extLst>
      <p:ext uri="{BB962C8B-B14F-4D97-AF65-F5344CB8AC3E}">
        <p14:creationId xmlns:p14="http://schemas.microsoft.com/office/powerpoint/2010/main" val="3513451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A3D0A00-6353-FF4C-A9FE-3207EF8A4370}" type="slidenum">
              <a:rPr lang="en-US" smtClean="0"/>
              <a:t>13</a:t>
            </a:fld>
            <a:endParaRPr lang="en-US"/>
          </a:p>
        </p:txBody>
      </p:sp>
    </p:spTree>
    <p:extLst>
      <p:ext uri="{BB962C8B-B14F-4D97-AF65-F5344CB8AC3E}">
        <p14:creationId xmlns:p14="http://schemas.microsoft.com/office/powerpoint/2010/main" val="112081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3D0A00-6353-FF4C-A9FE-3207EF8A4370}" type="slidenum">
              <a:rPr lang="en-US" smtClean="0"/>
              <a:t>2</a:t>
            </a:fld>
            <a:endParaRPr lang="en-US"/>
          </a:p>
        </p:txBody>
      </p:sp>
    </p:spTree>
    <p:extLst>
      <p:ext uri="{BB962C8B-B14F-4D97-AF65-F5344CB8AC3E}">
        <p14:creationId xmlns:p14="http://schemas.microsoft.com/office/powerpoint/2010/main" val="828962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3D0A00-6353-FF4C-A9FE-3207EF8A4370}" type="slidenum">
              <a:rPr lang="en-US" smtClean="0"/>
              <a:t>3</a:t>
            </a:fld>
            <a:endParaRPr lang="en-US"/>
          </a:p>
        </p:txBody>
      </p:sp>
    </p:spTree>
    <p:extLst>
      <p:ext uri="{BB962C8B-B14F-4D97-AF65-F5344CB8AC3E}">
        <p14:creationId xmlns:p14="http://schemas.microsoft.com/office/powerpoint/2010/main" val="3018364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thank you for being here today.</a:t>
            </a:r>
          </a:p>
          <a:p>
            <a:endParaRPr lang="en-US"/>
          </a:p>
          <a:p>
            <a:r>
              <a:rPr lang="en-US" i="1"/>
              <a:t>Introduce yourself </a:t>
            </a:r>
          </a:p>
        </p:txBody>
      </p:sp>
      <p:sp>
        <p:nvSpPr>
          <p:cNvPr id="4" name="Slide Number Placeholder 3"/>
          <p:cNvSpPr>
            <a:spLocks noGrp="1"/>
          </p:cNvSpPr>
          <p:nvPr>
            <p:ph type="sldNum" sz="quarter" idx="5"/>
          </p:nvPr>
        </p:nvSpPr>
        <p:spPr/>
        <p:txBody>
          <a:bodyPr/>
          <a:lstStyle/>
          <a:p>
            <a:fld id="{9A3D0A00-6353-FF4C-A9FE-3207EF8A4370}" type="slidenum">
              <a:rPr lang="en-US" smtClean="0"/>
              <a:t>4</a:t>
            </a:fld>
            <a:endParaRPr lang="en-US"/>
          </a:p>
        </p:txBody>
      </p:sp>
    </p:spTree>
    <p:extLst>
      <p:ext uri="{BB962C8B-B14F-4D97-AF65-F5344CB8AC3E}">
        <p14:creationId xmlns:p14="http://schemas.microsoft.com/office/powerpoint/2010/main" val="4001335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3D0A00-6353-FF4C-A9FE-3207EF8A4370}" type="slidenum">
              <a:rPr lang="en-US" smtClean="0"/>
              <a:t>5</a:t>
            </a:fld>
            <a:endParaRPr lang="en-US"/>
          </a:p>
        </p:txBody>
      </p:sp>
    </p:spTree>
    <p:extLst>
      <p:ext uri="{BB962C8B-B14F-4D97-AF65-F5344CB8AC3E}">
        <p14:creationId xmlns:p14="http://schemas.microsoft.com/office/powerpoint/2010/main" val="16923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Vendor reputation-Resumes of key personnel must be submitted w/response</a:t>
            </a:r>
          </a:p>
        </p:txBody>
      </p:sp>
      <p:sp>
        <p:nvSpPr>
          <p:cNvPr id="4" name="Slide Number Placeholder 3"/>
          <p:cNvSpPr>
            <a:spLocks noGrp="1"/>
          </p:cNvSpPr>
          <p:nvPr>
            <p:ph type="sldNum" sz="quarter" idx="5"/>
          </p:nvPr>
        </p:nvSpPr>
        <p:spPr/>
        <p:txBody>
          <a:bodyPr/>
          <a:lstStyle/>
          <a:p>
            <a:fld id="{9A3D0A00-6353-FF4C-A9FE-3207EF8A4370}" type="slidenum">
              <a:rPr lang="en-US" smtClean="0"/>
              <a:t>6</a:t>
            </a:fld>
            <a:endParaRPr lang="en-US"/>
          </a:p>
        </p:txBody>
      </p:sp>
    </p:spTree>
    <p:extLst>
      <p:ext uri="{BB962C8B-B14F-4D97-AF65-F5344CB8AC3E}">
        <p14:creationId xmlns:p14="http://schemas.microsoft.com/office/powerpoint/2010/main" val="2648221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3D0A00-6353-FF4C-A9FE-3207EF8A4370}" type="slidenum">
              <a:rPr lang="en-US" smtClean="0"/>
              <a:t>7</a:t>
            </a:fld>
            <a:endParaRPr lang="en-US"/>
          </a:p>
        </p:txBody>
      </p:sp>
    </p:spTree>
    <p:extLst>
      <p:ext uri="{BB962C8B-B14F-4D97-AF65-F5344CB8AC3E}">
        <p14:creationId xmlns:p14="http://schemas.microsoft.com/office/powerpoint/2010/main" val="310424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thank you for being here today.</a:t>
            </a:r>
          </a:p>
          <a:p>
            <a:endParaRPr lang="en-US"/>
          </a:p>
          <a:p>
            <a:r>
              <a:rPr lang="en-US" i="1"/>
              <a:t>Introduce yourself </a:t>
            </a:r>
          </a:p>
        </p:txBody>
      </p:sp>
      <p:sp>
        <p:nvSpPr>
          <p:cNvPr id="4" name="Slide Number Placeholder 3"/>
          <p:cNvSpPr>
            <a:spLocks noGrp="1"/>
          </p:cNvSpPr>
          <p:nvPr>
            <p:ph type="sldNum" sz="quarter" idx="5"/>
          </p:nvPr>
        </p:nvSpPr>
        <p:spPr/>
        <p:txBody>
          <a:bodyPr/>
          <a:lstStyle/>
          <a:p>
            <a:fld id="{9A3D0A00-6353-FF4C-A9FE-3207EF8A4370}" type="slidenum">
              <a:rPr lang="en-US" smtClean="0"/>
              <a:t>8</a:t>
            </a:fld>
            <a:endParaRPr lang="en-US"/>
          </a:p>
        </p:txBody>
      </p:sp>
    </p:spTree>
    <p:extLst>
      <p:ext uri="{BB962C8B-B14F-4D97-AF65-F5344CB8AC3E}">
        <p14:creationId xmlns:p14="http://schemas.microsoft.com/office/powerpoint/2010/main" val="3228185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3D0A00-6353-FF4C-A9FE-3207EF8A4370}" type="slidenum">
              <a:rPr lang="en-US" smtClean="0"/>
              <a:t>12</a:t>
            </a:fld>
            <a:endParaRPr lang="en-US"/>
          </a:p>
        </p:txBody>
      </p:sp>
    </p:spTree>
    <p:extLst>
      <p:ext uri="{BB962C8B-B14F-4D97-AF65-F5344CB8AC3E}">
        <p14:creationId xmlns:p14="http://schemas.microsoft.com/office/powerpoint/2010/main" val="3777191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26.jpe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4.png"/><Relationship Id="rId9"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969AC30-5D82-45AB-8D70-5644AF32436C}"/>
              </a:ext>
            </a:extLst>
          </p:cNvPr>
          <p:cNvPicPr>
            <a:picLocks noChangeAspect="1"/>
          </p:cNvPicPr>
          <p:nvPr userDrawn="1"/>
        </p:nvPicPr>
        <p:blipFill>
          <a:blip r:embed="rId2"/>
          <a:srcRect/>
          <a:stretch/>
        </p:blipFill>
        <p:spPr>
          <a:xfrm>
            <a:off x="1524" y="858"/>
            <a:ext cx="12188952" cy="6856285"/>
          </a:xfrm>
          <a:prstGeom prst="rect">
            <a:avLst/>
          </a:prstGeom>
        </p:spPr>
      </p:pic>
      <p:sp>
        <p:nvSpPr>
          <p:cNvPr id="2" name="Title 1">
            <a:extLst>
              <a:ext uri="{FF2B5EF4-FFF2-40B4-BE49-F238E27FC236}">
                <a16:creationId xmlns:a16="http://schemas.microsoft.com/office/drawing/2014/main" id="{BB63117A-89EE-48B6-8D0C-1AE453E249F3}"/>
              </a:ext>
            </a:extLst>
          </p:cNvPr>
          <p:cNvSpPr>
            <a:spLocks noGrp="1"/>
          </p:cNvSpPr>
          <p:nvPr>
            <p:ph type="ctrTitle" hasCustomPrompt="1"/>
          </p:nvPr>
        </p:nvSpPr>
        <p:spPr>
          <a:xfrm>
            <a:off x="2409099" y="1947070"/>
            <a:ext cx="9144000"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Click to edit</a:t>
            </a:r>
            <a:br>
              <a:rPr lang="en-US"/>
            </a:br>
            <a:r>
              <a:rPr lang="en-US"/>
              <a:t>Master title style</a:t>
            </a:r>
          </a:p>
        </p:txBody>
      </p:sp>
      <p:sp>
        <p:nvSpPr>
          <p:cNvPr id="4" name="Date Placeholder 3">
            <a:extLst>
              <a:ext uri="{FF2B5EF4-FFF2-40B4-BE49-F238E27FC236}">
                <a16:creationId xmlns:a16="http://schemas.microsoft.com/office/drawing/2014/main" id="{F6990714-43FF-4A15-85D7-AA7613A161B1}"/>
              </a:ext>
            </a:extLst>
          </p:cNvPr>
          <p:cNvSpPr>
            <a:spLocks noGrp="1"/>
          </p:cNvSpPr>
          <p:nvPr>
            <p:ph type="dt" sz="half" idx="10"/>
          </p:nvPr>
        </p:nvSpPr>
        <p:spPr>
          <a:xfrm>
            <a:off x="2337377" y="3700916"/>
            <a:ext cx="897950" cy="365125"/>
          </a:xfrm>
        </p:spPr>
        <p:txBody>
          <a:bodyPr/>
          <a:lstStyle>
            <a:lvl1pPr>
              <a:defRPr>
                <a:solidFill>
                  <a:schemeClr val="bg1"/>
                </a:solidFill>
                <a:latin typeface="Helvetica" panose="020B0604020202020204" pitchFamily="34" charset="0"/>
                <a:cs typeface="Helvetica"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933A6678-034D-4B42-A2FC-5639C0F4D6FF}"/>
              </a:ext>
            </a:extLst>
          </p:cNvPr>
          <p:cNvSpPr>
            <a:spLocks noGrp="1"/>
          </p:cNvSpPr>
          <p:nvPr>
            <p:ph type="ftr" sz="quarter" idx="11"/>
          </p:nvPr>
        </p:nvSpPr>
        <p:spPr>
          <a:xfrm>
            <a:off x="3373356" y="3700916"/>
            <a:ext cx="4114800" cy="365125"/>
          </a:xfrm>
        </p:spPr>
        <p:txBody>
          <a:bodyPr/>
          <a:lstStyle>
            <a:lvl1pPr algn="l">
              <a:defRPr>
                <a:solidFill>
                  <a:schemeClr val="bg1"/>
                </a:solidFill>
                <a:latin typeface="Helvetica" panose="020B0604020202020204" pitchFamily="34" charset="0"/>
                <a:cs typeface="Helvetica" panose="020B0604020202020204" pitchFamily="34" charset="0"/>
              </a:defRPr>
            </a:lvl1pPr>
          </a:lstStyle>
          <a:p>
            <a:r>
              <a:rPr lang="en-US"/>
              <a:t>Presenter Name</a:t>
            </a:r>
          </a:p>
        </p:txBody>
      </p:sp>
      <p:cxnSp>
        <p:nvCxnSpPr>
          <p:cNvPr id="9" name="Straight Connector 8">
            <a:extLst>
              <a:ext uri="{FF2B5EF4-FFF2-40B4-BE49-F238E27FC236}">
                <a16:creationId xmlns:a16="http://schemas.microsoft.com/office/drawing/2014/main" id="{7A6525BF-5EFA-4C03-9C7E-D691ECDB9854}"/>
              </a:ext>
            </a:extLst>
          </p:cNvPr>
          <p:cNvCxnSpPr>
            <a:cxnSpLocks/>
          </p:cNvCxnSpPr>
          <p:nvPr userDrawn="1"/>
        </p:nvCxnSpPr>
        <p:spPr>
          <a:xfrm flipH="1">
            <a:off x="2189312" y="1233894"/>
            <a:ext cx="11226" cy="2704506"/>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2A1371-F50B-49B0-8D18-BF939A91D397}"/>
              </a:ext>
            </a:extLst>
          </p:cNvPr>
          <p:cNvSpPr/>
          <p:nvPr userDrawn="1"/>
        </p:nvSpPr>
        <p:spPr>
          <a:xfrm>
            <a:off x="2200538" y="1560827"/>
            <a:ext cx="4145822"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71E58397-03E4-4D8B-B953-ADD87B00C04B}"/>
              </a:ext>
            </a:extLst>
          </p:cNvPr>
          <p:cNvSpPr>
            <a:spLocks noGrp="1"/>
          </p:cNvSpPr>
          <p:nvPr>
            <p:ph type="body" sz="quarter" idx="12" hasCustomPrompt="1"/>
          </p:nvPr>
        </p:nvSpPr>
        <p:spPr>
          <a:xfrm>
            <a:off x="2337377" y="1196756"/>
            <a:ext cx="2069581"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Event Name</a:t>
            </a:r>
          </a:p>
        </p:txBody>
      </p:sp>
      <p:cxnSp>
        <p:nvCxnSpPr>
          <p:cNvPr id="21" name="Straight Connector 20">
            <a:extLst>
              <a:ext uri="{FF2B5EF4-FFF2-40B4-BE49-F238E27FC236}">
                <a16:creationId xmlns:a16="http://schemas.microsoft.com/office/drawing/2014/main" id="{BFB1F63B-1EBB-4CA4-B5F2-10AB3C3A7CD1}"/>
              </a:ext>
            </a:extLst>
          </p:cNvPr>
          <p:cNvCxnSpPr/>
          <p:nvPr userDrawn="1"/>
        </p:nvCxnSpPr>
        <p:spPr>
          <a:xfrm>
            <a:off x="3236517" y="3769178"/>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512BFFCD-1B9C-4AD2-953D-B36F97116A61}"/>
              </a:ext>
            </a:extLst>
          </p:cNvPr>
          <p:cNvPicPr>
            <a:picLocks noChangeAspect="1"/>
          </p:cNvPicPr>
          <p:nvPr userDrawn="1"/>
        </p:nvPicPr>
        <p:blipFill>
          <a:blip r:embed="rId3"/>
          <a:stretch>
            <a:fillRect/>
          </a:stretch>
        </p:blipFill>
        <p:spPr>
          <a:xfrm>
            <a:off x="10469279" y="336982"/>
            <a:ext cx="1280087" cy="1114504"/>
          </a:xfrm>
          <a:prstGeom prst="rect">
            <a:avLst/>
          </a:prstGeom>
        </p:spPr>
      </p:pic>
    </p:spTree>
    <p:extLst>
      <p:ext uri="{BB962C8B-B14F-4D97-AF65-F5344CB8AC3E}">
        <p14:creationId xmlns:p14="http://schemas.microsoft.com/office/powerpoint/2010/main" val="1297788722"/>
      </p:ext>
    </p:extLst>
  </p:cSld>
  <p:clrMapOvr>
    <a:masterClrMapping/>
  </p:clrMapOvr>
  <p:extLst>
    <p:ext uri="{DCECCB84-F9BA-43D5-87BE-67443E8EF086}">
      <p15:sldGuideLst xmlns:p15="http://schemas.microsoft.com/office/powerpoint/2012/main">
        <p15:guide id="1" orient="horz" pos="2472" userDrawn="1">
          <p15:clr>
            <a:srgbClr val="FBAE40"/>
          </p15:clr>
        </p15:guide>
        <p15:guide id="2" pos="3840" userDrawn="1">
          <p15:clr>
            <a:srgbClr val="FBAE40"/>
          </p15:clr>
        </p15:guide>
        <p15:guide id="3" pos="1536" userDrawn="1">
          <p15:clr>
            <a:srgbClr val="FBAE40"/>
          </p15:clr>
        </p15:guide>
        <p15:guide id="4" orient="horz" pos="23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vement Background">
    <p:spTree>
      <p:nvGrpSpPr>
        <p:cNvPr id="1" name=""/>
        <p:cNvGrpSpPr/>
        <p:nvPr/>
      </p:nvGrpSpPr>
      <p:grpSpPr>
        <a:xfrm>
          <a:off x="0" y="0"/>
          <a:ext cx="0" cy="0"/>
          <a:chOff x="0" y="0"/>
          <a:chExt cx="0" cy="0"/>
        </a:xfrm>
      </p:grpSpPr>
      <p:pic>
        <p:nvPicPr>
          <p:cNvPr id="4" name="Picture 3" descr="A picture containing transport, blue, airplane, boat&#10;&#10;Description automatically generated">
            <a:extLst>
              <a:ext uri="{FF2B5EF4-FFF2-40B4-BE49-F238E27FC236}">
                <a16:creationId xmlns:a16="http://schemas.microsoft.com/office/drawing/2014/main" id="{C048FC65-242E-41BE-B09C-203A2EE9E17C}"/>
              </a:ext>
            </a:extLst>
          </p:cNvPr>
          <p:cNvPicPr>
            <a:picLocks noChangeAspect="1"/>
          </p:cNvPicPr>
          <p:nvPr userDrawn="1"/>
        </p:nvPicPr>
        <p:blipFill rotWithShape="1">
          <a:blip r:embed="rId2"/>
          <a:srcRect t="22562" b="11025"/>
          <a:stretch/>
        </p:blipFill>
        <p:spPr>
          <a:xfrm>
            <a:off x="1524" y="1196960"/>
            <a:ext cx="12188952" cy="5402623"/>
          </a:xfrm>
          <a:prstGeom prst="rect">
            <a:avLst/>
          </a:prstGeom>
        </p:spPr>
      </p:pic>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79699-500A-41CC-B388-C9D934A7A08F}"/>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35965F96-E1C1-4281-A8BA-34668269D681}"/>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7F119689-5234-4035-8F99-B940586E2368}"/>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9250302-8CED-4ECD-B5A7-8BACF8527EDD}"/>
              </a:ext>
            </a:extLst>
          </p:cNvPr>
          <p:cNvPicPr>
            <a:picLocks noChangeAspect="1"/>
          </p:cNvPicPr>
          <p:nvPr userDrawn="1"/>
        </p:nvPicPr>
        <p:blipFill>
          <a:blip r:embed="rId5"/>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666786399"/>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iner Whole Backdrop">
    <p:spTree>
      <p:nvGrpSpPr>
        <p:cNvPr id="1" name=""/>
        <p:cNvGrpSpPr/>
        <p:nvPr/>
      </p:nvGrpSpPr>
      <p:grpSpPr>
        <a:xfrm>
          <a:off x="0" y="0"/>
          <a:ext cx="0" cy="0"/>
          <a:chOff x="0" y="0"/>
          <a:chExt cx="0" cy="0"/>
        </a:xfrm>
      </p:grpSpPr>
      <p:pic>
        <p:nvPicPr>
          <p:cNvPr id="5" name="Picture 4" descr="A picture containing boat, water, sitting, yellow&#10;&#10;Description automatically generated">
            <a:extLst>
              <a:ext uri="{FF2B5EF4-FFF2-40B4-BE49-F238E27FC236}">
                <a16:creationId xmlns:a16="http://schemas.microsoft.com/office/drawing/2014/main" id="{AD259A86-7B7A-4473-85C0-B5E661C9F64B}"/>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524" y="1072301"/>
            <a:ext cx="12188952" cy="5671398"/>
          </a:xfrm>
          <a:prstGeom prst="rect">
            <a:avLst/>
          </a:prstGeom>
        </p:spPr>
      </p:pic>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79699-500A-41CC-B388-C9D934A7A08F}"/>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35965F96-E1C1-4281-A8BA-34668269D681}"/>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7F119689-5234-4035-8F99-B940586E2368}"/>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6918D48C-BCA6-45F0-A282-45E13D062599}"/>
              </a:ext>
            </a:extLst>
          </p:cNvPr>
          <p:cNvPicPr>
            <a:picLocks noChangeAspect="1"/>
          </p:cNvPicPr>
          <p:nvPr userDrawn="1"/>
        </p:nvPicPr>
        <p:blipFill>
          <a:blip r:embed="rId5"/>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1651897353"/>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ssel Split Layout">
    <p:spTree>
      <p:nvGrpSpPr>
        <p:cNvPr id="1" name=""/>
        <p:cNvGrpSpPr/>
        <p:nvPr/>
      </p:nvGrpSpPr>
      <p:grpSpPr>
        <a:xfrm>
          <a:off x="0" y="0"/>
          <a:ext cx="0" cy="0"/>
          <a:chOff x="0" y="0"/>
          <a:chExt cx="0" cy="0"/>
        </a:xfrm>
      </p:grpSpPr>
      <p:pic>
        <p:nvPicPr>
          <p:cNvPr id="5" name="Picture 4" descr="A picture containing outdoor, water, boat, bridge&#10;&#10;Description automatically generated">
            <a:extLst>
              <a:ext uri="{FF2B5EF4-FFF2-40B4-BE49-F238E27FC236}">
                <a16:creationId xmlns:a16="http://schemas.microsoft.com/office/drawing/2014/main" id="{412571BB-26D6-403D-994E-8ACFEEF4B6DC}"/>
              </a:ext>
            </a:extLst>
          </p:cNvPr>
          <p:cNvPicPr>
            <a:picLocks noChangeAspect="1"/>
          </p:cNvPicPr>
          <p:nvPr userDrawn="1"/>
        </p:nvPicPr>
        <p:blipFill rotWithShape="1">
          <a:blip r:embed="rId2">
            <a:alphaModFix/>
          </a:blip>
          <a:srcRect l="32076" t="17485" r="16885"/>
          <a:stretch/>
        </p:blipFill>
        <p:spPr>
          <a:xfrm>
            <a:off x="7291757" y="1172817"/>
            <a:ext cx="4900244" cy="5291274"/>
          </a:xfrm>
          <a:prstGeom prst="rect">
            <a:avLst/>
          </a:prstGeom>
        </p:spPr>
      </p:pic>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A07F51F4-B424-441C-B732-994694339EB4}"/>
              </a:ext>
            </a:extLst>
          </p:cNvPr>
          <p:cNvPicPr>
            <a:picLocks noChangeAspect="1"/>
          </p:cNvPicPr>
          <p:nvPr userDrawn="1"/>
        </p:nvPicPr>
        <p:blipFill>
          <a:blip r:embed="rId5"/>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3190510910"/>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rane Movement Background">
    <p:spTree>
      <p:nvGrpSpPr>
        <p:cNvPr id="1" name=""/>
        <p:cNvGrpSpPr/>
        <p:nvPr/>
      </p:nvGrpSpPr>
      <p:grpSpPr>
        <a:xfrm>
          <a:off x="0" y="0"/>
          <a:ext cx="0" cy="0"/>
          <a:chOff x="0" y="0"/>
          <a:chExt cx="0" cy="0"/>
        </a:xfrm>
      </p:grpSpPr>
      <p:pic>
        <p:nvPicPr>
          <p:cNvPr id="4" name="Picture 3" descr="A large bridge over a body of water&#10;&#10;Description automatically generated">
            <a:extLst>
              <a:ext uri="{FF2B5EF4-FFF2-40B4-BE49-F238E27FC236}">
                <a16:creationId xmlns:a16="http://schemas.microsoft.com/office/drawing/2014/main" id="{9BD9D70A-BB4E-4600-AEE5-537003FD0A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4" y="1172816"/>
            <a:ext cx="12188952" cy="5426767"/>
          </a:xfrm>
          <a:prstGeom prst="rect">
            <a:avLst/>
          </a:prstGeom>
        </p:spPr>
      </p:pic>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79699-500A-41CC-B388-C9D934A7A08F}"/>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35965F96-E1C1-4281-A8BA-34668269D681}"/>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7F119689-5234-4035-8F99-B940586E2368}"/>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5EB3846-7C35-4778-BBDC-E54B2FEB276F}"/>
              </a:ext>
            </a:extLst>
          </p:cNvPr>
          <p:cNvPicPr>
            <a:picLocks noChangeAspect="1"/>
          </p:cNvPicPr>
          <p:nvPr userDrawn="1"/>
        </p:nvPicPr>
        <p:blipFill>
          <a:blip r:embed="rId5"/>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4125095550"/>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cation Overview Background">
    <p:spTree>
      <p:nvGrpSpPr>
        <p:cNvPr id="1" name=""/>
        <p:cNvGrpSpPr/>
        <p:nvPr/>
      </p:nvGrpSpPr>
      <p:grpSpPr>
        <a:xfrm>
          <a:off x="0" y="0"/>
          <a:ext cx="0" cy="0"/>
          <a:chOff x="0" y="0"/>
          <a:chExt cx="0" cy="0"/>
        </a:xfrm>
      </p:grpSpPr>
      <p:pic>
        <p:nvPicPr>
          <p:cNvPr id="5" name="Picture 4" descr="A view of a city&#10;&#10;Description automatically generated">
            <a:extLst>
              <a:ext uri="{FF2B5EF4-FFF2-40B4-BE49-F238E27FC236}">
                <a16:creationId xmlns:a16="http://schemas.microsoft.com/office/drawing/2014/main" id="{B34D478A-7EE6-4F69-99F6-DDD9FBC47637}"/>
              </a:ext>
            </a:extLst>
          </p:cNvPr>
          <p:cNvPicPr>
            <a:picLocks noChangeAspect="1"/>
          </p:cNvPicPr>
          <p:nvPr userDrawn="1"/>
        </p:nvPicPr>
        <p:blipFill rotWithShape="1">
          <a:blip r:embed="rId2"/>
          <a:srcRect t="16248" b="4592"/>
          <a:stretch/>
        </p:blipFill>
        <p:spPr>
          <a:xfrm>
            <a:off x="1524" y="1072300"/>
            <a:ext cx="12188952" cy="5527283"/>
          </a:xfrm>
          <a:prstGeom prst="rect">
            <a:avLst/>
          </a:prstGeom>
        </p:spPr>
      </p:pic>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79699-500A-41CC-B388-C9D934A7A08F}"/>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35965F96-E1C1-4281-A8BA-34668269D681}"/>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7F119689-5234-4035-8F99-B940586E2368}"/>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869E0473-42DE-48DF-9483-D9B19089E7C1}"/>
              </a:ext>
            </a:extLst>
          </p:cNvPr>
          <p:cNvPicPr>
            <a:picLocks noChangeAspect="1"/>
          </p:cNvPicPr>
          <p:nvPr userDrawn="1"/>
        </p:nvPicPr>
        <p:blipFill>
          <a:blip r:embed="rId5"/>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2732672240"/>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icken Vessel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3CDB46-9C77-490D-A0A7-363552BE27CE}"/>
              </a:ext>
            </a:extLst>
          </p:cNvPr>
          <p:cNvSpPr/>
          <p:nvPr userDrawn="1"/>
        </p:nvSpPr>
        <p:spPr>
          <a:xfrm>
            <a:off x="0" y="1280160"/>
            <a:ext cx="12192000" cy="5577839"/>
          </a:xfrm>
          <a:prstGeom prst="rect">
            <a:avLst/>
          </a:prstGeom>
          <a:solidFill>
            <a:srgbClr val="4AB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DD60BF0-D170-4732-8450-F307B9D02747}"/>
              </a:ext>
            </a:extLst>
          </p:cNvPr>
          <p:cNvPicPr>
            <a:picLocks noChangeAspect="1"/>
          </p:cNvPicPr>
          <p:nvPr userDrawn="1"/>
        </p:nvPicPr>
        <p:blipFill>
          <a:blip r:embed="rId2">
            <a:alphaModFix amt="0"/>
          </a:blip>
          <a:stretch>
            <a:fillRect/>
          </a:stretch>
        </p:blipFill>
        <p:spPr>
          <a:xfrm>
            <a:off x="856965" y="2287481"/>
            <a:ext cx="5870152" cy="3325919"/>
          </a:xfrm>
          <a:prstGeom prst="rect">
            <a:avLst/>
          </a:prstGeom>
          <a:solidFill>
            <a:srgbClr val="002159">
              <a:alpha val="70000"/>
            </a:srgbClr>
          </a:solidFill>
        </p:spPr>
      </p:pic>
      <p:pic>
        <p:nvPicPr>
          <p:cNvPr id="17" name="Picture 16">
            <a:extLst>
              <a:ext uri="{FF2B5EF4-FFF2-40B4-BE49-F238E27FC236}">
                <a16:creationId xmlns:a16="http://schemas.microsoft.com/office/drawing/2014/main" id="{4772C56B-543E-4F98-97BF-AD1E09D77FE7}"/>
              </a:ext>
            </a:extLst>
          </p:cNvPr>
          <p:cNvPicPr>
            <a:picLocks noChangeAspect="1"/>
          </p:cNvPicPr>
          <p:nvPr userDrawn="1"/>
        </p:nvPicPr>
        <p:blipFill>
          <a:blip r:embed="rId3"/>
          <a:srcRect/>
          <a:stretch/>
        </p:blipFill>
        <p:spPr>
          <a:xfrm>
            <a:off x="7100098" y="1517123"/>
            <a:ext cx="4786295" cy="4838700"/>
          </a:xfrm>
          <a:prstGeom prst="rect">
            <a:avLst/>
          </a:prstGeom>
        </p:spPr>
      </p:pic>
      <p:pic>
        <p:nvPicPr>
          <p:cNvPr id="5" name="Picture 4" descr="A picture containing sitting, remote, blue, black&#10;&#10;Description automatically generated">
            <a:extLst>
              <a:ext uri="{FF2B5EF4-FFF2-40B4-BE49-F238E27FC236}">
                <a16:creationId xmlns:a16="http://schemas.microsoft.com/office/drawing/2014/main" id="{0C8628A7-5EFD-4CD0-B62E-5F8CEE6E300F}"/>
              </a:ext>
            </a:extLst>
          </p:cNvPr>
          <p:cNvPicPr>
            <a:picLocks noChangeAspect="1"/>
          </p:cNvPicPr>
          <p:nvPr userDrawn="1"/>
        </p:nvPicPr>
        <p:blipFill rotWithShape="1">
          <a:blip r:embed="rId4"/>
          <a:srcRect b="58333"/>
          <a:stretch/>
        </p:blipFill>
        <p:spPr>
          <a:xfrm>
            <a:off x="-394497" y="3657600"/>
            <a:ext cx="10972800" cy="2857499"/>
          </a:xfrm>
          <a:prstGeom prst="rect">
            <a:avLst/>
          </a:prstGeom>
        </p:spPr>
      </p:pic>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5"/>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6"/>
          <a:stretch>
            <a:fillRect/>
          </a:stretch>
        </p:blipFill>
        <p:spPr>
          <a:xfrm>
            <a:off x="-27162" y="-121781"/>
            <a:ext cx="3657600" cy="935665"/>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68776282-2E9C-4A1B-B917-9BD7FDF8309A}"/>
              </a:ext>
            </a:extLst>
          </p:cNvPr>
          <p:cNvPicPr>
            <a:picLocks noChangeAspect="1"/>
          </p:cNvPicPr>
          <p:nvPr userDrawn="1"/>
        </p:nvPicPr>
        <p:blipFill>
          <a:blip r:embed="rId7"/>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1583102867"/>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it Image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26A89C-64BB-4866-84E5-E0ED869CC9B8}"/>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8" name="Straight Connector 7">
            <a:extLst>
              <a:ext uri="{FF2B5EF4-FFF2-40B4-BE49-F238E27FC236}">
                <a16:creationId xmlns:a16="http://schemas.microsoft.com/office/drawing/2014/main" id="{1E8F8B0B-A259-41C5-8A94-28333129A502}"/>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D3C40521-87BF-462C-B04D-0F387C0927FD}"/>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B88469A1-86EB-4BFA-A0A1-E76DE5C3E442}"/>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1" name="Slide Number Placeholder 5">
            <a:extLst>
              <a:ext uri="{FF2B5EF4-FFF2-40B4-BE49-F238E27FC236}">
                <a16:creationId xmlns:a16="http://schemas.microsoft.com/office/drawing/2014/main" id="{71E01744-D694-4D39-8403-7A5FB3A7265D}"/>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2" name="Straight Connector 11">
            <a:extLst>
              <a:ext uri="{FF2B5EF4-FFF2-40B4-BE49-F238E27FC236}">
                <a16:creationId xmlns:a16="http://schemas.microsoft.com/office/drawing/2014/main" id="{5B1A917D-58C8-4B74-9C70-C405758F7D67}"/>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22E05B3-BFB6-4CB6-9E53-698957158626}"/>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4" name="Picture 13" descr="A close up of a logo&#10;&#10;Description automatically generated">
            <a:extLst>
              <a:ext uri="{FF2B5EF4-FFF2-40B4-BE49-F238E27FC236}">
                <a16:creationId xmlns:a16="http://schemas.microsoft.com/office/drawing/2014/main" id="{18BBF75C-828B-4B2C-BED4-1585CBA9B475}"/>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24429DC6-EB5F-4EDA-BF41-C3905FA2C0AA}"/>
              </a:ext>
            </a:extLst>
          </p:cNvPr>
          <p:cNvPicPr>
            <a:picLocks noChangeAspect="1"/>
          </p:cNvPicPr>
          <p:nvPr userDrawn="1"/>
        </p:nvPicPr>
        <p:blipFill>
          <a:blip r:embed="rId4"/>
          <a:stretch>
            <a:fillRect/>
          </a:stretch>
        </p:blipFill>
        <p:spPr>
          <a:xfrm>
            <a:off x="10821818" y="255079"/>
            <a:ext cx="1057923" cy="921077"/>
          </a:xfrm>
          <a:prstGeom prst="rect">
            <a:avLst/>
          </a:prstGeom>
        </p:spPr>
      </p:pic>
      <p:pic>
        <p:nvPicPr>
          <p:cNvPr id="17" name="Picture 16" descr="A bus driving down a city street&#10;&#10;Description automatically generated">
            <a:extLst>
              <a:ext uri="{FF2B5EF4-FFF2-40B4-BE49-F238E27FC236}">
                <a16:creationId xmlns:a16="http://schemas.microsoft.com/office/drawing/2014/main" id="{A7D66B92-B917-4C04-87C7-23C08FD948E4}"/>
              </a:ext>
            </a:extLst>
          </p:cNvPr>
          <p:cNvPicPr>
            <a:picLocks noChangeAspect="1"/>
          </p:cNvPicPr>
          <p:nvPr userDrawn="1"/>
        </p:nvPicPr>
        <p:blipFill rotWithShape="1">
          <a:blip r:embed="rId5"/>
          <a:srcRect l="11425" r="22838"/>
          <a:stretch/>
        </p:blipFill>
        <p:spPr>
          <a:xfrm>
            <a:off x="7291755" y="1431234"/>
            <a:ext cx="4900245" cy="4969565"/>
          </a:xfrm>
          <a:prstGeom prst="rect">
            <a:avLst/>
          </a:prstGeom>
        </p:spPr>
      </p:pic>
    </p:spTree>
    <p:extLst>
      <p:ext uri="{BB962C8B-B14F-4D97-AF65-F5344CB8AC3E}">
        <p14:creationId xmlns:p14="http://schemas.microsoft.com/office/powerpoint/2010/main" val="4045887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rane and Vessel Split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62965-C4DE-4167-9211-BC0F28A54AA4}"/>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7" name="Straight Connector 6">
            <a:extLst>
              <a:ext uri="{FF2B5EF4-FFF2-40B4-BE49-F238E27FC236}">
                <a16:creationId xmlns:a16="http://schemas.microsoft.com/office/drawing/2014/main" id="{934FF77B-99E6-41B2-A8BD-0A8C410E41A0}"/>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7048A362-A8F7-4B8B-99AD-907ABC45A198}"/>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3DF01F69-5033-4CFC-9733-E4A4587102B7}"/>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0" name="Slide Number Placeholder 5">
            <a:extLst>
              <a:ext uri="{FF2B5EF4-FFF2-40B4-BE49-F238E27FC236}">
                <a16:creationId xmlns:a16="http://schemas.microsoft.com/office/drawing/2014/main" id="{87D0E68D-E2C6-4047-8FC5-AC11690C7C70}"/>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1" name="Straight Connector 10">
            <a:extLst>
              <a:ext uri="{FF2B5EF4-FFF2-40B4-BE49-F238E27FC236}">
                <a16:creationId xmlns:a16="http://schemas.microsoft.com/office/drawing/2014/main" id="{F4C9FEBB-46A9-489C-ABBF-DB25F95E992A}"/>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3C8E11E-7BD8-4BF4-AD12-3CF03EB1AA7E}"/>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close up of a logo&#10;&#10;Description automatically generated">
            <a:extLst>
              <a:ext uri="{FF2B5EF4-FFF2-40B4-BE49-F238E27FC236}">
                <a16:creationId xmlns:a16="http://schemas.microsoft.com/office/drawing/2014/main" id="{804DDDB3-4663-41B4-9045-31ACB9E4B79D}"/>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B8E936A6-5E34-4A96-8BAD-93FA58B115C2}"/>
              </a:ext>
            </a:extLst>
          </p:cNvPr>
          <p:cNvPicPr>
            <a:picLocks noChangeAspect="1"/>
          </p:cNvPicPr>
          <p:nvPr userDrawn="1"/>
        </p:nvPicPr>
        <p:blipFill>
          <a:blip r:embed="rId4"/>
          <a:stretch>
            <a:fillRect/>
          </a:stretch>
        </p:blipFill>
        <p:spPr>
          <a:xfrm>
            <a:off x="10821818" y="255079"/>
            <a:ext cx="1057923" cy="921077"/>
          </a:xfrm>
          <a:prstGeom prst="rect">
            <a:avLst/>
          </a:prstGeom>
        </p:spPr>
      </p:pic>
      <p:pic>
        <p:nvPicPr>
          <p:cNvPr id="17" name="Picture 16" descr="A boat is docked next to a body of water&#10;&#10;Description automatically generated">
            <a:extLst>
              <a:ext uri="{FF2B5EF4-FFF2-40B4-BE49-F238E27FC236}">
                <a16:creationId xmlns:a16="http://schemas.microsoft.com/office/drawing/2014/main" id="{8E6EE393-B0E4-499B-904A-DA8951E775A5}"/>
              </a:ext>
            </a:extLst>
          </p:cNvPr>
          <p:cNvPicPr>
            <a:picLocks noChangeAspect="1"/>
          </p:cNvPicPr>
          <p:nvPr userDrawn="1"/>
        </p:nvPicPr>
        <p:blipFill rotWithShape="1">
          <a:blip r:embed="rId5"/>
          <a:srcRect l="20847" t="3077" r="16934" b="2201"/>
          <a:stretch/>
        </p:blipFill>
        <p:spPr>
          <a:xfrm>
            <a:off x="320" y="1431234"/>
            <a:ext cx="4900245" cy="4969564"/>
          </a:xfrm>
          <a:prstGeom prst="rect">
            <a:avLst/>
          </a:prstGeom>
        </p:spPr>
      </p:pic>
    </p:spTree>
    <p:extLst>
      <p:ext uri="{BB962C8B-B14F-4D97-AF65-F5344CB8AC3E}">
        <p14:creationId xmlns:p14="http://schemas.microsoft.com/office/powerpoint/2010/main" val="1667380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rane Split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D8E21D-92D1-4793-B36C-70C3AE6C5D11}"/>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7" name="Straight Connector 6">
            <a:extLst>
              <a:ext uri="{FF2B5EF4-FFF2-40B4-BE49-F238E27FC236}">
                <a16:creationId xmlns:a16="http://schemas.microsoft.com/office/drawing/2014/main" id="{28FDF3F9-D4BA-44F0-BFB5-02DD7B4BC846}"/>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26EB3D5E-77FD-4F46-93CA-7F33A64BE177}"/>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F2A48897-49B7-4354-B1FB-81924AEBB4C7}"/>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0" name="Slide Number Placeholder 5">
            <a:extLst>
              <a:ext uri="{FF2B5EF4-FFF2-40B4-BE49-F238E27FC236}">
                <a16:creationId xmlns:a16="http://schemas.microsoft.com/office/drawing/2014/main" id="{DBB73191-5D19-4648-B8A1-BF6CC83019DE}"/>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1" name="Straight Connector 10">
            <a:extLst>
              <a:ext uri="{FF2B5EF4-FFF2-40B4-BE49-F238E27FC236}">
                <a16:creationId xmlns:a16="http://schemas.microsoft.com/office/drawing/2014/main" id="{E5237F1A-FB44-4768-80A2-2103C84D6167}"/>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427F4538-7846-4492-B58A-7FB448395C2F}"/>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close up of a logo&#10;&#10;Description automatically generated">
            <a:extLst>
              <a:ext uri="{FF2B5EF4-FFF2-40B4-BE49-F238E27FC236}">
                <a16:creationId xmlns:a16="http://schemas.microsoft.com/office/drawing/2014/main" id="{A86B33F4-00F3-492E-A3B4-C29EEA576043}"/>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288801E6-FBAB-4EB5-887E-8E7F3A9FEA7B}"/>
              </a:ext>
            </a:extLst>
          </p:cNvPr>
          <p:cNvPicPr>
            <a:picLocks noChangeAspect="1"/>
          </p:cNvPicPr>
          <p:nvPr userDrawn="1"/>
        </p:nvPicPr>
        <p:blipFill>
          <a:blip r:embed="rId4"/>
          <a:stretch>
            <a:fillRect/>
          </a:stretch>
        </p:blipFill>
        <p:spPr>
          <a:xfrm>
            <a:off x="10821818" y="255079"/>
            <a:ext cx="1057923" cy="921077"/>
          </a:xfrm>
          <a:prstGeom prst="rect">
            <a:avLst/>
          </a:prstGeom>
        </p:spPr>
      </p:pic>
      <p:pic>
        <p:nvPicPr>
          <p:cNvPr id="15" name="Picture 14" descr="A boat is docked next to a body of water&#10;&#10;Description automatically generated">
            <a:extLst>
              <a:ext uri="{FF2B5EF4-FFF2-40B4-BE49-F238E27FC236}">
                <a16:creationId xmlns:a16="http://schemas.microsoft.com/office/drawing/2014/main" id="{C6D689BA-633B-41EA-844E-368CE6F771DC}"/>
              </a:ext>
            </a:extLst>
          </p:cNvPr>
          <p:cNvPicPr>
            <a:picLocks noChangeAspect="1"/>
          </p:cNvPicPr>
          <p:nvPr userDrawn="1"/>
        </p:nvPicPr>
        <p:blipFill rotWithShape="1">
          <a:blip r:embed="rId5"/>
          <a:srcRect l="20847" t="3077" r="16934" b="2201"/>
          <a:stretch/>
        </p:blipFill>
        <p:spPr>
          <a:xfrm>
            <a:off x="7291755" y="1431234"/>
            <a:ext cx="4900245" cy="4969564"/>
          </a:xfrm>
          <a:prstGeom prst="rect">
            <a:avLst/>
          </a:prstGeom>
        </p:spPr>
      </p:pic>
      <p:pic>
        <p:nvPicPr>
          <p:cNvPr id="17" name="Picture 16" descr="A crane next to a bridge&#10;&#10;Description automatically generated">
            <a:extLst>
              <a:ext uri="{FF2B5EF4-FFF2-40B4-BE49-F238E27FC236}">
                <a16:creationId xmlns:a16="http://schemas.microsoft.com/office/drawing/2014/main" id="{F7A613DA-D00E-48D0-BA12-1F729640C7C3}"/>
              </a:ext>
            </a:extLst>
          </p:cNvPr>
          <p:cNvPicPr>
            <a:picLocks noChangeAspect="1"/>
          </p:cNvPicPr>
          <p:nvPr userDrawn="1"/>
        </p:nvPicPr>
        <p:blipFill rotWithShape="1">
          <a:blip r:embed="rId6"/>
          <a:srcRect l="26223" t="1391" r="9550" b="905"/>
          <a:stretch/>
        </p:blipFill>
        <p:spPr>
          <a:xfrm>
            <a:off x="7291755" y="1431235"/>
            <a:ext cx="4900244" cy="4969564"/>
          </a:xfrm>
          <a:prstGeom prst="rect">
            <a:avLst/>
          </a:prstGeom>
        </p:spPr>
      </p:pic>
    </p:spTree>
    <p:extLst>
      <p:ext uri="{BB962C8B-B14F-4D97-AF65-F5344CB8AC3E}">
        <p14:creationId xmlns:p14="http://schemas.microsoft.com/office/powerpoint/2010/main" val="2757041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Back Cover">
    <p:spTree>
      <p:nvGrpSpPr>
        <p:cNvPr id="1" name=""/>
        <p:cNvGrpSpPr/>
        <p:nvPr/>
      </p:nvGrpSpPr>
      <p:grpSpPr>
        <a:xfrm>
          <a:off x="0" y="0"/>
          <a:ext cx="0" cy="0"/>
          <a:chOff x="0" y="0"/>
          <a:chExt cx="0" cy="0"/>
        </a:xfrm>
      </p:grpSpPr>
      <p:pic>
        <p:nvPicPr>
          <p:cNvPr id="3" name="Picture 2" descr="A bridge over a body of water&#10;&#10;Description automatically generated">
            <a:extLst>
              <a:ext uri="{FF2B5EF4-FFF2-40B4-BE49-F238E27FC236}">
                <a16:creationId xmlns:a16="http://schemas.microsoft.com/office/drawing/2014/main" id="{87C86F46-DC5D-41AA-B1D7-F2F0EF7CA0E7}"/>
              </a:ext>
            </a:extLst>
          </p:cNvPr>
          <p:cNvPicPr>
            <a:picLocks noChangeAspect="1"/>
          </p:cNvPicPr>
          <p:nvPr userDrawn="1"/>
        </p:nvPicPr>
        <p:blipFill rotWithShape="1">
          <a:blip r:embed="rId2"/>
          <a:srcRect t="7858" b="7858"/>
          <a:stretch/>
        </p:blipFill>
        <p:spPr>
          <a:xfrm>
            <a:off x="1524" y="-1"/>
            <a:ext cx="12188952" cy="6858001"/>
          </a:xfrm>
          <a:prstGeom prst="rect">
            <a:avLst/>
          </a:prstGeom>
        </p:spPr>
      </p:pic>
      <p:cxnSp>
        <p:nvCxnSpPr>
          <p:cNvPr id="19" name="Straight Connector 18">
            <a:extLst>
              <a:ext uri="{FF2B5EF4-FFF2-40B4-BE49-F238E27FC236}">
                <a16:creationId xmlns:a16="http://schemas.microsoft.com/office/drawing/2014/main" id="{8546777F-0BB6-4FE4-B3CE-F8336537E4EA}"/>
              </a:ext>
            </a:extLst>
          </p:cNvPr>
          <p:cNvCxnSpPr>
            <a:cxnSpLocks/>
          </p:cNvCxnSpPr>
          <p:nvPr userDrawn="1"/>
        </p:nvCxnSpPr>
        <p:spPr>
          <a:xfrm flipH="1">
            <a:off x="2190445" y="1233894"/>
            <a:ext cx="10094" cy="2431478"/>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92DD8AFF-5524-4997-8A26-82F505099559}"/>
              </a:ext>
            </a:extLst>
          </p:cNvPr>
          <p:cNvSpPr/>
          <p:nvPr userDrawn="1"/>
        </p:nvSpPr>
        <p:spPr>
          <a:xfrm>
            <a:off x="2200538" y="1560827"/>
            <a:ext cx="3196961"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0D18CDEA-AFA5-4D79-A6FB-3C230F0BFDAC}"/>
              </a:ext>
            </a:extLst>
          </p:cNvPr>
          <p:cNvSpPr>
            <a:spLocks noGrp="1"/>
          </p:cNvSpPr>
          <p:nvPr>
            <p:ph type="ctrTitle" hasCustomPrompt="1"/>
          </p:nvPr>
        </p:nvSpPr>
        <p:spPr>
          <a:xfrm>
            <a:off x="2409099" y="1947070"/>
            <a:ext cx="5492773"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Thank</a:t>
            </a:r>
            <a:br>
              <a:rPr lang="en-US"/>
            </a:br>
            <a:r>
              <a:rPr lang="en-US"/>
              <a:t>you</a:t>
            </a:r>
          </a:p>
        </p:txBody>
      </p:sp>
      <p:pic>
        <p:nvPicPr>
          <p:cNvPr id="8" name="Picture 7" descr="A picture containing drawing&#10;&#10;Description automatically generated">
            <a:extLst>
              <a:ext uri="{FF2B5EF4-FFF2-40B4-BE49-F238E27FC236}">
                <a16:creationId xmlns:a16="http://schemas.microsoft.com/office/drawing/2014/main" id="{B814067A-0829-423D-BEE1-58FC707C56FF}"/>
              </a:ext>
            </a:extLst>
          </p:cNvPr>
          <p:cNvPicPr>
            <a:picLocks noChangeAspect="1"/>
          </p:cNvPicPr>
          <p:nvPr userDrawn="1"/>
        </p:nvPicPr>
        <p:blipFill>
          <a:blip r:embed="rId3"/>
          <a:stretch>
            <a:fillRect/>
          </a:stretch>
        </p:blipFill>
        <p:spPr>
          <a:xfrm>
            <a:off x="10469279" y="336982"/>
            <a:ext cx="1280087" cy="1114504"/>
          </a:xfrm>
          <a:prstGeom prst="rect">
            <a:avLst/>
          </a:prstGeom>
        </p:spPr>
      </p:pic>
    </p:spTree>
    <p:extLst>
      <p:ext uri="{BB962C8B-B14F-4D97-AF65-F5344CB8AC3E}">
        <p14:creationId xmlns:p14="http://schemas.microsoft.com/office/powerpoint/2010/main" val="2907633925"/>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426282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ipping Breakdow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CBAC56-984C-4818-9170-003850851B9A}"/>
              </a:ext>
            </a:extLst>
          </p:cNvPr>
          <p:cNvSpPr/>
          <p:nvPr userDrawn="1"/>
        </p:nvSpPr>
        <p:spPr>
          <a:xfrm>
            <a:off x="0" y="1024435"/>
            <a:ext cx="12192000" cy="55751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pic>
        <p:nvPicPr>
          <p:cNvPr id="6" name="Picture 5" descr="A close up of a logo&#10;&#10;Description automatically generated">
            <a:extLst>
              <a:ext uri="{FF2B5EF4-FFF2-40B4-BE49-F238E27FC236}">
                <a16:creationId xmlns:a16="http://schemas.microsoft.com/office/drawing/2014/main" id="{559930DB-3141-48F0-A7F7-28F626AFDF26}"/>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8" name="Picture 7">
            <a:extLst>
              <a:ext uri="{FF2B5EF4-FFF2-40B4-BE49-F238E27FC236}">
                <a16:creationId xmlns:a16="http://schemas.microsoft.com/office/drawing/2014/main" id="{F3A7362C-9A88-4B89-BB0A-A18E8B7111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3580" y="258417"/>
            <a:ext cx="914400" cy="914400"/>
          </a:xfrm>
          <a:prstGeom prst="rect">
            <a:avLst/>
          </a:prstGeom>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D52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picture containing bird, drawing&#10;&#10;Description automatically generated">
            <a:extLst>
              <a:ext uri="{FF2B5EF4-FFF2-40B4-BE49-F238E27FC236}">
                <a16:creationId xmlns:a16="http://schemas.microsoft.com/office/drawing/2014/main" id="{546124DD-8549-4B7F-9FCF-8842FE29CBBF}"/>
              </a:ext>
            </a:extLst>
          </p:cNvPr>
          <p:cNvPicPr>
            <a:picLocks noChangeAspect="1"/>
          </p:cNvPicPr>
          <p:nvPr userDrawn="1"/>
        </p:nvPicPr>
        <p:blipFill>
          <a:blip r:embed="rId5"/>
          <a:stretch>
            <a:fillRect/>
          </a:stretch>
        </p:blipFill>
        <p:spPr>
          <a:xfrm>
            <a:off x="611110" y="3667596"/>
            <a:ext cx="10972800" cy="2134955"/>
          </a:xfrm>
          <a:prstGeom prst="rect">
            <a:avLst/>
          </a:prstGeom>
        </p:spPr>
      </p:pic>
    </p:spTree>
    <p:extLst>
      <p:ext uri="{BB962C8B-B14F-4D97-AF65-F5344CB8AC3E}">
        <p14:creationId xmlns:p14="http://schemas.microsoft.com/office/powerpoint/2010/main" val="758771285"/>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nnel Map">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4F4364-31C3-4778-879C-E7BC3872845C}"/>
              </a:ext>
            </a:extLst>
          </p:cNvPr>
          <p:cNvSpPr/>
          <p:nvPr userDrawn="1"/>
        </p:nvSpPr>
        <p:spPr>
          <a:xfrm>
            <a:off x="0" y="1024435"/>
            <a:ext cx="12192000" cy="55751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01FBB42E-0890-4B3E-806C-6750A65369C4}"/>
              </a:ext>
            </a:extLst>
          </p:cNvPr>
          <p:cNvPicPr>
            <a:picLocks noChangeAspect="1"/>
          </p:cNvPicPr>
          <p:nvPr userDrawn="1"/>
        </p:nvPicPr>
        <p:blipFill rotWithShape="1">
          <a:blip r:embed="rId2">
            <a:alphaModFix/>
          </a:blip>
          <a:srcRect l="31673" t="42368" r="3412"/>
          <a:stretch/>
        </p:blipFill>
        <p:spPr>
          <a:xfrm>
            <a:off x="0" y="1280159"/>
            <a:ext cx="12192000" cy="5269879"/>
          </a:xfrm>
          <a:prstGeom prst="rect">
            <a:avLst/>
          </a:prstGeom>
        </p:spPr>
      </p:pic>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4"/>
          <a:stretch>
            <a:fillRect/>
          </a:stretch>
        </p:blipFill>
        <p:spPr>
          <a:xfrm>
            <a:off x="-27162" y="-121781"/>
            <a:ext cx="3657600" cy="935665"/>
          </a:xfrm>
          <a:prstGeom prst="rect">
            <a:avLst/>
          </a:prstGeom>
        </p:spPr>
      </p:pic>
      <p:sp>
        <p:nvSpPr>
          <p:cNvPr id="4" name="Oval 3">
            <a:extLst>
              <a:ext uri="{FF2B5EF4-FFF2-40B4-BE49-F238E27FC236}">
                <a16:creationId xmlns:a16="http://schemas.microsoft.com/office/drawing/2014/main" id="{65ACEBB2-1824-4D64-A395-1BD44E5B6C5D}"/>
              </a:ext>
            </a:extLst>
          </p:cNvPr>
          <p:cNvSpPr/>
          <p:nvPr userDrawn="1"/>
        </p:nvSpPr>
        <p:spPr>
          <a:xfrm>
            <a:off x="5106838" y="2053087"/>
            <a:ext cx="767751" cy="621101"/>
          </a:xfrm>
          <a:prstGeom prst="ellipse">
            <a:avLst/>
          </a:prstGeom>
          <a:solidFill>
            <a:srgbClr val="002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17" name="Oval 16">
            <a:extLst>
              <a:ext uri="{FF2B5EF4-FFF2-40B4-BE49-F238E27FC236}">
                <a16:creationId xmlns:a16="http://schemas.microsoft.com/office/drawing/2014/main" id="{47DF7AAC-F5C9-45EB-BA33-98B1638AEB53}"/>
              </a:ext>
            </a:extLst>
          </p:cNvPr>
          <p:cNvSpPr/>
          <p:nvPr userDrawn="1"/>
        </p:nvSpPr>
        <p:spPr>
          <a:xfrm>
            <a:off x="5106838" y="3440206"/>
            <a:ext cx="767751" cy="621101"/>
          </a:xfrm>
          <a:prstGeom prst="ellipse">
            <a:avLst/>
          </a:prstGeom>
          <a:solidFill>
            <a:srgbClr val="002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19" name="Oval 18">
            <a:extLst>
              <a:ext uri="{FF2B5EF4-FFF2-40B4-BE49-F238E27FC236}">
                <a16:creationId xmlns:a16="http://schemas.microsoft.com/office/drawing/2014/main" id="{4768B424-20A1-4A49-8EF1-F3C514FA16FF}"/>
              </a:ext>
            </a:extLst>
          </p:cNvPr>
          <p:cNvSpPr/>
          <p:nvPr userDrawn="1"/>
        </p:nvSpPr>
        <p:spPr>
          <a:xfrm>
            <a:off x="5106838" y="4920502"/>
            <a:ext cx="767751" cy="621101"/>
          </a:xfrm>
          <a:prstGeom prst="ellipse">
            <a:avLst/>
          </a:prstGeom>
          <a:solidFill>
            <a:srgbClr val="002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6" name="Graphic 5">
            <a:extLst>
              <a:ext uri="{FF2B5EF4-FFF2-40B4-BE49-F238E27FC236}">
                <a16:creationId xmlns:a16="http://schemas.microsoft.com/office/drawing/2014/main" id="{55B48F39-CB9A-4B1A-A3BE-EF32EF7A831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190675" y="4940541"/>
            <a:ext cx="600075" cy="581025"/>
          </a:xfrm>
          <a:prstGeom prst="rect">
            <a:avLst/>
          </a:prstGeom>
        </p:spPr>
      </p:pic>
      <p:pic>
        <p:nvPicPr>
          <p:cNvPr id="9" name="Graphic 8">
            <a:extLst>
              <a:ext uri="{FF2B5EF4-FFF2-40B4-BE49-F238E27FC236}">
                <a16:creationId xmlns:a16="http://schemas.microsoft.com/office/drawing/2014/main" id="{6A260F5A-DE81-4B30-8368-45F94869539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238300" y="2107616"/>
            <a:ext cx="552450" cy="409575"/>
          </a:xfrm>
          <a:prstGeom prst="rect">
            <a:avLst/>
          </a:prstGeom>
        </p:spPr>
      </p:pic>
      <p:pic>
        <p:nvPicPr>
          <p:cNvPr id="13" name="Graphic 12">
            <a:extLst>
              <a:ext uri="{FF2B5EF4-FFF2-40B4-BE49-F238E27FC236}">
                <a16:creationId xmlns:a16="http://schemas.microsoft.com/office/drawing/2014/main" id="{D1105847-687F-4291-B1FC-3FC73D22DD6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272804" y="3490638"/>
            <a:ext cx="485891" cy="47751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23ED9D43-B950-420F-A23A-B060B24679BB}"/>
              </a:ext>
            </a:extLst>
          </p:cNvPr>
          <p:cNvPicPr>
            <a:picLocks noChangeAspect="1"/>
          </p:cNvPicPr>
          <p:nvPr userDrawn="1"/>
        </p:nvPicPr>
        <p:blipFill>
          <a:blip r:embed="rId11"/>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592890034"/>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pic>
        <p:nvPicPr>
          <p:cNvPr id="6" name="Picture 5" descr="A close up of a logo&#10;&#10;Description automatically generated">
            <a:extLst>
              <a:ext uri="{FF2B5EF4-FFF2-40B4-BE49-F238E27FC236}">
                <a16:creationId xmlns:a16="http://schemas.microsoft.com/office/drawing/2014/main" id="{559930DB-3141-48F0-A7F7-28F626AFDF26}"/>
              </a:ext>
            </a:extLst>
          </p:cNvPr>
          <p:cNvPicPr>
            <a:picLocks noChangeAspect="1"/>
          </p:cNvPicPr>
          <p:nvPr userDrawn="1"/>
        </p:nvPicPr>
        <p:blipFill>
          <a:blip r:embed="rId3"/>
          <a:stretch>
            <a:fillRect/>
          </a:stretch>
        </p:blipFill>
        <p:spPr>
          <a:xfrm>
            <a:off x="-27162" y="-121781"/>
            <a:ext cx="3657600" cy="935665"/>
          </a:xfrm>
          <a:prstGeom prst="rect">
            <a:avLst/>
          </a:prstGeom>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AFE85D0-D393-430D-9B93-304429444778}"/>
              </a:ext>
            </a:extLst>
          </p:cNvPr>
          <p:cNvPicPr>
            <a:picLocks noChangeAspect="1"/>
          </p:cNvPicPr>
          <p:nvPr userDrawn="1"/>
        </p:nvPicPr>
        <p:blipFill>
          <a:blip r:embed="rId4"/>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2045721211"/>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Overlay Background">
    <p:spTree>
      <p:nvGrpSpPr>
        <p:cNvPr id="1" name=""/>
        <p:cNvGrpSpPr/>
        <p:nvPr/>
      </p:nvGrpSpPr>
      <p:grpSpPr>
        <a:xfrm>
          <a:off x="0" y="0"/>
          <a:ext cx="0" cy="0"/>
          <a:chOff x="0" y="0"/>
          <a:chExt cx="0" cy="0"/>
        </a:xfrm>
      </p:grpSpPr>
      <p:pic>
        <p:nvPicPr>
          <p:cNvPr id="5" name="Picture 4" descr="A crane next to a tall building&#10;&#10;Description automatically generated">
            <a:extLst>
              <a:ext uri="{FF2B5EF4-FFF2-40B4-BE49-F238E27FC236}">
                <a16:creationId xmlns:a16="http://schemas.microsoft.com/office/drawing/2014/main" id="{6B5F079F-42C3-43F4-A180-73B0AC518B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4" y="1280160"/>
            <a:ext cx="12188952" cy="5319423"/>
          </a:xfrm>
          <a:prstGeom prst="rect">
            <a:avLst/>
          </a:prstGeom>
        </p:spPr>
      </p:pic>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AD0F655-8734-44E5-83FD-7406F89B6AEC}"/>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6" name="Title 1">
            <a:extLst>
              <a:ext uri="{FF2B5EF4-FFF2-40B4-BE49-F238E27FC236}">
                <a16:creationId xmlns:a16="http://schemas.microsoft.com/office/drawing/2014/main" id="{A84FF45F-30DA-4F03-86C7-8D4227476075}"/>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7" name="Picture 16" descr="A close up of a logo&#10;&#10;Description automatically generated">
            <a:extLst>
              <a:ext uri="{FF2B5EF4-FFF2-40B4-BE49-F238E27FC236}">
                <a16:creationId xmlns:a16="http://schemas.microsoft.com/office/drawing/2014/main" id="{9E2C0275-B3C9-4E3B-AA98-3444DB6D886B}"/>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A05E5E98-83BB-495E-A4C0-FC45BA640178}"/>
              </a:ext>
            </a:extLst>
          </p:cNvPr>
          <p:cNvPicPr>
            <a:picLocks noChangeAspect="1"/>
          </p:cNvPicPr>
          <p:nvPr userDrawn="1"/>
        </p:nvPicPr>
        <p:blipFill>
          <a:blip r:embed="rId5"/>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4280535437"/>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istorical Image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BB8818-C496-4438-9D10-DD4A0D6A3753}"/>
              </a:ext>
            </a:extLst>
          </p:cNvPr>
          <p:cNvPicPr>
            <a:picLocks noChangeAspect="1"/>
          </p:cNvPicPr>
          <p:nvPr userDrawn="1"/>
        </p:nvPicPr>
        <p:blipFill>
          <a:blip r:embed="rId2"/>
          <a:stretch>
            <a:fillRect/>
          </a:stretch>
        </p:blipFill>
        <p:spPr>
          <a:xfrm>
            <a:off x="-179265" y="611065"/>
            <a:ext cx="7556500" cy="6057900"/>
          </a:xfrm>
          <a:prstGeom prst="rect">
            <a:avLst/>
          </a:prstGeom>
        </p:spPr>
      </p:pic>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9E71A3-4AC3-4A6B-BDA6-ACAD53ED84F1}"/>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25A86418-C6B6-412D-80AA-00F203D2B9B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BCE961B2-3A3D-4740-96C2-C933C7CB5F4D}"/>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2C52D9F5-F9B6-440A-80E8-AF1CB97C3E2C}"/>
              </a:ext>
            </a:extLst>
          </p:cNvPr>
          <p:cNvPicPr>
            <a:picLocks noChangeAspect="1"/>
          </p:cNvPicPr>
          <p:nvPr userDrawn="1"/>
        </p:nvPicPr>
        <p:blipFill>
          <a:blip r:embed="rId5"/>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2729640205"/>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plit Layout">
    <p:spTree>
      <p:nvGrpSpPr>
        <p:cNvPr id="1" name=""/>
        <p:cNvGrpSpPr/>
        <p:nvPr/>
      </p:nvGrpSpPr>
      <p:grpSpPr>
        <a:xfrm>
          <a:off x="0" y="0"/>
          <a:ext cx="0" cy="0"/>
          <a:chOff x="0" y="0"/>
          <a:chExt cx="0" cy="0"/>
        </a:xfrm>
      </p:grpSpPr>
      <p:pic>
        <p:nvPicPr>
          <p:cNvPr id="16" name="Picture 15" descr="A wooden boat in a body of water&#10;&#10;Description automatically generated">
            <a:extLst>
              <a:ext uri="{FF2B5EF4-FFF2-40B4-BE49-F238E27FC236}">
                <a16:creationId xmlns:a16="http://schemas.microsoft.com/office/drawing/2014/main" id="{1E902129-2367-49D0-913C-A4EC4FCAA7D3}"/>
              </a:ext>
            </a:extLst>
          </p:cNvPr>
          <p:cNvPicPr>
            <a:picLocks noChangeAspect="1"/>
          </p:cNvPicPr>
          <p:nvPr userDrawn="1"/>
        </p:nvPicPr>
        <p:blipFill>
          <a:blip r:embed="rId2">
            <a:alphaModFix/>
          </a:blip>
          <a:stretch>
            <a:fillRect/>
          </a:stretch>
        </p:blipFill>
        <p:spPr>
          <a:xfrm flipH="1">
            <a:off x="4639056" y="968475"/>
            <a:ext cx="7552944" cy="5660924"/>
          </a:xfrm>
          <a:prstGeom prst="rect">
            <a:avLst/>
          </a:prstGeom>
        </p:spPr>
      </p:pic>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B5CDCF-F17D-45E5-BB24-E153FFAD61B1}"/>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9" name="Title 1">
            <a:extLst>
              <a:ext uri="{FF2B5EF4-FFF2-40B4-BE49-F238E27FC236}">
                <a16:creationId xmlns:a16="http://schemas.microsoft.com/office/drawing/2014/main" id="{02DCDA6F-DADF-4979-80D7-E1F20D81A06C}"/>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20" name="Picture 19" descr="A close up of a logo&#10;&#10;Description automatically generated">
            <a:extLst>
              <a:ext uri="{FF2B5EF4-FFF2-40B4-BE49-F238E27FC236}">
                <a16:creationId xmlns:a16="http://schemas.microsoft.com/office/drawing/2014/main" id="{C3EF96FD-E7E2-43B4-9C29-1D4DFF8FB0AA}"/>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E22DEBC-E480-4CDD-BF4B-98DA5711B30E}"/>
              </a:ext>
            </a:extLst>
          </p:cNvPr>
          <p:cNvPicPr>
            <a:picLocks noChangeAspect="1"/>
          </p:cNvPicPr>
          <p:nvPr userDrawn="1"/>
        </p:nvPicPr>
        <p:blipFill>
          <a:blip r:embed="rId5"/>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4001169736"/>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iner Overlay Background">
    <p:spTree>
      <p:nvGrpSpPr>
        <p:cNvPr id="1" name=""/>
        <p:cNvGrpSpPr/>
        <p:nvPr/>
      </p:nvGrpSpPr>
      <p:grpSpPr>
        <a:xfrm>
          <a:off x="0" y="0"/>
          <a:ext cx="0" cy="0"/>
          <a:chOff x="0" y="0"/>
          <a:chExt cx="0" cy="0"/>
        </a:xfrm>
      </p:grpSpPr>
      <p:pic>
        <p:nvPicPr>
          <p:cNvPr id="5" name="Picture 4" descr="A picture containing container&#10;&#10;Description automatically generated">
            <a:extLst>
              <a:ext uri="{FF2B5EF4-FFF2-40B4-BE49-F238E27FC236}">
                <a16:creationId xmlns:a16="http://schemas.microsoft.com/office/drawing/2014/main" id="{F81FC6E5-917C-49A5-81B2-2C97C37561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4" y="1196960"/>
            <a:ext cx="12188952" cy="5473347"/>
          </a:xfrm>
          <a:prstGeom prst="rect">
            <a:avLst/>
          </a:prstGeom>
        </p:spPr>
      </p:pic>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701D6D-FC7C-44DF-8DC2-0792A1D3D690}"/>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8" name="Title 1">
            <a:extLst>
              <a:ext uri="{FF2B5EF4-FFF2-40B4-BE49-F238E27FC236}">
                <a16:creationId xmlns:a16="http://schemas.microsoft.com/office/drawing/2014/main" id="{2AF2B46D-8046-44ED-8943-5E1129F24DD5}"/>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9" name="Picture 18" descr="A close up of a logo&#10;&#10;Description automatically generated">
            <a:extLst>
              <a:ext uri="{FF2B5EF4-FFF2-40B4-BE49-F238E27FC236}">
                <a16:creationId xmlns:a16="http://schemas.microsoft.com/office/drawing/2014/main" id="{49321B2D-880F-49C9-B0F0-198B33598EE4}"/>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F98BFEDF-F300-4CC1-83A4-A3F7E16DE39F}"/>
              </a:ext>
            </a:extLst>
          </p:cNvPr>
          <p:cNvPicPr>
            <a:picLocks noChangeAspect="1"/>
          </p:cNvPicPr>
          <p:nvPr userDrawn="1"/>
        </p:nvPicPr>
        <p:blipFill>
          <a:blip r:embed="rId5"/>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2458083998"/>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Background Overlay">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7528A1CC-0390-404D-AC93-CE2F4D2D3304}"/>
              </a:ext>
            </a:extLst>
          </p:cNvPr>
          <p:cNvPicPr>
            <a:picLocks noChangeAspect="1"/>
          </p:cNvPicPr>
          <p:nvPr userDrawn="1"/>
        </p:nvPicPr>
        <p:blipFill rotWithShape="1">
          <a:blip r:embed="rId2"/>
          <a:srcRect t="23361" r="5368" b="8729"/>
          <a:stretch/>
        </p:blipFill>
        <p:spPr>
          <a:xfrm>
            <a:off x="1524" y="910134"/>
            <a:ext cx="12188952" cy="5833565"/>
          </a:xfrm>
          <a:prstGeom prst="rect">
            <a:avLst/>
          </a:prstGeom>
        </p:spPr>
      </p:pic>
      <p:sp>
        <p:nvSpPr>
          <p:cNvPr id="15" name="Rectangle 14">
            <a:extLst>
              <a:ext uri="{FF2B5EF4-FFF2-40B4-BE49-F238E27FC236}">
                <a16:creationId xmlns:a16="http://schemas.microsoft.com/office/drawing/2014/main" id="{21C55FBF-276D-4D02-856D-C8E31BB5EE98}"/>
              </a:ext>
            </a:extLst>
          </p:cNvPr>
          <p:cNvSpPr/>
          <p:nvPr userDrawn="1"/>
        </p:nvSpPr>
        <p:spPr>
          <a:xfrm>
            <a:off x="1" y="1210172"/>
            <a:ext cx="12191999" cy="5304927"/>
          </a:xfrm>
          <a:prstGeom prst="rect">
            <a:avLst/>
          </a:prstGeom>
          <a:solidFill>
            <a:srgbClr val="00215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79699-500A-41CC-B388-C9D934A7A08F}"/>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35965F96-E1C1-4281-A8BA-34668269D681}"/>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93E87123-0B5D-45F6-987B-702505492F88}"/>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CEAB799-D2E8-4F2C-AF2C-04E234D8D811}"/>
              </a:ext>
            </a:extLst>
          </p:cNvPr>
          <p:cNvPicPr>
            <a:picLocks noChangeAspect="1"/>
          </p:cNvPicPr>
          <p:nvPr userDrawn="1"/>
        </p:nvPicPr>
        <p:blipFill>
          <a:blip r:embed="rId5"/>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3609486169"/>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3FA47A-F4C8-FE41-BABF-AABCE8A7FC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7560B4-9F63-364C-AC39-1F3ABDB598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F5ECC-5733-E144-8D60-D08C951B26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1631536-2769-E047-AE71-203EFF374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Looking Ahead</a:t>
            </a:r>
          </a:p>
        </p:txBody>
      </p:sp>
      <p:sp>
        <p:nvSpPr>
          <p:cNvPr id="6" name="Slide Number Placeholder 5">
            <a:extLst>
              <a:ext uri="{FF2B5EF4-FFF2-40B4-BE49-F238E27FC236}">
                <a16:creationId xmlns:a16="http://schemas.microsoft.com/office/drawing/2014/main" id="{90B30871-25C7-C94C-BFFF-23BA89A189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44626-245E-0646-B25F-0739C8FEA999}" type="slidenum">
              <a:rPr lang="en-US" smtClean="0"/>
              <a:t>‹#›</a:t>
            </a:fld>
            <a:endParaRPr lang="en-US"/>
          </a:p>
        </p:txBody>
      </p:sp>
    </p:spTree>
    <p:extLst>
      <p:ext uri="{BB962C8B-B14F-4D97-AF65-F5344CB8AC3E}">
        <p14:creationId xmlns:p14="http://schemas.microsoft.com/office/powerpoint/2010/main" val="790270408"/>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76" r:id="rId3"/>
    <p:sldLayoutId id="2147483669" r:id="rId4"/>
    <p:sldLayoutId id="2147483663" r:id="rId5"/>
    <p:sldLayoutId id="2147483664" r:id="rId6"/>
    <p:sldLayoutId id="2147483665" r:id="rId7"/>
    <p:sldLayoutId id="2147483666" r:id="rId8"/>
    <p:sldLayoutId id="2147483667" r:id="rId9"/>
    <p:sldLayoutId id="2147483668" r:id="rId10"/>
    <p:sldLayoutId id="2147483670" r:id="rId11"/>
    <p:sldLayoutId id="2147483671" r:id="rId12"/>
    <p:sldLayoutId id="2147483672" r:id="rId13"/>
    <p:sldLayoutId id="2147483673" r:id="rId14"/>
    <p:sldLayoutId id="2147483674" r:id="rId15"/>
    <p:sldLayoutId id="2147483677" r:id="rId16"/>
    <p:sldLayoutId id="2147483678" r:id="rId17"/>
    <p:sldLayoutId id="2147483679" r:id="rId18"/>
    <p:sldLayoutId id="2147483675" r:id="rId19"/>
    <p:sldLayoutId id="2147483698" r:id="rId2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myedmondsnews.com/2018/04/live-in-edmonds-what-do-you-call-yourself/"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mailto:procurementproposals@porthouston.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B039B-05E9-4DC2-A606-FE608199FE83}"/>
              </a:ext>
            </a:extLst>
          </p:cNvPr>
          <p:cNvSpPr>
            <a:spLocks noGrp="1"/>
          </p:cNvSpPr>
          <p:nvPr>
            <p:ph type="ctrTitle"/>
          </p:nvPr>
        </p:nvSpPr>
        <p:spPr>
          <a:xfrm>
            <a:off x="1710812" y="1930882"/>
            <a:ext cx="9645445" cy="1953295"/>
          </a:xfrm>
        </p:spPr>
        <p:txBody>
          <a:bodyPr>
            <a:normAutofit fontScale="90000"/>
          </a:bodyPr>
          <a:lstStyle/>
          <a:p>
            <a:pPr algn="ctr">
              <a:lnSpc>
                <a:spcPct val="100000"/>
              </a:lnSpc>
              <a:spcBef>
                <a:spcPts val="1200"/>
              </a:spcBef>
              <a:spcAft>
                <a:spcPts val="600"/>
              </a:spcAft>
              <a:tabLst>
                <a:tab pos="1484313" algn="l"/>
              </a:tabLst>
            </a:pPr>
            <a:r>
              <a:rPr lang="en-US" sz="2700" u="sng" dirty="0"/>
              <a:t>Pre-Proposal Conference Meeting</a:t>
            </a:r>
            <a:br>
              <a:rPr lang="en-US" sz="2700" dirty="0"/>
            </a:br>
            <a:r>
              <a:rPr lang="en-US" sz="2200" dirty="0"/>
              <a:t>Replacement of Electrical Infrastructure from Transformer B to Administration Building Switchboard at Bayport Terminal </a:t>
            </a:r>
            <a:br>
              <a:rPr lang="en-US" sz="3600" dirty="0">
                <a:latin typeface="Arial" panose="020B0604020202020204" pitchFamily="34" charset="0"/>
                <a:cs typeface="Arial" panose="020B0604020202020204" pitchFamily="34" charset="0"/>
              </a:rPr>
            </a:br>
            <a:br>
              <a:rPr lang="en-US" sz="3600" dirty="0">
                <a:latin typeface="Arial" panose="020B0604020202020204" pitchFamily="34" charset="0"/>
                <a:cs typeface="Arial" panose="020B0604020202020204" pitchFamily="34" charset="0"/>
              </a:rPr>
            </a:br>
            <a:r>
              <a:rPr lang="en-US" sz="2200" dirty="0">
                <a:highlight>
                  <a:srgbClr val="A51E36"/>
                </a:highlight>
                <a:latin typeface="Arial" panose="020B0604020202020204" pitchFamily="34" charset="0"/>
                <a:cs typeface="Arial" panose="020B0604020202020204" pitchFamily="34" charset="0"/>
              </a:rPr>
              <a:t>December 14, 2020</a:t>
            </a:r>
            <a:br>
              <a:rPr lang="en-US" sz="4000" dirty="0">
                <a:latin typeface="Arial" panose="020B0604020202020204" pitchFamily="34" charset="0"/>
                <a:cs typeface="Arial" panose="020B0604020202020204" pitchFamily="34" charset="0"/>
              </a:rPr>
            </a:br>
            <a:br>
              <a:rPr lang="en-US" dirty="0"/>
            </a:br>
            <a:endParaRPr lang="en-US" dirty="0"/>
          </a:p>
        </p:txBody>
      </p:sp>
      <p:sp>
        <p:nvSpPr>
          <p:cNvPr id="7" name="TextBox 6">
            <a:extLst>
              <a:ext uri="{FF2B5EF4-FFF2-40B4-BE49-F238E27FC236}">
                <a16:creationId xmlns:a16="http://schemas.microsoft.com/office/drawing/2014/main" id="{72AEDE5D-90D1-4882-BCE1-0F6E2B1EA02F}"/>
              </a:ext>
            </a:extLst>
          </p:cNvPr>
          <p:cNvSpPr txBox="1"/>
          <p:nvPr/>
        </p:nvSpPr>
        <p:spPr>
          <a:xfrm>
            <a:off x="2155954" y="1530772"/>
            <a:ext cx="2956172" cy="400110"/>
          </a:xfrm>
          <a:prstGeom prst="rect">
            <a:avLst/>
          </a:prstGeom>
          <a:noFill/>
        </p:spPr>
        <p:txBody>
          <a:bodyPr wrap="square" rtlCol="0">
            <a:spAutoFit/>
          </a:bodyPr>
          <a:lstStyle/>
          <a:p>
            <a:r>
              <a:rPr lang="en-US" sz="2000" b="1">
                <a:solidFill>
                  <a:schemeClr val="bg1"/>
                </a:solidFill>
                <a:latin typeface="Helvetica" pitchFamily="2" charset="0"/>
              </a:rPr>
              <a:t>Port Houston</a:t>
            </a:r>
            <a:r>
              <a:rPr lang="en-US" sz="1600" b="1">
                <a:solidFill>
                  <a:schemeClr val="bg1"/>
                </a:solidFill>
                <a:latin typeface="Helvetica" pitchFamily="2" charset="0"/>
              </a:rPr>
              <a:t>:</a:t>
            </a:r>
          </a:p>
        </p:txBody>
      </p:sp>
    </p:spTree>
    <p:extLst>
      <p:ext uri="{BB962C8B-B14F-4D97-AF65-F5344CB8AC3E}">
        <p14:creationId xmlns:p14="http://schemas.microsoft.com/office/powerpoint/2010/main" val="2879557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B5F084-29FB-4DD7-B2F8-2D3B2041C024}"/>
              </a:ext>
            </a:extLst>
          </p:cNvPr>
          <p:cNvSpPr>
            <a:spLocks noGrp="1"/>
          </p:cNvSpPr>
          <p:nvPr>
            <p:ph type="ftr" sz="quarter" idx="3"/>
          </p:nvPr>
        </p:nvSpPr>
        <p:spPr/>
        <p:txBody>
          <a:bodyPr/>
          <a:lstStyle/>
          <a:p>
            <a:r>
              <a:rPr lang="en-US"/>
              <a:t>Looking Ahead</a:t>
            </a:r>
          </a:p>
        </p:txBody>
      </p:sp>
      <p:sp>
        <p:nvSpPr>
          <p:cNvPr id="3" name="Slide Number Placeholder 2">
            <a:extLst>
              <a:ext uri="{FF2B5EF4-FFF2-40B4-BE49-F238E27FC236}">
                <a16:creationId xmlns:a16="http://schemas.microsoft.com/office/drawing/2014/main" id="{6B13CCE3-87D2-45D4-A209-1C7C817EC4BD}"/>
              </a:ext>
            </a:extLst>
          </p:cNvPr>
          <p:cNvSpPr>
            <a:spLocks noGrp="1"/>
          </p:cNvSpPr>
          <p:nvPr>
            <p:ph type="sldNum" sz="quarter" idx="4"/>
          </p:nvPr>
        </p:nvSpPr>
        <p:spPr/>
        <p:txBody>
          <a:bodyPr/>
          <a:lstStyle/>
          <a:p>
            <a:fld id="{00444626-245E-0646-B25F-0739C8FEA999}" type="slidenum">
              <a:rPr lang="en-US" smtClean="0"/>
              <a:pPr/>
              <a:t>10</a:t>
            </a:fld>
            <a:endParaRPr lang="en-US"/>
          </a:p>
        </p:txBody>
      </p:sp>
      <p:sp>
        <p:nvSpPr>
          <p:cNvPr id="4" name="Title 3">
            <a:extLst>
              <a:ext uri="{FF2B5EF4-FFF2-40B4-BE49-F238E27FC236}">
                <a16:creationId xmlns:a16="http://schemas.microsoft.com/office/drawing/2014/main" id="{F504CD2E-7C2E-4A86-B98E-ED13F4AAA1F9}"/>
              </a:ext>
            </a:extLst>
          </p:cNvPr>
          <p:cNvSpPr>
            <a:spLocks noGrp="1"/>
          </p:cNvSpPr>
          <p:nvPr>
            <p:ph type="title"/>
          </p:nvPr>
        </p:nvSpPr>
        <p:spPr>
          <a:xfrm>
            <a:off x="758168" y="1114222"/>
            <a:ext cx="9839632" cy="496956"/>
          </a:xfrm>
        </p:spPr>
        <p:txBody>
          <a:bodyPr>
            <a:noAutofit/>
          </a:bodyPr>
          <a:lstStyle/>
          <a:p>
            <a:r>
              <a:rPr lang="en-US" dirty="0"/>
              <a:t>SCOPE OVERVIEW </a:t>
            </a:r>
            <a:br>
              <a:rPr lang="en-US" dirty="0">
                <a:solidFill>
                  <a:schemeClr val="tx2"/>
                </a:solidFill>
              </a:rPr>
            </a:br>
            <a:br>
              <a:rPr lang="en-US" u="sng" dirty="0">
                <a:latin typeface="Arial" panose="020B0604020202020204" pitchFamily="34" charset="0"/>
                <a:cs typeface="Arial" panose="020B0604020202020204" pitchFamily="34" charset="0"/>
              </a:rPr>
            </a:br>
            <a:endParaRPr lang="en-US" dirty="0"/>
          </a:p>
        </p:txBody>
      </p:sp>
      <p:sp>
        <p:nvSpPr>
          <p:cNvPr id="5" name="TextBox 4">
            <a:extLst>
              <a:ext uri="{FF2B5EF4-FFF2-40B4-BE49-F238E27FC236}">
                <a16:creationId xmlns:a16="http://schemas.microsoft.com/office/drawing/2014/main" id="{45F20B6B-1FD3-41B2-97AD-4279F3A77A07}"/>
              </a:ext>
            </a:extLst>
          </p:cNvPr>
          <p:cNvSpPr txBox="1"/>
          <p:nvPr/>
        </p:nvSpPr>
        <p:spPr>
          <a:xfrm>
            <a:off x="427220" y="1414073"/>
            <a:ext cx="107629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latin typeface="Calibri"/>
            </a:endParaRPr>
          </a:p>
        </p:txBody>
      </p:sp>
      <p:pic>
        <p:nvPicPr>
          <p:cNvPr id="7" name="Picture 7">
            <a:extLst>
              <a:ext uri="{FF2B5EF4-FFF2-40B4-BE49-F238E27FC236}">
                <a16:creationId xmlns:a16="http://schemas.microsoft.com/office/drawing/2014/main" id="{1F76B71A-88E2-4E51-BD12-B1FE9785AED9}"/>
              </a:ext>
            </a:extLst>
          </p:cNvPr>
          <p:cNvPicPr>
            <a:picLocks noChangeAspect="1"/>
          </p:cNvPicPr>
          <p:nvPr/>
        </p:nvPicPr>
        <p:blipFill>
          <a:blip r:embed="rId2"/>
          <a:stretch>
            <a:fillRect/>
          </a:stretch>
        </p:blipFill>
        <p:spPr>
          <a:xfrm>
            <a:off x="3986981" y="1452333"/>
            <a:ext cx="4721941" cy="4936561"/>
          </a:xfrm>
          <a:prstGeom prst="rect">
            <a:avLst/>
          </a:prstGeom>
        </p:spPr>
      </p:pic>
    </p:spTree>
    <p:extLst>
      <p:ext uri="{BB962C8B-B14F-4D97-AF65-F5344CB8AC3E}">
        <p14:creationId xmlns:p14="http://schemas.microsoft.com/office/powerpoint/2010/main" val="1206742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B5F084-29FB-4DD7-B2F8-2D3B2041C024}"/>
              </a:ext>
            </a:extLst>
          </p:cNvPr>
          <p:cNvSpPr>
            <a:spLocks noGrp="1"/>
          </p:cNvSpPr>
          <p:nvPr>
            <p:ph type="ftr" sz="quarter" idx="3"/>
          </p:nvPr>
        </p:nvSpPr>
        <p:spPr/>
        <p:txBody>
          <a:bodyPr/>
          <a:lstStyle/>
          <a:p>
            <a:r>
              <a:rPr lang="en-US"/>
              <a:t>Looking Ahead</a:t>
            </a:r>
          </a:p>
        </p:txBody>
      </p:sp>
      <p:sp>
        <p:nvSpPr>
          <p:cNvPr id="3" name="Slide Number Placeholder 2">
            <a:extLst>
              <a:ext uri="{FF2B5EF4-FFF2-40B4-BE49-F238E27FC236}">
                <a16:creationId xmlns:a16="http://schemas.microsoft.com/office/drawing/2014/main" id="{6B13CCE3-87D2-45D4-A209-1C7C817EC4BD}"/>
              </a:ext>
            </a:extLst>
          </p:cNvPr>
          <p:cNvSpPr>
            <a:spLocks noGrp="1"/>
          </p:cNvSpPr>
          <p:nvPr>
            <p:ph type="sldNum" sz="quarter" idx="4"/>
          </p:nvPr>
        </p:nvSpPr>
        <p:spPr/>
        <p:txBody>
          <a:bodyPr/>
          <a:lstStyle/>
          <a:p>
            <a:fld id="{00444626-245E-0646-B25F-0739C8FEA999}" type="slidenum">
              <a:rPr lang="en-US" smtClean="0"/>
              <a:pPr/>
              <a:t>11</a:t>
            </a:fld>
            <a:endParaRPr lang="en-US"/>
          </a:p>
        </p:txBody>
      </p:sp>
      <p:sp>
        <p:nvSpPr>
          <p:cNvPr id="4" name="Title 3">
            <a:extLst>
              <a:ext uri="{FF2B5EF4-FFF2-40B4-BE49-F238E27FC236}">
                <a16:creationId xmlns:a16="http://schemas.microsoft.com/office/drawing/2014/main" id="{F504CD2E-7C2E-4A86-B98E-ED13F4AAA1F9}"/>
              </a:ext>
            </a:extLst>
          </p:cNvPr>
          <p:cNvSpPr>
            <a:spLocks noGrp="1"/>
          </p:cNvSpPr>
          <p:nvPr>
            <p:ph type="title"/>
          </p:nvPr>
        </p:nvSpPr>
        <p:spPr>
          <a:xfrm>
            <a:off x="758168" y="1114222"/>
            <a:ext cx="9839632" cy="496956"/>
          </a:xfrm>
        </p:spPr>
        <p:txBody>
          <a:bodyPr>
            <a:noAutofit/>
          </a:bodyPr>
          <a:lstStyle/>
          <a:p>
            <a:r>
              <a:rPr lang="en-US" dirty="0"/>
              <a:t>SCOPE OVERVIEW </a:t>
            </a:r>
            <a:br>
              <a:rPr lang="en-US" dirty="0">
                <a:solidFill>
                  <a:schemeClr val="tx2"/>
                </a:solidFill>
              </a:rPr>
            </a:br>
            <a:br>
              <a:rPr lang="en-US" u="sng" dirty="0">
                <a:latin typeface="Arial" panose="020B0604020202020204" pitchFamily="34" charset="0"/>
                <a:cs typeface="Arial" panose="020B0604020202020204" pitchFamily="34" charset="0"/>
              </a:rPr>
            </a:br>
            <a:endParaRPr lang="en-US" dirty="0"/>
          </a:p>
        </p:txBody>
      </p:sp>
      <p:sp>
        <p:nvSpPr>
          <p:cNvPr id="5" name="TextBox 4">
            <a:extLst>
              <a:ext uri="{FF2B5EF4-FFF2-40B4-BE49-F238E27FC236}">
                <a16:creationId xmlns:a16="http://schemas.microsoft.com/office/drawing/2014/main" id="{45F20B6B-1FD3-41B2-97AD-4279F3A77A07}"/>
              </a:ext>
            </a:extLst>
          </p:cNvPr>
          <p:cNvSpPr txBox="1"/>
          <p:nvPr/>
        </p:nvSpPr>
        <p:spPr>
          <a:xfrm>
            <a:off x="427220" y="1414073"/>
            <a:ext cx="107629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latin typeface="Calibri"/>
            </a:endParaRPr>
          </a:p>
        </p:txBody>
      </p:sp>
      <p:pic>
        <p:nvPicPr>
          <p:cNvPr id="6" name="Picture 6">
            <a:extLst>
              <a:ext uri="{FF2B5EF4-FFF2-40B4-BE49-F238E27FC236}">
                <a16:creationId xmlns:a16="http://schemas.microsoft.com/office/drawing/2014/main" id="{C3F70C67-329C-4830-87B6-FD81B34D566C}"/>
              </a:ext>
            </a:extLst>
          </p:cNvPr>
          <p:cNvPicPr>
            <a:picLocks noChangeAspect="1"/>
          </p:cNvPicPr>
          <p:nvPr/>
        </p:nvPicPr>
        <p:blipFill>
          <a:blip r:embed="rId2"/>
          <a:stretch>
            <a:fillRect/>
          </a:stretch>
        </p:blipFill>
        <p:spPr>
          <a:xfrm>
            <a:off x="2278626" y="1517184"/>
            <a:ext cx="7364360" cy="4819146"/>
          </a:xfrm>
          <a:prstGeom prst="rect">
            <a:avLst/>
          </a:prstGeom>
        </p:spPr>
      </p:pic>
    </p:spTree>
    <p:extLst>
      <p:ext uri="{BB962C8B-B14F-4D97-AF65-F5344CB8AC3E}">
        <p14:creationId xmlns:p14="http://schemas.microsoft.com/office/powerpoint/2010/main" val="1239694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AB52AEB-A5A2-4A9A-A4F1-D3452CEFD704}"/>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878670" y="2098474"/>
            <a:ext cx="3111772" cy="3111772"/>
          </a:xfrm>
          <a:prstGeom prst="rect">
            <a:avLst/>
          </a:prstGeom>
        </p:spPr>
      </p:pic>
      <p:sp>
        <p:nvSpPr>
          <p:cNvPr id="2" name="Footer Placeholder 1">
            <a:extLst>
              <a:ext uri="{FF2B5EF4-FFF2-40B4-BE49-F238E27FC236}">
                <a16:creationId xmlns:a16="http://schemas.microsoft.com/office/drawing/2014/main" id="{BD89DF8E-6ECA-4A48-A47B-0BEAE60300F0}"/>
              </a:ext>
            </a:extLst>
          </p:cNvPr>
          <p:cNvSpPr>
            <a:spLocks noGrp="1"/>
          </p:cNvSpPr>
          <p:nvPr>
            <p:ph type="ftr" sz="quarter" idx="3"/>
          </p:nvPr>
        </p:nvSpPr>
        <p:spPr/>
        <p:txBody>
          <a:bodyPr/>
          <a:lstStyle/>
          <a:p>
            <a:r>
              <a:rPr lang="en-US"/>
              <a:t>Looking Ahead</a:t>
            </a:r>
          </a:p>
        </p:txBody>
      </p:sp>
      <p:sp>
        <p:nvSpPr>
          <p:cNvPr id="3" name="Slide Number Placeholder 2">
            <a:extLst>
              <a:ext uri="{FF2B5EF4-FFF2-40B4-BE49-F238E27FC236}">
                <a16:creationId xmlns:a16="http://schemas.microsoft.com/office/drawing/2014/main" id="{E3DFBCE6-1613-4186-B651-EF6476E150EA}"/>
              </a:ext>
            </a:extLst>
          </p:cNvPr>
          <p:cNvSpPr>
            <a:spLocks noGrp="1"/>
          </p:cNvSpPr>
          <p:nvPr>
            <p:ph type="sldNum" sz="quarter" idx="4"/>
          </p:nvPr>
        </p:nvSpPr>
        <p:spPr/>
        <p:txBody>
          <a:bodyPr/>
          <a:lstStyle/>
          <a:p>
            <a:fld id="{00444626-245E-0646-B25F-0739C8FEA999}" type="slidenum">
              <a:rPr lang="en-US" smtClean="0"/>
              <a:pPr/>
              <a:t>12</a:t>
            </a:fld>
            <a:endParaRPr lang="en-US"/>
          </a:p>
        </p:txBody>
      </p:sp>
      <p:sp>
        <p:nvSpPr>
          <p:cNvPr id="6" name="Rectangle 2">
            <a:extLst>
              <a:ext uri="{FF2B5EF4-FFF2-40B4-BE49-F238E27FC236}">
                <a16:creationId xmlns:a16="http://schemas.microsoft.com/office/drawing/2014/main" id="{EF7F1D8A-2C48-44E0-ADD3-84B90FCA1332}"/>
              </a:ext>
            </a:extLst>
          </p:cNvPr>
          <p:cNvSpPr txBox="1">
            <a:spLocks noChangeArrowheads="1"/>
          </p:cNvSpPr>
          <p:nvPr/>
        </p:nvSpPr>
        <p:spPr>
          <a:xfrm>
            <a:off x="1236058" y="669062"/>
            <a:ext cx="7811784" cy="104879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a:p>
        </p:txBody>
      </p:sp>
      <p:sp>
        <p:nvSpPr>
          <p:cNvPr id="11" name="Title 10">
            <a:extLst>
              <a:ext uri="{FF2B5EF4-FFF2-40B4-BE49-F238E27FC236}">
                <a16:creationId xmlns:a16="http://schemas.microsoft.com/office/drawing/2014/main" id="{37D4D321-96C1-4A5D-8114-E3F7A1A5A33E}"/>
              </a:ext>
            </a:extLst>
          </p:cNvPr>
          <p:cNvSpPr>
            <a:spLocks noGrp="1"/>
          </p:cNvSpPr>
          <p:nvPr>
            <p:ph type="title"/>
          </p:nvPr>
        </p:nvSpPr>
        <p:spPr>
          <a:xfrm>
            <a:off x="723145" y="521367"/>
            <a:ext cx="10745710" cy="950286"/>
          </a:xfrm>
        </p:spPr>
        <p:txBody>
          <a:bodyPr>
            <a:normAutofit/>
          </a:bodyPr>
          <a:lstStyle/>
          <a:p>
            <a:r>
              <a:rPr lang="en-US" dirty="0"/>
              <a:t>Replacement of Electrical Infrastructure from Transformer B to Administration Building Switchboard at Bayport Terminal</a:t>
            </a:r>
          </a:p>
        </p:txBody>
      </p:sp>
      <p:sp>
        <p:nvSpPr>
          <p:cNvPr id="12" name="Title 1">
            <a:extLst>
              <a:ext uri="{FF2B5EF4-FFF2-40B4-BE49-F238E27FC236}">
                <a16:creationId xmlns:a16="http://schemas.microsoft.com/office/drawing/2014/main" id="{77067BE5-7757-4488-AAC4-15E73BDEE5D8}"/>
              </a:ext>
            </a:extLst>
          </p:cNvPr>
          <p:cNvSpPr txBox="1">
            <a:spLocks/>
          </p:cNvSpPr>
          <p:nvPr/>
        </p:nvSpPr>
        <p:spPr>
          <a:xfrm>
            <a:off x="1331759" y="974697"/>
            <a:ext cx="7759776" cy="175988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 panose="020B0604020202020204" pitchFamily="34" charset="0"/>
                <a:ea typeface="+mj-ea"/>
                <a:cs typeface="Helvetica" panose="020B0604020202020204" pitchFamily="34" charset="0"/>
              </a:defRPr>
            </a:lvl1pPr>
          </a:lstStyle>
          <a:p>
            <a:pPr algn="ctr"/>
            <a:r>
              <a:rPr lang="en-US">
                <a:solidFill>
                  <a:schemeClr val="tx1"/>
                </a:solidFill>
              </a:rPr>
              <a:t>Questions &amp; Answers</a:t>
            </a:r>
          </a:p>
        </p:txBody>
      </p:sp>
      <p:sp>
        <p:nvSpPr>
          <p:cNvPr id="18" name="Rectangle 17">
            <a:extLst>
              <a:ext uri="{FF2B5EF4-FFF2-40B4-BE49-F238E27FC236}">
                <a16:creationId xmlns:a16="http://schemas.microsoft.com/office/drawing/2014/main" id="{C03563A6-15A1-4DDE-978E-59859981830E}"/>
              </a:ext>
            </a:extLst>
          </p:cNvPr>
          <p:cNvSpPr/>
          <p:nvPr/>
        </p:nvSpPr>
        <p:spPr>
          <a:xfrm>
            <a:off x="3715255" y="4988609"/>
            <a:ext cx="3780284" cy="369332"/>
          </a:xfrm>
          <a:prstGeom prst="rect">
            <a:avLst/>
          </a:prstGeom>
        </p:spPr>
        <p:txBody>
          <a:bodyPr wrap="square">
            <a:spAutoFit/>
          </a:bodyPr>
          <a:lstStyle/>
          <a:p>
            <a:pPr algn="ctr">
              <a:tabLst>
                <a:tab pos="2971800" algn="ctr"/>
                <a:tab pos="5943600" algn="r"/>
              </a:tabLst>
            </a:pPr>
            <a:r>
              <a:rPr lang="en-US" b="1" dirty="0">
                <a:latin typeface="Arial" panose="020B0604020202020204" pitchFamily="34" charset="0"/>
              </a:rPr>
              <a:t>POST QUESTIONS IN THE CHAT</a:t>
            </a:r>
          </a:p>
        </p:txBody>
      </p:sp>
    </p:spTree>
    <p:extLst>
      <p:ext uri="{BB962C8B-B14F-4D97-AF65-F5344CB8AC3E}">
        <p14:creationId xmlns:p14="http://schemas.microsoft.com/office/powerpoint/2010/main" val="1302857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9221DB-9F8D-4AA1-873F-FA49E8B4EA5F}"/>
              </a:ext>
            </a:extLst>
          </p:cNvPr>
          <p:cNvSpPr>
            <a:spLocks noGrp="1"/>
          </p:cNvSpPr>
          <p:nvPr>
            <p:ph type="ctrTitle"/>
          </p:nvPr>
        </p:nvSpPr>
        <p:spPr>
          <a:xfrm>
            <a:off x="2759219" y="1954612"/>
            <a:ext cx="5492773" cy="976647"/>
          </a:xfrm>
        </p:spPr>
        <p:txBody>
          <a:bodyPr>
            <a:normAutofit/>
          </a:bodyPr>
          <a:lstStyle/>
          <a:p>
            <a:r>
              <a:rPr lang="en-US" sz="6000"/>
              <a:t>Thank You</a:t>
            </a:r>
          </a:p>
        </p:txBody>
      </p:sp>
      <p:sp>
        <p:nvSpPr>
          <p:cNvPr id="16" name="TextBox 15">
            <a:extLst>
              <a:ext uri="{FF2B5EF4-FFF2-40B4-BE49-F238E27FC236}">
                <a16:creationId xmlns:a16="http://schemas.microsoft.com/office/drawing/2014/main" id="{DB306F03-730B-4B02-8913-12DB14DCF202}"/>
              </a:ext>
            </a:extLst>
          </p:cNvPr>
          <p:cNvSpPr txBox="1"/>
          <p:nvPr/>
        </p:nvSpPr>
        <p:spPr>
          <a:xfrm>
            <a:off x="2759219" y="1598327"/>
            <a:ext cx="2614447" cy="338554"/>
          </a:xfrm>
          <a:prstGeom prst="rect">
            <a:avLst/>
          </a:prstGeom>
          <a:noFill/>
        </p:spPr>
        <p:txBody>
          <a:bodyPr wrap="square" rtlCol="0">
            <a:spAutoFit/>
          </a:bodyPr>
          <a:lstStyle/>
          <a:p>
            <a:r>
              <a:rPr lang="en-US" sz="1600" b="1">
                <a:solidFill>
                  <a:schemeClr val="bg1"/>
                </a:solidFill>
                <a:latin typeface="Helvetica" pitchFamily="2" charset="0"/>
              </a:rPr>
              <a:t>Port Houston:</a:t>
            </a:r>
          </a:p>
        </p:txBody>
      </p:sp>
      <p:sp>
        <p:nvSpPr>
          <p:cNvPr id="2" name="Content Placeholder 2">
            <a:extLst>
              <a:ext uri="{FF2B5EF4-FFF2-40B4-BE49-F238E27FC236}">
                <a16:creationId xmlns:a16="http://schemas.microsoft.com/office/drawing/2014/main" id="{4D1D1D70-B188-43F8-8261-F353811EFAD1}"/>
              </a:ext>
            </a:extLst>
          </p:cNvPr>
          <p:cNvSpPr txBox="1">
            <a:spLocks/>
          </p:cNvSpPr>
          <p:nvPr/>
        </p:nvSpPr>
        <p:spPr>
          <a:xfrm>
            <a:off x="3052007" y="2948990"/>
            <a:ext cx="4012672" cy="3317285"/>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900" b="1" dirty="0">
              <a:solidFill>
                <a:schemeClr val="bg1"/>
              </a:solidFill>
            </a:endParaRPr>
          </a:p>
        </p:txBody>
      </p:sp>
    </p:spTree>
    <p:extLst>
      <p:ext uri="{BB962C8B-B14F-4D97-AF65-F5344CB8AC3E}">
        <p14:creationId xmlns:p14="http://schemas.microsoft.com/office/powerpoint/2010/main" val="3304421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E23221-C2AB-4657-86FB-DF3806793294}"/>
              </a:ext>
            </a:extLst>
          </p:cNvPr>
          <p:cNvSpPr>
            <a:spLocks noGrp="1"/>
          </p:cNvSpPr>
          <p:nvPr>
            <p:ph type="ftr" sz="quarter" idx="3"/>
          </p:nvPr>
        </p:nvSpPr>
        <p:spPr/>
        <p:txBody>
          <a:bodyPr/>
          <a:lstStyle/>
          <a:p>
            <a:r>
              <a:rPr lang="en-US"/>
              <a:t>Looking Ahead</a:t>
            </a:r>
          </a:p>
        </p:txBody>
      </p:sp>
      <p:sp>
        <p:nvSpPr>
          <p:cNvPr id="3" name="Slide Number Placeholder 2">
            <a:extLst>
              <a:ext uri="{FF2B5EF4-FFF2-40B4-BE49-F238E27FC236}">
                <a16:creationId xmlns:a16="http://schemas.microsoft.com/office/drawing/2014/main" id="{DAE8BA1D-FA37-45E4-BFF0-C74335C81042}"/>
              </a:ext>
            </a:extLst>
          </p:cNvPr>
          <p:cNvSpPr>
            <a:spLocks noGrp="1"/>
          </p:cNvSpPr>
          <p:nvPr>
            <p:ph type="sldNum" sz="quarter" idx="4"/>
          </p:nvPr>
        </p:nvSpPr>
        <p:spPr>
          <a:xfrm>
            <a:off x="11105242" y="6446836"/>
            <a:ext cx="460220" cy="365125"/>
          </a:xfrm>
        </p:spPr>
        <p:txBody>
          <a:bodyPr/>
          <a:lstStyle/>
          <a:p>
            <a:fld id="{00444626-245E-0646-B25F-0739C8FEA999}" type="slidenum">
              <a:rPr lang="en-US" smtClean="0"/>
              <a:pPr/>
              <a:t>2</a:t>
            </a:fld>
            <a:endParaRPr lang="en-US"/>
          </a:p>
        </p:txBody>
      </p:sp>
      <p:sp>
        <p:nvSpPr>
          <p:cNvPr id="4" name="Title 3">
            <a:extLst>
              <a:ext uri="{FF2B5EF4-FFF2-40B4-BE49-F238E27FC236}">
                <a16:creationId xmlns:a16="http://schemas.microsoft.com/office/drawing/2014/main" id="{B121778B-53FF-4F39-983A-8F011A53885D}"/>
              </a:ext>
            </a:extLst>
          </p:cNvPr>
          <p:cNvSpPr>
            <a:spLocks noGrp="1"/>
          </p:cNvSpPr>
          <p:nvPr>
            <p:ph type="title"/>
          </p:nvPr>
        </p:nvSpPr>
        <p:spPr>
          <a:xfrm>
            <a:off x="459021" y="941547"/>
            <a:ext cx="8124731" cy="496956"/>
          </a:xfrm>
        </p:spPr>
        <p:txBody>
          <a:bodyPr/>
          <a:lstStyle/>
          <a:p>
            <a:r>
              <a:rPr lang="en-US"/>
              <a:t>PORT OF HOUSTON</a:t>
            </a:r>
            <a:endParaRPr lang="en-US" b="0"/>
          </a:p>
        </p:txBody>
      </p:sp>
      <p:sp>
        <p:nvSpPr>
          <p:cNvPr id="5" name="TextBox 4">
            <a:extLst>
              <a:ext uri="{FF2B5EF4-FFF2-40B4-BE49-F238E27FC236}">
                <a16:creationId xmlns:a16="http://schemas.microsoft.com/office/drawing/2014/main" id="{DC546FB0-088B-4BC4-B3C2-AFBADC26184F}"/>
              </a:ext>
            </a:extLst>
          </p:cNvPr>
          <p:cNvSpPr txBox="1"/>
          <p:nvPr/>
        </p:nvSpPr>
        <p:spPr>
          <a:xfrm>
            <a:off x="-87423" y="1491849"/>
            <a:ext cx="11848014" cy="1323439"/>
          </a:xfrm>
          <a:prstGeom prst="rect">
            <a:avLst/>
          </a:prstGeom>
          <a:noFill/>
        </p:spPr>
        <p:txBody>
          <a:bodyPr wrap="square" rtlCol="0">
            <a:spAutoFit/>
          </a:bodyPr>
          <a:lstStyle/>
          <a:p>
            <a:pPr algn="ctr"/>
            <a:r>
              <a:rPr lang="en-US" sz="2000" b="1" dirty="0">
                <a:solidFill>
                  <a:schemeClr val="tx2"/>
                </a:solidFill>
                <a:latin typeface="Helvetica" panose="020B0604020202020204" pitchFamily="34" charset="0"/>
                <a:cs typeface="Helvetica" panose="020B0604020202020204" pitchFamily="34" charset="0"/>
              </a:rPr>
              <a:t>Pre-Proposal Conference Meeting</a:t>
            </a:r>
          </a:p>
          <a:p>
            <a:pPr algn="ctr"/>
            <a:r>
              <a:rPr lang="en-US" sz="2000" b="1" dirty="0">
                <a:solidFill>
                  <a:schemeClr val="tx2"/>
                </a:solidFill>
                <a:latin typeface="Helvetica" panose="020B0604020202020204" pitchFamily="34" charset="0"/>
                <a:cs typeface="Helvetica" panose="020B0604020202020204" pitchFamily="34" charset="0"/>
              </a:rPr>
              <a:t>for Replacement of Electrical Infrastructure from Transformer B to Administration Building Switchboard at Bayport Terminal </a:t>
            </a:r>
            <a:r>
              <a:rPr lang="en-US" sz="2000" b="1" dirty="0"/>
              <a:t> </a:t>
            </a:r>
            <a:endParaRPr lang="en-US" sz="2000" b="1" dirty="0">
              <a:solidFill>
                <a:schemeClr val="tx2"/>
              </a:solidFill>
              <a:latin typeface="Helvetica" panose="020B0604020202020204" pitchFamily="34" charset="0"/>
              <a:cs typeface="Helvetica" panose="020B0604020202020204" pitchFamily="34" charset="0"/>
            </a:endParaRPr>
          </a:p>
          <a:p>
            <a:pPr algn="ctr"/>
            <a:r>
              <a:rPr lang="en-US" sz="2000" b="1" dirty="0">
                <a:solidFill>
                  <a:schemeClr val="tx2"/>
                </a:solidFill>
                <a:latin typeface="Helvetica" panose="020B0604020202020204" pitchFamily="34" charset="0"/>
                <a:cs typeface="Helvetica" panose="020B0604020202020204" pitchFamily="34" charset="0"/>
              </a:rPr>
              <a:t>December 17, 2020</a:t>
            </a:r>
          </a:p>
        </p:txBody>
      </p:sp>
      <p:sp>
        <p:nvSpPr>
          <p:cNvPr id="6" name="TextBox 5">
            <a:extLst>
              <a:ext uri="{FF2B5EF4-FFF2-40B4-BE49-F238E27FC236}">
                <a16:creationId xmlns:a16="http://schemas.microsoft.com/office/drawing/2014/main" id="{80F9E21E-6E5E-47A4-85C3-DB8090A3E320}"/>
              </a:ext>
            </a:extLst>
          </p:cNvPr>
          <p:cNvSpPr txBox="1"/>
          <p:nvPr/>
        </p:nvSpPr>
        <p:spPr>
          <a:xfrm>
            <a:off x="916545" y="3592405"/>
            <a:ext cx="10358910" cy="1600438"/>
          </a:xfrm>
          <a:prstGeom prst="rect">
            <a:avLst/>
          </a:prstGeom>
          <a:noFill/>
        </p:spPr>
        <p:txBody>
          <a:bodyPr wrap="square" rtlCol="0">
            <a:spAutoFit/>
          </a:bodyPr>
          <a:lstStyle/>
          <a:p>
            <a:pPr marL="514350" indent="-514350">
              <a:buFont typeface="+mj-lt"/>
              <a:buAutoNum type="arabicPeriod"/>
            </a:pPr>
            <a:r>
              <a:rPr lang="en-US" sz="2000" b="1" dirty="0"/>
              <a:t>Introduction				Hugh Moore</a:t>
            </a:r>
          </a:p>
          <a:p>
            <a:pPr marL="514350" indent="-514350">
              <a:buFont typeface="+mj-lt"/>
              <a:buAutoNum type="arabicPeriod"/>
            </a:pPr>
            <a:r>
              <a:rPr lang="en-US" sz="2000" b="1" dirty="0"/>
              <a:t>Procurement				</a:t>
            </a:r>
            <a:r>
              <a:rPr lang="pl-PL" sz="2000" b="1" dirty="0"/>
              <a:t>Tanika Chukwumerije</a:t>
            </a:r>
            <a:endParaRPr lang="en-US" sz="2000" b="1" dirty="0"/>
          </a:p>
          <a:p>
            <a:pPr marL="514350" indent="-514350">
              <a:buFont typeface="+mj-lt"/>
              <a:buAutoNum type="arabicPeriod"/>
            </a:pPr>
            <a:r>
              <a:rPr lang="en-US" sz="2000" b="1" dirty="0"/>
              <a:t>Scope Overview				Hugh Moore</a:t>
            </a:r>
          </a:p>
          <a:p>
            <a:pPr marL="514350" indent="-514350">
              <a:buFont typeface="+mj-lt"/>
              <a:buAutoNum type="arabicPeriod"/>
            </a:pPr>
            <a:r>
              <a:rPr lang="en-US" sz="2000" b="1" dirty="0"/>
              <a:t>Questions					Panelist</a:t>
            </a:r>
          </a:p>
          <a:p>
            <a:pPr marL="0" lvl="1">
              <a:tabLst>
                <a:tab pos="4114800" algn="l"/>
                <a:tab pos="5035550" algn="l"/>
                <a:tab pos="5092700" algn="l"/>
              </a:tabLst>
            </a:pPr>
            <a:endParaRPr lang="en-US" dirty="0"/>
          </a:p>
        </p:txBody>
      </p:sp>
      <p:sp>
        <p:nvSpPr>
          <p:cNvPr id="7" name="Rectangle 6">
            <a:extLst>
              <a:ext uri="{FF2B5EF4-FFF2-40B4-BE49-F238E27FC236}">
                <a16:creationId xmlns:a16="http://schemas.microsoft.com/office/drawing/2014/main" id="{982DE725-1BC5-4079-A81E-584C765435A6}"/>
              </a:ext>
            </a:extLst>
          </p:cNvPr>
          <p:cNvSpPr/>
          <p:nvPr/>
        </p:nvSpPr>
        <p:spPr>
          <a:xfrm>
            <a:off x="4740812" y="2809319"/>
            <a:ext cx="2249630" cy="400110"/>
          </a:xfrm>
          <a:prstGeom prst="rect">
            <a:avLst/>
          </a:prstGeom>
        </p:spPr>
        <p:txBody>
          <a:bodyPr wrap="square">
            <a:spAutoFit/>
          </a:bodyPr>
          <a:lstStyle/>
          <a:p>
            <a:pPr algn="ctr"/>
            <a:r>
              <a:rPr lang="en-US" sz="2000" b="1" u="sng" dirty="0">
                <a:solidFill>
                  <a:schemeClr val="tx2"/>
                </a:solidFill>
                <a:latin typeface="Helvetica" panose="020B0604020202020204" pitchFamily="34" charset="0"/>
                <a:cs typeface="Helvetica" panose="020B0604020202020204" pitchFamily="34" charset="0"/>
              </a:rPr>
              <a:t>AGENDA</a:t>
            </a:r>
          </a:p>
        </p:txBody>
      </p:sp>
    </p:spTree>
    <p:extLst>
      <p:ext uri="{BB962C8B-B14F-4D97-AF65-F5344CB8AC3E}">
        <p14:creationId xmlns:p14="http://schemas.microsoft.com/office/powerpoint/2010/main" val="3854521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E23221-C2AB-4657-86FB-DF3806793294}"/>
              </a:ext>
            </a:extLst>
          </p:cNvPr>
          <p:cNvSpPr>
            <a:spLocks noGrp="1"/>
          </p:cNvSpPr>
          <p:nvPr>
            <p:ph type="ftr" sz="quarter" idx="3"/>
          </p:nvPr>
        </p:nvSpPr>
        <p:spPr/>
        <p:txBody>
          <a:bodyPr/>
          <a:lstStyle/>
          <a:p>
            <a:r>
              <a:rPr lang="en-US"/>
              <a:t>Looking Ahead</a:t>
            </a:r>
          </a:p>
        </p:txBody>
      </p:sp>
      <p:sp>
        <p:nvSpPr>
          <p:cNvPr id="3" name="Slide Number Placeholder 2">
            <a:extLst>
              <a:ext uri="{FF2B5EF4-FFF2-40B4-BE49-F238E27FC236}">
                <a16:creationId xmlns:a16="http://schemas.microsoft.com/office/drawing/2014/main" id="{DAE8BA1D-FA37-45E4-BFF0-C74335C81042}"/>
              </a:ext>
            </a:extLst>
          </p:cNvPr>
          <p:cNvSpPr>
            <a:spLocks noGrp="1"/>
          </p:cNvSpPr>
          <p:nvPr>
            <p:ph type="sldNum" sz="quarter" idx="4"/>
          </p:nvPr>
        </p:nvSpPr>
        <p:spPr>
          <a:xfrm>
            <a:off x="11105242" y="6446836"/>
            <a:ext cx="460220" cy="365125"/>
          </a:xfrm>
        </p:spPr>
        <p:txBody>
          <a:bodyPr/>
          <a:lstStyle/>
          <a:p>
            <a:fld id="{00444626-245E-0646-B25F-0739C8FEA999}" type="slidenum">
              <a:rPr lang="en-US" smtClean="0"/>
              <a:pPr/>
              <a:t>3</a:t>
            </a:fld>
            <a:endParaRPr lang="en-US"/>
          </a:p>
        </p:txBody>
      </p:sp>
      <p:sp>
        <p:nvSpPr>
          <p:cNvPr id="7" name="Title 1">
            <a:extLst>
              <a:ext uri="{FF2B5EF4-FFF2-40B4-BE49-F238E27FC236}">
                <a16:creationId xmlns:a16="http://schemas.microsoft.com/office/drawing/2014/main" id="{D2B8ED0B-C704-4DC7-8FF7-472DE478F1CC}"/>
              </a:ext>
            </a:extLst>
          </p:cNvPr>
          <p:cNvSpPr>
            <a:spLocks noGrp="1"/>
          </p:cNvSpPr>
          <p:nvPr>
            <p:ph type="title"/>
          </p:nvPr>
        </p:nvSpPr>
        <p:spPr>
          <a:xfrm>
            <a:off x="838200" y="935038"/>
            <a:ext cx="8124825" cy="496887"/>
          </a:xfrm>
        </p:spPr>
        <p:txBody>
          <a:bodyPr/>
          <a:lstStyle/>
          <a:p>
            <a:r>
              <a:rPr lang="en-US" sz="2800" dirty="0"/>
              <a:t>Pre-Proposal Conference Meeting House Rules </a:t>
            </a:r>
          </a:p>
        </p:txBody>
      </p:sp>
      <p:sp>
        <p:nvSpPr>
          <p:cNvPr id="9" name="Rectangle 8">
            <a:extLst>
              <a:ext uri="{FF2B5EF4-FFF2-40B4-BE49-F238E27FC236}">
                <a16:creationId xmlns:a16="http://schemas.microsoft.com/office/drawing/2014/main" id="{1C576A92-B8F7-4B5F-B724-7C11062B2FEA}"/>
              </a:ext>
            </a:extLst>
          </p:cNvPr>
          <p:cNvSpPr/>
          <p:nvPr/>
        </p:nvSpPr>
        <p:spPr>
          <a:xfrm>
            <a:off x="838200" y="1771213"/>
            <a:ext cx="9385631" cy="4401205"/>
          </a:xfrm>
          <a:prstGeom prst="rect">
            <a:avLst/>
          </a:prstGeom>
        </p:spPr>
        <p:txBody>
          <a:bodyPr wrap="square">
            <a:spAutoFit/>
          </a:bodyPr>
          <a:lstStyle/>
          <a:p>
            <a:pPr marL="514350" indent="-514350">
              <a:buFont typeface="+mj-lt"/>
              <a:buAutoNum type="arabicPeriod"/>
            </a:pPr>
            <a:r>
              <a:rPr lang="en-US" sz="2800" dirty="0"/>
              <a:t>Attendees will begin the meeting in listen-only mode.</a:t>
            </a:r>
          </a:p>
          <a:p>
            <a:pPr marL="514350" indent="-514350">
              <a:buFont typeface="+mj-lt"/>
              <a:buAutoNum type="arabicPeriod"/>
            </a:pPr>
            <a:r>
              <a:rPr lang="en-US" sz="2800" dirty="0"/>
              <a:t>There will be a Q&amp;A session at the end of today’s presentation.</a:t>
            </a:r>
          </a:p>
          <a:p>
            <a:pPr marL="514350" indent="-514350">
              <a:buFont typeface="+mj-lt"/>
              <a:buAutoNum type="arabicPeriod"/>
            </a:pPr>
            <a:r>
              <a:rPr lang="en-US" sz="2800" dirty="0"/>
              <a:t>If you have any questions during the presentation, you may submit your questions through the WebEx chat addressed to all participants and they will be answered at the end of the presentation.</a:t>
            </a:r>
          </a:p>
          <a:p>
            <a:pPr marL="514350" indent="-514350">
              <a:buFont typeface="+mj-lt"/>
              <a:buAutoNum type="arabicPeriod"/>
            </a:pPr>
            <a:r>
              <a:rPr lang="en-US" sz="2800" dirty="0"/>
              <a:t>This presentation will be uploaded to the BuySpeed </a:t>
            </a:r>
            <a:r>
              <a:rPr lang="en-US" sz="2800"/>
              <a:t>homepage under the </a:t>
            </a:r>
            <a:r>
              <a:rPr lang="en-US" sz="2800" dirty="0"/>
              <a:t>“Pre-Bid/Pre-Proposal </a:t>
            </a:r>
            <a:r>
              <a:rPr lang="en-US" sz="2800"/>
              <a:t>Conference Information” link.</a:t>
            </a:r>
            <a:endParaRPr lang="en-US" sz="2800" dirty="0"/>
          </a:p>
        </p:txBody>
      </p:sp>
    </p:spTree>
    <p:extLst>
      <p:ext uri="{BB962C8B-B14F-4D97-AF65-F5344CB8AC3E}">
        <p14:creationId xmlns:p14="http://schemas.microsoft.com/office/powerpoint/2010/main" val="2241117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B039B-05E9-4DC2-A606-FE608199FE83}"/>
              </a:ext>
            </a:extLst>
          </p:cNvPr>
          <p:cNvSpPr>
            <a:spLocks noGrp="1"/>
          </p:cNvSpPr>
          <p:nvPr>
            <p:ph type="ctrTitle"/>
          </p:nvPr>
        </p:nvSpPr>
        <p:spPr>
          <a:xfrm>
            <a:off x="2499162" y="2074492"/>
            <a:ext cx="9391284" cy="1953295"/>
          </a:xfrm>
        </p:spPr>
        <p:txBody>
          <a:bodyPr>
            <a:normAutofit/>
          </a:bodyPr>
          <a:lstStyle/>
          <a:p>
            <a:pPr>
              <a:lnSpc>
                <a:spcPct val="100000"/>
              </a:lnSpc>
              <a:tabLst>
                <a:tab pos="1484313" algn="l"/>
              </a:tabLst>
            </a:pPr>
            <a:r>
              <a:rPr lang="en-US" sz="3600"/>
              <a:t>	</a:t>
            </a:r>
            <a:r>
              <a:rPr lang="en-US" sz="6000"/>
              <a:t>Procurement  </a:t>
            </a:r>
            <a:br>
              <a:rPr lang="en-US" sz="6000"/>
            </a:br>
            <a:r>
              <a:rPr lang="en-US" sz="6000"/>
              <a:t>	Services</a:t>
            </a:r>
          </a:p>
        </p:txBody>
      </p:sp>
      <p:sp>
        <p:nvSpPr>
          <p:cNvPr id="7" name="TextBox 6">
            <a:extLst>
              <a:ext uri="{FF2B5EF4-FFF2-40B4-BE49-F238E27FC236}">
                <a16:creationId xmlns:a16="http://schemas.microsoft.com/office/drawing/2014/main" id="{72AEDE5D-90D1-4882-BCE1-0F6E2B1EA02F}"/>
              </a:ext>
            </a:extLst>
          </p:cNvPr>
          <p:cNvSpPr txBox="1"/>
          <p:nvPr/>
        </p:nvSpPr>
        <p:spPr>
          <a:xfrm>
            <a:off x="2185451" y="1530772"/>
            <a:ext cx="2956172" cy="338554"/>
          </a:xfrm>
          <a:prstGeom prst="rect">
            <a:avLst/>
          </a:prstGeom>
          <a:noFill/>
        </p:spPr>
        <p:txBody>
          <a:bodyPr wrap="square" rtlCol="0">
            <a:spAutoFit/>
          </a:bodyPr>
          <a:lstStyle/>
          <a:p>
            <a:r>
              <a:rPr lang="en-US" sz="1600" b="1">
                <a:solidFill>
                  <a:schemeClr val="bg1"/>
                </a:solidFill>
                <a:latin typeface="Helvetica" pitchFamily="2" charset="0"/>
              </a:rPr>
              <a:t>Port Houston:</a:t>
            </a:r>
          </a:p>
        </p:txBody>
      </p:sp>
      <p:sp>
        <p:nvSpPr>
          <p:cNvPr id="4" name="Footer Placeholder 3">
            <a:extLst>
              <a:ext uri="{FF2B5EF4-FFF2-40B4-BE49-F238E27FC236}">
                <a16:creationId xmlns:a16="http://schemas.microsoft.com/office/drawing/2014/main" id="{7B0511CB-AA83-47A8-8C80-4615676CF285}"/>
              </a:ext>
            </a:extLst>
          </p:cNvPr>
          <p:cNvSpPr>
            <a:spLocks noGrp="1"/>
          </p:cNvSpPr>
          <p:nvPr>
            <p:ph type="ftr" sz="quarter" idx="11"/>
          </p:nvPr>
        </p:nvSpPr>
        <p:spPr>
          <a:xfrm>
            <a:off x="3570369" y="3674905"/>
            <a:ext cx="4339250" cy="352882"/>
          </a:xfrm>
        </p:spPr>
        <p:txBody>
          <a:bodyPr/>
          <a:lstStyle/>
          <a:p>
            <a:endParaRPr lang="en-US" sz="1800" b="1"/>
          </a:p>
          <a:p>
            <a:endParaRPr lang="en-US" sz="1800" b="1"/>
          </a:p>
          <a:p>
            <a:endParaRPr lang="en-US" sz="1800" b="1"/>
          </a:p>
          <a:p>
            <a:r>
              <a:rPr lang="en-US" sz="1600">
                <a:highlight>
                  <a:srgbClr val="A51E36"/>
                </a:highlight>
              </a:rPr>
              <a:t>Tanika </a:t>
            </a:r>
            <a:r>
              <a:rPr lang="en-US">
                <a:highlight>
                  <a:srgbClr val="A51E36"/>
                </a:highlight>
              </a:rPr>
              <a:t>C</a:t>
            </a:r>
            <a:r>
              <a:rPr lang="en-US" sz="1600">
                <a:highlight>
                  <a:srgbClr val="A51E36"/>
                </a:highlight>
              </a:rPr>
              <a:t>hukwumerije, </a:t>
            </a:r>
            <a:r>
              <a:rPr lang="pl-PL" sz="1600">
                <a:highlight>
                  <a:srgbClr val="A51E36"/>
                </a:highlight>
              </a:rPr>
              <a:t> </a:t>
            </a:r>
            <a:r>
              <a:rPr lang="en-US" sz="1600">
                <a:highlight>
                  <a:srgbClr val="A51E36"/>
                </a:highlight>
              </a:rPr>
              <a:t>Manager Contract </a:t>
            </a:r>
            <a:endParaRPr lang="en-US" sz="1600" b="1">
              <a:solidFill>
                <a:schemeClr val="accent1"/>
              </a:solidFill>
            </a:endParaRPr>
          </a:p>
        </p:txBody>
      </p:sp>
      <p:pic>
        <p:nvPicPr>
          <p:cNvPr id="8" name="Picture 7">
            <a:extLst>
              <a:ext uri="{FF2B5EF4-FFF2-40B4-BE49-F238E27FC236}">
                <a16:creationId xmlns:a16="http://schemas.microsoft.com/office/drawing/2014/main" id="{C85EBCAF-9693-4479-B11A-C600C4D95A7E}"/>
              </a:ext>
            </a:extLst>
          </p:cNvPr>
          <p:cNvPicPr>
            <a:picLocks noChangeAspect="1"/>
          </p:cNvPicPr>
          <p:nvPr/>
        </p:nvPicPr>
        <p:blipFill>
          <a:blip r:embed="rId3"/>
          <a:srcRect/>
          <a:stretch/>
        </p:blipFill>
        <p:spPr>
          <a:xfrm>
            <a:off x="2323808" y="2799060"/>
            <a:ext cx="1167792" cy="1751689"/>
          </a:xfrm>
          <a:prstGeom prst="rect">
            <a:avLst/>
          </a:prstGeom>
        </p:spPr>
      </p:pic>
    </p:spTree>
    <p:extLst>
      <p:ext uri="{BB962C8B-B14F-4D97-AF65-F5344CB8AC3E}">
        <p14:creationId xmlns:p14="http://schemas.microsoft.com/office/powerpoint/2010/main" val="378717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28A9F6-1CBD-41A3-9744-D129A7546AA3}"/>
              </a:ext>
            </a:extLst>
          </p:cNvPr>
          <p:cNvSpPr>
            <a:spLocks noGrp="1"/>
          </p:cNvSpPr>
          <p:nvPr>
            <p:ph type="ftr" sz="quarter" idx="3"/>
          </p:nvPr>
        </p:nvSpPr>
        <p:spPr>
          <a:xfrm>
            <a:off x="6986931" y="6405741"/>
            <a:ext cx="4114800" cy="365125"/>
          </a:xfrm>
        </p:spPr>
        <p:txBody>
          <a:bodyPr/>
          <a:lstStyle/>
          <a:p>
            <a:r>
              <a:rPr lang="en-US"/>
              <a:t>Looking Ahead</a:t>
            </a:r>
          </a:p>
        </p:txBody>
      </p:sp>
      <p:sp>
        <p:nvSpPr>
          <p:cNvPr id="3" name="Slide Number Placeholder 2">
            <a:extLst>
              <a:ext uri="{FF2B5EF4-FFF2-40B4-BE49-F238E27FC236}">
                <a16:creationId xmlns:a16="http://schemas.microsoft.com/office/drawing/2014/main" id="{86CA8983-3637-4EF2-92C3-7B03AEE8F690}"/>
              </a:ext>
            </a:extLst>
          </p:cNvPr>
          <p:cNvSpPr>
            <a:spLocks noGrp="1"/>
          </p:cNvSpPr>
          <p:nvPr>
            <p:ph type="sldNum" sz="quarter" idx="4"/>
          </p:nvPr>
        </p:nvSpPr>
        <p:spPr>
          <a:xfrm>
            <a:off x="11133063" y="6405742"/>
            <a:ext cx="1271558" cy="365125"/>
          </a:xfrm>
        </p:spPr>
        <p:txBody>
          <a:bodyPr/>
          <a:lstStyle/>
          <a:p>
            <a:fld id="{00444626-245E-0646-B25F-0739C8FEA999}" type="slidenum">
              <a:rPr lang="en-US" smtClean="0"/>
              <a:pPr/>
              <a:t>5</a:t>
            </a:fld>
            <a:endParaRPr lang="en-US"/>
          </a:p>
        </p:txBody>
      </p:sp>
      <p:sp>
        <p:nvSpPr>
          <p:cNvPr id="6" name="Content Placeholder 2">
            <a:extLst>
              <a:ext uri="{FF2B5EF4-FFF2-40B4-BE49-F238E27FC236}">
                <a16:creationId xmlns:a16="http://schemas.microsoft.com/office/drawing/2014/main" id="{57845B9A-42E1-4B36-A9C6-88EA42C7E7D2}"/>
              </a:ext>
            </a:extLst>
          </p:cNvPr>
          <p:cNvSpPr txBox="1">
            <a:spLocks/>
          </p:cNvSpPr>
          <p:nvPr/>
        </p:nvSpPr>
        <p:spPr>
          <a:xfrm>
            <a:off x="2473551" y="2065236"/>
            <a:ext cx="879884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7" name="Rectangle 6">
            <a:extLst>
              <a:ext uri="{FF2B5EF4-FFF2-40B4-BE49-F238E27FC236}">
                <a16:creationId xmlns:a16="http://schemas.microsoft.com/office/drawing/2014/main" id="{B5228FB6-1A54-408D-B727-2AE86BCEF46C}"/>
              </a:ext>
            </a:extLst>
          </p:cNvPr>
          <p:cNvSpPr/>
          <p:nvPr/>
        </p:nvSpPr>
        <p:spPr>
          <a:xfrm>
            <a:off x="2055208" y="1968869"/>
            <a:ext cx="2748557" cy="1018847"/>
          </a:xfrm>
          <a:prstGeom prst="rect">
            <a:avLst/>
          </a:prstGeom>
        </p:spPr>
        <p:txBody>
          <a:bodyPr vert="horz" lIns="68580" tIns="34290" rIns="68580" bIns="34290" rtlCol="0" anchor="ctr">
            <a:normAutofit/>
          </a:bodyPr>
          <a:lstStyle/>
          <a:p>
            <a:pPr algn="ctr" defTabSz="685800">
              <a:lnSpc>
                <a:spcPct val="90000"/>
              </a:lnSpc>
              <a:spcBef>
                <a:spcPct val="0"/>
              </a:spcBef>
              <a:defRPr/>
            </a:pPr>
            <a:endParaRPr lang="en-US" sz="3600" b="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FE2D735-34EE-47A9-BB14-F9DDB0CAD84F}"/>
              </a:ext>
            </a:extLst>
          </p:cNvPr>
          <p:cNvSpPr/>
          <p:nvPr/>
        </p:nvSpPr>
        <p:spPr>
          <a:xfrm>
            <a:off x="4472974" y="1968870"/>
            <a:ext cx="3646885" cy="1018847"/>
          </a:xfrm>
          <a:prstGeom prst="rect">
            <a:avLst/>
          </a:prstGeom>
        </p:spPr>
        <p:txBody>
          <a:bodyPr vert="horz" lIns="68580" tIns="34290" rIns="68580" bIns="34290" rtlCol="0" anchor="ctr">
            <a:normAutofit/>
          </a:bodyPr>
          <a:lstStyle/>
          <a:p>
            <a:pPr algn="ctr" defTabSz="685800">
              <a:lnSpc>
                <a:spcPct val="90000"/>
              </a:lnSpc>
              <a:spcBef>
                <a:spcPct val="0"/>
              </a:spcBef>
              <a:defRPr/>
            </a:pPr>
            <a:endParaRPr lang="en-US" sz="3600" b="1">
              <a:solidFill>
                <a:srgbClr val="1B376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35D72D8-484B-47CF-B046-ED8918F438AC}"/>
              </a:ext>
            </a:extLst>
          </p:cNvPr>
          <p:cNvSpPr/>
          <p:nvPr/>
        </p:nvSpPr>
        <p:spPr>
          <a:xfrm>
            <a:off x="727587" y="1586802"/>
            <a:ext cx="12097774" cy="1018847"/>
          </a:xfrm>
          <a:prstGeom prst="rect">
            <a:avLst/>
          </a:prstGeom>
        </p:spPr>
        <p:txBody>
          <a:bodyPr vert="horz" lIns="68580" tIns="34290" rIns="68580" bIns="34290" rtlCol="0" anchor="ctr">
            <a:normAutofit/>
          </a:bodyPr>
          <a:lstStyle/>
          <a:p>
            <a:pPr defTabSz="685800">
              <a:lnSpc>
                <a:spcPct val="90000"/>
              </a:lnSpc>
              <a:spcBef>
                <a:spcPts val="400"/>
              </a:spcBef>
              <a:defRPr/>
            </a:pPr>
            <a:br>
              <a:rPr lang="en-US" sz="4000" u="sng" dirty="0">
                <a:latin typeface="Arial" panose="020B0604020202020204" pitchFamily="34" charset="0"/>
                <a:cs typeface="Arial" panose="020B0604020202020204" pitchFamily="34" charset="0"/>
              </a:rPr>
            </a:br>
            <a:endParaRPr lang="en-US" sz="2800" b="1" u="sng" dirty="0">
              <a:latin typeface="Arial" panose="020B0604020202020204" pitchFamily="34" charset="0"/>
              <a:cs typeface="Arial" panose="020B0604020202020204" pitchFamily="34" charset="0"/>
            </a:endParaRPr>
          </a:p>
        </p:txBody>
      </p:sp>
      <p:sp>
        <p:nvSpPr>
          <p:cNvPr id="14" name="Title 3">
            <a:extLst>
              <a:ext uri="{FF2B5EF4-FFF2-40B4-BE49-F238E27FC236}">
                <a16:creationId xmlns:a16="http://schemas.microsoft.com/office/drawing/2014/main" id="{09FB8C84-EDC8-4296-9313-B7C50DE6DE65}"/>
              </a:ext>
            </a:extLst>
          </p:cNvPr>
          <p:cNvSpPr>
            <a:spLocks noGrp="1"/>
          </p:cNvSpPr>
          <p:nvPr>
            <p:ph type="title"/>
          </p:nvPr>
        </p:nvSpPr>
        <p:spPr>
          <a:xfrm>
            <a:off x="919600" y="921949"/>
            <a:ext cx="8124731" cy="496956"/>
          </a:xfrm>
        </p:spPr>
        <p:txBody>
          <a:bodyPr/>
          <a:lstStyle/>
          <a:p>
            <a:r>
              <a:rPr lang="en-US">
                <a:latin typeface="Helvetica"/>
                <a:cs typeface="Helvetica"/>
              </a:rPr>
              <a:t>PROCUREMENT</a:t>
            </a:r>
            <a:endParaRPr lang="en-US"/>
          </a:p>
        </p:txBody>
      </p:sp>
      <p:sp>
        <p:nvSpPr>
          <p:cNvPr id="4" name="Rectangle 3">
            <a:extLst>
              <a:ext uri="{FF2B5EF4-FFF2-40B4-BE49-F238E27FC236}">
                <a16:creationId xmlns:a16="http://schemas.microsoft.com/office/drawing/2014/main" id="{A8C88854-9990-4031-8613-3EA87ABA90B4}"/>
              </a:ext>
            </a:extLst>
          </p:cNvPr>
          <p:cNvSpPr/>
          <p:nvPr/>
        </p:nvSpPr>
        <p:spPr>
          <a:xfrm>
            <a:off x="748931" y="1802464"/>
            <a:ext cx="10352800" cy="4985980"/>
          </a:xfrm>
          <a:prstGeom prst="rect">
            <a:avLst/>
          </a:prstGeom>
        </p:spPr>
        <p:txBody>
          <a:bodyPr wrap="square" lIns="91440" tIns="45720" rIns="91440" bIns="45720" anchor="t">
            <a:spAutoFit/>
          </a:bodyPr>
          <a:lstStyle/>
          <a:p>
            <a:pPr marL="457200" indent="-457200">
              <a:buFont typeface="Arial" panose="020B0604020202020204" pitchFamily="34" charset="0"/>
              <a:buChar char="•"/>
            </a:pPr>
            <a:r>
              <a:rPr lang="en-US" sz="2800" dirty="0"/>
              <a:t>No Contact Period-No communication between interested vendors and PHA staff upon solicitation release until award</a:t>
            </a:r>
          </a:p>
          <a:p>
            <a:pPr marL="914400" lvl="1" indent="-457200">
              <a:buFont typeface="Arial" panose="020B0604020202020204" pitchFamily="34" charset="0"/>
              <a:buChar char="•"/>
            </a:pPr>
            <a:r>
              <a:rPr lang="en-US" sz="2800" dirty="0"/>
              <a:t>Technical questions should be submitted via BuySpeed</a:t>
            </a:r>
          </a:p>
          <a:p>
            <a:pPr marL="914400" lvl="1" indent="-457200">
              <a:buFont typeface="Arial" panose="020B0604020202020204" pitchFamily="34" charset="0"/>
              <a:buChar char="•"/>
            </a:pPr>
            <a:r>
              <a:rPr lang="en-US" sz="2800" dirty="0"/>
              <a:t>Last day to submit questions- 7 days before due date</a:t>
            </a:r>
          </a:p>
          <a:p>
            <a:pPr marL="457200" indent="-457200">
              <a:buFont typeface="Arial" panose="020B0604020202020204" pitchFamily="34" charset="0"/>
              <a:buChar char="•"/>
            </a:pPr>
            <a:r>
              <a:rPr lang="en-US" sz="2800" dirty="0"/>
              <a:t>Responses are due no later than 11 a.m. on 1/20/2021</a:t>
            </a:r>
          </a:p>
          <a:p>
            <a:pPr marL="457200" indent="-457200">
              <a:buFont typeface="Arial" panose="020B0604020202020204" pitchFamily="34" charset="0"/>
              <a:buChar char="•"/>
            </a:pPr>
            <a:r>
              <a:rPr lang="en-US" sz="2800" dirty="0"/>
              <a:t>Proposals must be submitted electronically via email to: </a:t>
            </a:r>
            <a:r>
              <a:rPr lang="en-US" sz="2800" dirty="0">
                <a:hlinkClick r:id="rId3">
                  <a:extLst>
                    <a:ext uri="{A12FA001-AC4F-418D-AE19-62706E023703}">
                      <ahyp:hlinkClr xmlns:ahyp="http://schemas.microsoft.com/office/drawing/2018/hyperlinkcolor" val="tx"/>
                    </a:ext>
                  </a:extLst>
                </a:hlinkClick>
              </a:rPr>
              <a:t>procurementproposals@porthouston.com</a:t>
            </a:r>
            <a:r>
              <a:rPr lang="en-US" sz="2800" dirty="0"/>
              <a:t> </a:t>
            </a:r>
          </a:p>
          <a:p>
            <a:pPr marL="457200" indent="-457200">
              <a:buFont typeface="Arial" panose="020B0604020202020204" pitchFamily="34" charset="0"/>
              <a:buChar char="•"/>
            </a:pPr>
            <a:r>
              <a:rPr lang="en-US" sz="2800" dirty="0"/>
              <a:t>Anticipated award date: 2/23/2021</a:t>
            </a:r>
          </a:p>
          <a:p>
            <a:pPr marL="457200" indent="-457200">
              <a:buFont typeface="Arial" panose="020B0604020202020204" pitchFamily="34" charset="0"/>
              <a:buChar char="•"/>
            </a:pPr>
            <a:r>
              <a:rPr lang="en-US" sz="2800" dirty="0"/>
              <a:t>Addenda will be posted via BuySpeed</a:t>
            </a:r>
          </a:p>
          <a:p>
            <a:pPr marL="457200" indent="-457200">
              <a:buFont typeface="Arial" panose="020B0604020202020204" pitchFamily="34" charset="0"/>
              <a:buChar char="•"/>
            </a:pPr>
            <a:r>
              <a:rPr lang="en-US" sz="2800" dirty="0"/>
              <a:t>Use the forms in the solicitation package</a:t>
            </a:r>
          </a:p>
          <a:p>
            <a:pPr>
              <a:spcBef>
                <a:spcPts val="1200"/>
              </a:spcBef>
              <a:spcAft>
                <a:spcPts val="1200"/>
              </a:spcAft>
            </a:pPr>
            <a:endParaRPr lang="en-US" sz="2800" dirty="0"/>
          </a:p>
        </p:txBody>
      </p:sp>
    </p:spTree>
    <p:extLst>
      <p:ext uri="{BB962C8B-B14F-4D97-AF65-F5344CB8AC3E}">
        <p14:creationId xmlns:p14="http://schemas.microsoft.com/office/powerpoint/2010/main" val="214363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28A9F6-1CBD-41A3-9744-D129A7546AA3}"/>
              </a:ext>
            </a:extLst>
          </p:cNvPr>
          <p:cNvSpPr>
            <a:spLocks noGrp="1"/>
          </p:cNvSpPr>
          <p:nvPr>
            <p:ph type="ftr" sz="quarter" idx="3"/>
          </p:nvPr>
        </p:nvSpPr>
        <p:spPr/>
        <p:txBody>
          <a:bodyPr/>
          <a:lstStyle/>
          <a:p>
            <a:r>
              <a:rPr lang="en-US"/>
              <a:t>Looking Ahead</a:t>
            </a:r>
          </a:p>
        </p:txBody>
      </p:sp>
      <p:sp>
        <p:nvSpPr>
          <p:cNvPr id="3" name="Slide Number Placeholder 2">
            <a:extLst>
              <a:ext uri="{FF2B5EF4-FFF2-40B4-BE49-F238E27FC236}">
                <a16:creationId xmlns:a16="http://schemas.microsoft.com/office/drawing/2014/main" id="{86CA8983-3637-4EF2-92C3-7B03AEE8F690}"/>
              </a:ext>
            </a:extLst>
          </p:cNvPr>
          <p:cNvSpPr>
            <a:spLocks noGrp="1"/>
          </p:cNvSpPr>
          <p:nvPr>
            <p:ph type="sldNum" sz="quarter" idx="4"/>
          </p:nvPr>
        </p:nvSpPr>
        <p:spPr/>
        <p:txBody>
          <a:bodyPr/>
          <a:lstStyle/>
          <a:p>
            <a:fld id="{00444626-245E-0646-B25F-0739C8FEA999}" type="slidenum">
              <a:rPr lang="en-US" smtClean="0"/>
              <a:pPr/>
              <a:t>6</a:t>
            </a:fld>
            <a:endParaRPr lang="en-US"/>
          </a:p>
        </p:txBody>
      </p:sp>
      <p:sp>
        <p:nvSpPr>
          <p:cNvPr id="14" name="Title 3">
            <a:extLst>
              <a:ext uri="{FF2B5EF4-FFF2-40B4-BE49-F238E27FC236}">
                <a16:creationId xmlns:a16="http://schemas.microsoft.com/office/drawing/2014/main" id="{09FB8C84-EDC8-4296-9313-B7C50DE6DE65}"/>
              </a:ext>
            </a:extLst>
          </p:cNvPr>
          <p:cNvSpPr>
            <a:spLocks noGrp="1"/>
          </p:cNvSpPr>
          <p:nvPr>
            <p:ph type="title"/>
          </p:nvPr>
        </p:nvSpPr>
        <p:spPr/>
        <p:txBody>
          <a:bodyPr/>
          <a:lstStyle/>
          <a:p>
            <a:r>
              <a:rPr lang="en-US">
                <a:latin typeface="Helvetica"/>
                <a:cs typeface="Helvetica"/>
              </a:rPr>
              <a:t>PROCUREMENT (continued)</a:t>
            </a:r>
            <a:endParaRPr lang="en-US"/>
          </a:p>
        </p:txBody>
      </p:sp>
      <p:sp>
        <p:nvSpPr>
          <p:cNvPr id="6" name="Content Placeholder 2">
            <a:extLst>
              <a:ext uri="{FF2B5EF4-FFF2-40B4-BE49-F238E27FC236}">
                <a16:creationId xmlns:a16="http://schemas.microsoft.com/office/drawing/2014/main" id="{57845B9A-42E1-4B36-A9C6-88EA42C7E7D2}"/>
              </a:ext>
            </a:extLst>
          </p:cNvPr>
          <p:cNvSpPr txBox="1">
            <a:spLocks/>
          </p:cNvSpPr>
          <p:nvPr/>
        </p:nvSpPr>
        <p:spPr>
          <a:xfrm>
            <a:off x="450166" y="1617785"/>
            <a:ext cx="11310425" cy="44677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dirty="0"/>
              <a:t>Evaluation Criteria</a:t>
            </a:r>
          </a:p>
          <a:p>
            <a:pPr marL="0" indent="0">
              <a:buNone/>
            </a:pPr>
            <a:r>
              <a:rPr lang="en-US" sz="2400" dirty="0"/>
              <a:t>The Port Commission will award the contract to the Respondent whose Response provides the best value in consideration of the evaluation factors set forth below.</a:t>
            </a:r>
          </a:p>
          <a:p>
            <a:r>
              <a:rPr lang="en-US" dirty="0"/>
              <a:t>    Price</a:t>
            </a:r>
          </a:p>
          <a:p>
            <a:r>
              <a:rPr lang="en-US" dirty="0"/>
              <a:t>    Vendor Reputation, Quality of Services, Safety/Env. Record</a:t>
            </a:r>
          </a:p>
          <a:p>
            <a:r>
              <a:rPr lang="en-US" dirty="0"/>
              <a:t>    Benefit to PHA</a:t>
            </a:r>
          </a:p>
          <a:p>
            <a:r>
              <a:rPr lang="en-US" dirty="0"/>
              <a:t>    Overall Compliance w/PHA Policies</a:t>
            </a:r>
          </a:p>
          <a:p>
            <a:r>
              <a:rPr lang="en-US" dirty="0"/>
              <a:t>    Local Business Participation</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325839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28A9F6-1CBD-41A3-9744-D129A7546AA3}"/>
              </a:ext>
            </a:extLst>
          </p:cNvPr>
          <p:cNvSpPr>
            <a:spLocks noGrp="1"/>
          </p:cNvSpPr>
          <p:nvPr>
            <p:ph type="ftr" sz="quarter" idx="3"/>
          </p:nvPr>
        </p:nvSpPr>
        <p:spPr/>
        <p:txBody>
          <a:bodyPr/>
          <a:lstStyle/>
          <a:p>
            <a:r>
              <a:rPr lang="en-US"/>
              <a:t>Looking Ahead</a:t>
            </a:r>
          </a:p>
        </p:txBody>
      </p:sp>
      <p:sp>
        <p:nvSpPr>
          <p:cNvPr id="3" name="Slide Number Placeholder 2">
            <a:extLst>
              <a:ext uri="{FF2B5EF4-FFF2-40B4-BE49-F238E27FC236}">
                <a16:creationId xmlns:a16="http://schemas.microsoft.com/office/drawing/2014/main" id="{86CA8983-3637-4EF2-92C3-7B03AEE8F690}"/>
              </a:ext>
            </a:extLst>
          </p:cNvPr>
          <p:cNvSpPr>
            <a:spLocks noGrp="1"/>
          </p:cNvSpPr>
          <p:nvPr>
            <p:ph type="sldNum" sz="quarter" idx="4"/>
          </p:nvPr>
        </p:nvSpPr>
        <p:spPr/>
        <p:txBody>
          <a:bodyPr/>
          <a:lstStyle/>
          <a:p>
            <a:fld id="{00444626-245E-0646-B25F-0739C8FEA999}" type="slidenum">
              <a:rPr lang="en-US" smtClean="0"/>
              <a:pPr/>
              <a:t>7</a:t>
            </a:fld>
            <a:endParaRPr lang="en-US"/>
          </a:p>
        </p:txBody>
      </p:sp>
      <p:sp>
        <p:nvSpPr>
          <p:cNvPr id="14" name="Title 3">
            <a:extLst>
              <a:ext uri="{FF2B5EF4-FFF2-40B4-BE49-F238E27FC236}">
                <a16:creationId xmlns:a16="http://schemas.microsoft.com/office/drawing/2014/main" id="{09FB8C84-EDC8-4296-9313-B7C50DE6DE65}"/>
              </a:ext>
            </a:extLst>
          </p:cNvPr>
          <p:cNvSpPr>
            <a:spLocks noGrp="1"/>
          </p:cNvSpPr>
          <p:nvPr>
            <p:ph type="title"/>
          </p:nvPr>
        </p:nvSpPr>
        <p:spPr/>
        <p:txBody>
          <a:bodyPr/>
          <a:lstStyle/>
          <a:p>
            <a:r>
              <a:rPr lang="en-US">
                <a:latin typeface="Helvetica"/>
                <a:cs typeface="Helvetica"/>
              </a:rPr>
              <a:t>PROCUREMENT (continued)</a:t>
            </a:r>
            <a:endParaRPr lang="en-US"/>
          </a:p>
        </p:txBody>
      </p:sp>
      <p:sp>
        <p:nvSpPr>
          <p:cNvPr id="6" name="Content Placeholder 2">
            <a:extLst>
              <a:ext uri="{FF2B5EF4-FFF2-40B4-BE49-F238E27FC236}">
                <a16:creationId xmlns:a16="http://schemas.microsoft.com/office/drawing/2014/main" id="{57845B9A-42E1-4B36-A9C6-88EA42C7E7D2}"/>
              </a:ext>
            </a:extLst>
          </p:cNvPr>
          <p:cNvSpPr txBox="1">
            <a:spLocks/>
          </p:cNvSpPr>
          <p:nvPr/>
        </p:nvSpPr>
        <p:spPr>
          <a:xfrm>
            <a:off x="450166" y="1617785"/>
            <a:ext cx="11310425" cy="44677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7" name="Picture 6">
            <a:extLst>
              <a:ext uri="{FF2B5EF4-FFF2-40B4-BE49-F238E27FC236}">
                <a16:creationId xmlns:a16="http://schemas.microsoft.com/office/drawing/2014/main" id="{AF9D4612-97B1-4CE0-9990-D007F221416F}"/>
              </a:ext>
            </a:extLst>
          </p:cNvPr>
          <p:cNvPicPr>
            <a:picLocks noChangeAspect="1"/>
          </p:cNvPicPr>
          <p:nvPr/>
        </p:nvPicPr>
        <p:blipFill>
          <a:blip r:embed="rId3"/>
          <a:stretch>
            <a:fillRect/>
          </a:stretch>
        </p:blipFill>
        <p:spPr>
          <a:xfrm>
            <a:off x="7239000" y="1462464"/>
            <a:ext cx="4114800" cy="4984373"/>
          </a:xfrm>
          <a:prstGeom prst="rect">
            <a:avLst/>
          </a:prstGeom>
        </p:spPr>
      </p:pic>
      <p:sp>
        <p:nvSpPr>
          <p:cNvPr id="8" name="Flowchart: Connector 7">
            <a:extLst>
              <a:ext uri="{FF2B5EF4-FFF2-40B4-BE49-F238E27FC236}">
                <a16:creationId xmlns:a16="http://schemas.microsoft.com/office/drawing/2014/main" id="{08E0B5BE-2800-4D1A-AA86-3D00EB8EDA98}"/>
              </a:ext>
            </a:extLst>
          </p:cNvPr>
          <p:cNvSpPr/>
          <p:nvPr/>
        </p:nvSpPr>
        <p:spPr>
          <a:xfrm>
            <a:off x="6990442" y="3444397"/>
            <a:ext cx="1180215" cy="2827707"/>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00D124-4DB5-4E12-A191-A9344CC638A3}"/>
              </a:ext>
            </a:extLst>
          </p:cNvPr>
          <p:cNvSpPr txBox="1"/>
          <p:nvPr/>
        </p:nvSpPr>
        <p:spPr>
          <a:xfrm>
            <a:off x="1249680" y="2228671"/>
            <a:ext cx="5989320" cy="1877437"/>
          </a:xfrm>
          <a:prstGeom prst="rect">
            <a:avLst/>
          </a:prstGeom>
          <a:noFill/>
        </p:spPr>
        <p:txBody>
          <a:bodyPr wrap="square">
            <a:spAutoFit/>
          </a:bodyPr>
          <a:lstStyle/>
          <a:p>
            <a:pPr marL="0" indent="0">
              <a:buNone/>
            </a:pPr>
            <a:r>
              <a:rPr lang="en-US" sz="3200" u="sng" dirty="0"/>
              <a:t>Proposal Response form</a:t>
            </a:r>
          </a:p>
          <a:p>
            <a:pPr marL="0" indent="0">
              <a:buNone/>
            </a:pPr>
            <a:endParaRPr lang="en-US" dirty="0"/>
          </a:p>
          <a:p>
            <a:pPr marL="0" indent="0">
              <a:buNone/>
            </a:pPr>
            <a:r>
              <a:rPr lang="en-US" sz="2400" dirty="0"/>
              <a:t>(Page 30 of 315)</a:t>
            </a:r>
          </a:p>
          <a:p>
            <a:pPr marL="0" indent="0">
              <a:buNone/>
            </a:pPr>
            <a:endParaRPr lang="en-US" dirty="0"/>
          </a:p>
          <a:p>
            <a:r>
              <a:rPr lang="en-US" sz="2400" dirty="0"/>
              <a:t>Page 2 – Required Attachments</a:t>
            </a:r>
          </a:p>
        </p:txBody>
      </p:sp>
      <p:sp>
        <p:nvSpPr>
          <p:cNvPr id="10" name="Right Arrow 5">
            <a:extLst>
              <a:ext uri="{FF2B5EF4-FFF2-40B4-BE49-F238E27FC236}">
                <a16:creationId xmlns:a16="http://schemas.microsoft.com/office/drawing/2014/main" id="{E8EDFC42-CABE-49CF-966B-DE9B37BB6D56}"/>
              </a:ext>
            </a:extLst>
          </p:cNvPr>
          <p:cNvSpPr>
            <a:spLocks noChangeArrowheads="1"/>
          </p:cNvSpPr>
          <p:nvPr/>
        </p:nvSpPr>
        <p:spPr bwMode="auto">
          <a:xfrm>
            <a:off x="4012335" y="4261429"/>
            <a:ext cx="1776459" cy="241783"/>
          </a:xfrm>
          <a:prstGeom prst="rightArrow">
            <a:avLst>
              <a:gd name="adj1" fmla="val 50000"/>
              <a:gd name="adj2" fmla="val 50024"/>
            </a:avLst>
          </a:prstGeom>
          <a:solidFill>
            <a:srgbClr val="FF0000"/>
          </a:solidFill>
          <a:ln w="9525" algn="ctr">
            <a:solidFill>
              <a:schemeClr val="tx1"/>
            </a:solidFill>
            <a:round/>
            <a:headEnd/>
            <a:tailEnd/>
          </a:ln>
        </p:spPr>
        <p:txBody>
          <a:bodyPr/>
          <a:lstStyle/>
          <a:p>
            <a:endParaRPr lang="en-US" dirty="0">
              <a:solidFill>
                <a:srgbClr val="FF0000"/>
              </a:solidFill>
            </a:endParaRPr>
          </a:p>
        </p:txBody>
      </p:sp>
    </p:spTree>
    <p:extLst>
      <p:ext uri="{BB962C8B-B14F-4D97-AF65-F5344CB8AC3E}">
        <p14:creationId xmlns:p14="http://schemas.microsoft.com/office/powerpoint/2010/main" val="263392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10"/>
                                        </p:tgtEl>
                                        <p:attrNameLst>
                                          <p:attrName>style.color</p:attrName>
                                        </p:attrNameLst>
                                      </p:cBhvr>
                                      <p:to>
                                        <a:schemeClr val="bg1"/>
                                      </p:to>
                                    </p:animClr>
                                    <p:animClr clrSpc="rgb" dir="cw">
                                      <p:cBhvr>
                                        <p:cTn id="7" dur="250" autoRev="1" fill="remove"/>
                                        <p:tgtEl>
                                          <p:spTgt spid="10"/>
                                        </p:tgtEl>
                                        <p:attrNameLst>
                                          <p:attrName>fillcolor</p:attrName>
                                        </p:attrNameLst>
                                      </p:cBhvr>
                                      <p:to>
                                        <a:schemeClr val="bg1"/>
                                      </p:to>
                                    </p:animClr>
                                    <p:set>
                                      <p:cBhvr>
                                        <p:cTn id="8" dur="250" autoRev="1" fill="remove"/>
                                        <p:tgtEl>
                                          <p:spTgt spid="10"/>
                                        </p:tgtEl>
                                        <p:attrNameLst>
                                          <p:attrName>fill.type</p:attrName>
                                        </p:attrNameLst>
                                      </p:cBhvr>
                                      <p:to>
                                        <p:strVal val="solid"/>
                                      </p:to>
                                    </p:set>
                                    <p:set>
                                      <p:cBhvr>
                                        <p:cTn id="9" dur="2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B039B-05E9-4DC2-A606-FE608199FE83}"/>
              </a:ext>
            </a:extLst>
          </p:cNvPr>
          <p:cNvSpPr>
            <a:spLocks noGrp="1"/>
          </p:cNvSpPr>
          <p:nvPr>
            <p:ph type="ctrTitle"/>
          </p:nvPr>
        </p:nvSpPr>
        <p:spPr>
          <a:xfrm>
            <a:off x="935061" y="2031313"/>
            <a:ext cx="10952139" cy="1953295"/>
          </a:xfrm>
        </p:spPr>
        <p:txBody>
          <a:bodyPr>
            <a:normAutofit/>
          </a:bodyPr>
          <a:lstStyle/>
          <a:p>
            <a:pPr>
              <a:lnSpc>
                <a:spcPts val="4600"/>
              </a:lnSpc>
              <a:tabLst>
                <a:tab pos="1484313" algn="l"/>
              </a:tabLst>
            </a:pPr>
            <a:r>
              <a:rPr lang="en-US" sz="3600" dirty="0"/>
              <a:t>	BAYPORT MAINTENANCE </a:t>
            </a:r>
            <a:r>
              <a:rPr lang="en-US" sz="4400" dirty="0"/>
              <a:t>	</a:t>
            </a:r>
            <a:br>
              <a:rPr lang="en-US" sz="4400" dirty="0"/>
            </a:br>
            <a:br>
              <a:rPr lang="en-US" sz="4400" dirty="0"/>
            </a:br>
            <a:endParaRPr lang="en-US" sz="4400" dirty="0"/>
          </a:p>
        </p:txBody>
      </p:sp>
      <p:sp>
        <p:nvSpPr>
          <p:cNvPr id="7" name="TextBox 6">
            <a:extLst>
              <a:ext uri="{FF2B5EF4-FFF2-40B4-BE49-F238E27FC236}">
                <a16:creationId xmlns:a16="http://schemas.microsoft.com/office/drawing/2014/main" id="{72AEDE5D-90D1-4882-BCE1-0F6E2B1EA02F}"/>
              </a:ext>
            </a:extLst>
          </p:cNvPr>
          <p:cNvSpPr txBox="1"/>
          <p:nvPr/>
        </p:nvSpPr>
        <p:spPr>
          <a:xfrm>
            <a:off x="2185451" y="1561522"/>
            <a:ext cx="2956172" cy="338554"/>
          </a:xfrm>
          <a:prstGeom prst="rect">
            <a:avLst/>
          </a:prstGeom>
          <a:noFill/>
        </p:spPr>
        <p:txBody>
          <a:bodyPr wrap="square" rtlCol="0">
            <a:spAutoFit/>
          </a:bodyPr>
          <a:lstStyle/>
          <a:p>
            <a:r>
              <a:rPr lang="en-US" sz="1600" b="1">
                <a:solidFill>
                  <a:schemeClr val="bg1"/>
                </a:solidFill>
                <a:latin typeface="Helvetica" pitchFamily="2" charset="0"/>
              </a:rPr>
              <a:t>Port Houston:</a:t>
            </a:r>
          </a:p>
        </p:txBody>
      </p:sp>
      <p:sp>
        <p:nvSpPr>
          <p:cNvPr id="5" name="AutoShape 2">
            <a:extLst>
              <a:ext uri="{FF2B5EF4-FFF2-40B4-BE49-F238E27FC236}">
                <a16:creationId xmlns:a16="http://schemas.microsoft.com/office/drawing/2014/main" id="{7840A567-18ED-4F47-A228-A83609681E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3F28331E-12E3-4540-9F9F-0E7D5582B39C}"/>
              </a:ext>
            </a:extLst>
          </p:cNvPr>
          <p:cNvSpPr/>
          <p:nvPr/>
        </p:nvSpPr>
        <p:spPr>
          <a:xfrm>
            <a:off x="2351191" y="4622407"/>
            <a:ext cx="1380506" cy="338554"/>
          </a:xfrm>
          <a:prstGeom prst="rect">
            <a:avLst/>
          </a:prstGeom>
        </p:spPr>
        <p:txBody>
          <a:bodyPr wrap="none">
            <a:spAutoFit/>
          </a:bodyPr>
          <a:lstStyle/>
          <a:p>
            <a:r>
              <a:rPr lang="en-US" sz="1600" b="1" dirty="0">
                <a:solidFill>
                  <a:schemeClr val="bg1"/>
                </a:solidFill>
                <a:highlight>
                  <a:srgbClr val="A51E36"/>
                </a:highlight>
              </a:rPr>
              <a:t>Hugh Moore</a:t>
            </a:r>
          </a:p>
        </p:txBody>
      </p:sp>
      <p:sp>
        <p:nvSpPr>
          <p:cNvPr id="12" name="Rectangle 11">
            <a:extLst>
              <a:ext uri="{FF2B5EF4-FFF2-40B4-BE49-F238E27FC236}">
                <a16:creationId xmlns:a16="http://schemas.microsoft.com/office/drawing/2014/main" id="{6AD757CB-AF5D-42C3-84A5-30EAA0DACDA3}"/>
              </a:ext>
            </a:extLst>
          </p:cNvPr>
          <p:cNvSpPr/>
          <p:nvPr/>
        </p:nvSpPr>
        <p:spPr>
          <a:xfrm>
            <a:off x="2351191" y="4834078"/>
            <a:ext cx="3206199" cy="338554"/>
          </a:xfrm>
          <a:prstGeom prst="rect">
            <a:avLst/>
          </a:prstGeom>
        </p:spPr>
        <p:txBody>
          <a:bodyPr wrap="none">
            <a:spAutoFit/>
          </a:bodyPr>
          <a:lstStyle/>
          <a:p>
            <a:r>
              <a:rPr lang="en-US" sz="1600" b="1" dirty="0">
                <a:solidFill>
                  <a:schemeClr val="bg1"/>
                </a:solidFill>
                <a:highlight>
                  <a:srgbClr val="A51E36"/>
                </a:highlight>
              </a:rPr>
              <a:t>Manager, Bayport Maintenance</a:t>
            </a:r>
          </a:p>
        </p:txBody>
      </p:sp>
      <p:pic>
        <p:nvPicPr>
          <p:cNvPr id="2" name="Picture 1">
            <a:extLst>
              <a:ext uri="{FF2B5EF4-FFF2-40B4-BE49-F238E27FC236}">
                <a16:creationId xmlns:a16="http://schemas.microsoft.com/office/drawing/2014/main" id="{0650D049-309E-46EA-A8EB-16AA482A4E51}"/>
              </a:ext>
            </a:extLst>
          </p:cNvPr>
          <p:cNvPicPr>
            <a:picLocks noChangeAspect="1"/>
          </p:cNvPicPr>
          <p:nvPr/>
        </p:nvPicPr>
        <p:blipFill>
          <a:blip r:embed="rId3"/>
          <a:stretch>
            <a:fillRect/>
          </a:stretch>
        </p:blipFill>
        <p:spPr>
          <a:xfrm>
            <a:off x="2351191" y="2737971"/>
            <a:ext cx="1783183" cy="1884436"/>
          </a:xfrm>
          <a:prstGeom prst="rect">
            <a:avLst/>
          </a:prstGeom>
        </p:spPr>
      </p:pic>
    </p:spTree>
    <p:extLst>
      <p:ext uri="{BB962C8B-B14F-4D97-AF65-F5344CB8AC3E}">
        <p14:creationId xmlns:p14="http://schemas.microsoft.com/office/powerpoint/2010/main" val="2456657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B5F084-29FB-4DD7-B2F8-2D3B2041C024}"/>
              </a:ext>
            </a:extLst>
          </p:cNvPr>
          <p:cNvSpPr>
            <a:spLocks noGrp="1"/>
          </p:cNvSpPr>
          <p:nvPr>
            <p:ph type="ftr" sz="quarter" idx="3"/>
          </p:nvPr>
        </p:nvSpPr>
        <p:spPr/>
        <p:txBody>
          <a:bodyPr/>
          <a:lstStyle/>
          <a:p>
            <a:r>
              <a:rPr lang="en-US"/>
              <a:t>Looking Ahead</a:t>
            </a:r>
          </a:p>
        </p:txBody>
      </p:sp>
      <p:sp>
        <p:nvSpPr>
          <p:cNvPr id="3" name="Slide Number Placeholder 2">
            <a:extLst>
              <a:ext uri="{FF2B5EF4-FFF2-40B4-BE49-F238E27FC236}">
                <a16:creationId xmlns:a16="http://schemas.microsoft.com/office/drawing/2014/main" id="{6B13CCE3-87D2-45D4-A209-1C7C817EC4BD}"/>
              </a:ext>
            </a:extLst>
          </p:cNvPr>
          <p:cNvSpPr>
            <a:spLocks noGrp="1"/>
          </p:cNvSpPr>
          <p:nvPr>
            <p:ph type="sldNum" sz="quarter" idx="4"/>
          </p:nvPr>
        </p:nvSpPr>
        <p:spPr/>
        <p:txBody>
          <a:bodyPr/>
          <a:lstStyle/>
          <a:p>
            <a:fld id="{00444626-245E-0646-B25F-0739C8FEA999}" type="slidenum">
              <a:rPr lang="en-US" smtClean="0"/>
              <a:pPr/>
              <a:t>9</a:t>
            </a:fld>
            <a:endParaRPr lang="en-US"/>
          </a:p>
        </p:txBody>
      </p:sp>
      <p:sp>
        <p:nvSpPr>
          <p:cNvPr id="4" name="Title 3">
            <a:extLst>
              <a:ext uri="{FF2B5EF4-FFF2-40B4-BE49-F238E27FC236}">
                <a16:creationId xmlns:a16="http://schemas.microsoft.com/office/drawing/2014/main" id="{F504CD2E-7C2E-4A86-B98E-ED13F4AAA1F9}"/>
              </a:ext>
            </a:extLst>
          </p:cNvPr>
          <p:cNvSpPr>
            <a:spLocks noGrp="1"/>
          </p:cNvSpPr>
          <p:nvPr>
            <p:ph type="title"/>
          </p:nvPr>
        </p:nvSpPr>
        <p:spPr>
          <a:xfrm>
            <a:off x="769374" y="1170251"/>
            <a:ext cx="9839632" cy="496956"/>
          </a:xfrm>
        </p:spPr>
        <p:txBody>
          <a:bodyPr>
            <a:noAutofit/>
          </a:bodyPr>
          <a:lstStyle/>
          <a:p>
            <a:r>
              <a:rPr lang="en-US" dirty="0"/>
              <a:t>SCOPE OVERVIEW </a:t>
            </a:r>
            <a:br>
              <a:rPr lang="en-US" dirty="0">
                <a:solidFill>
                  <a:schemeClr val="tx2"/>
                </a:solidFill>
              </a:rPr>
            </a:br>
            <a:br>
              <a:rPr lang="en-US" u="sng" dirty="0">
                <a:latin typeface="Arial" panose="020B0604020202020204" pitchFamily="34" charset="0"/>
                <a:cs typeface="Arial" panose="020B0604020202020204" pitchFamily="34" charset="0"/>
              </a:rPr>
            </a:br>
            <a:endParaRPr lang="en-US" dirty="0"/>
          </a:p>
        </p:txBody>
      </p:sp>
      <p:sp>
        <p:nvSpPr>
          <p:cNvPr id="5" name="TextBox 4">
            <a:extLst>
              <a:ext uri="{FF2B5EF4-FFF2-40B4-BE49-F238E27FC236}">
                <a16:creationId xmlns:a16="http://schemas.microsoft.com/office/drawing/2014/main" id="{45F20B6B-1FD3-41B2-97AD-4279F3A77A07}"/>
              </a:ext>
            </a:extLst>
          </p:cNvPr>
          <p:cNvSpPr txBox="1"/>
          <p:nvPr/>
        </p:nvSpPr>
        <p:spPr>
          <a:xfrm>
            <a:off x="427220" y="1414073"/>
            <a:ext cx="107629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2400" dirty="0">
                <a:latin typeface="Calibri"/>
              </a:rPr>
            </a:br>
            <a:endParaRPr lang="en-US" sz="2400" dirty="0">
              <a:latin typeface="Calibri"/>
              <a:cs typeface="Calibri"/>
            </a:endParaRPr>
          </a:p>
        </p:txBody>
      </p:sp>
      <p:pic>
        <p:nvPicPr>
          <p:cNvPr id="6" name="Picture 6">
            <a:extLst>
              <a:ext uri="{FF2B5EF4-FFF2-40B4-BE49-F238E27FC236}">
                <a16:creationId xmlns:a16="http://schemas.microsoft.com/office/drawing/2014/main" id="{BC075EB2-861C-48D3-AC7C-C8BC1AD862A2}"/>
              </a:ext>
            </a:extLst>
          </p:cNvPr>
          <p:cNvPicPr>
            <a:picLocks noChangeAspect="1"/>
          </p:cNvPicPr>
          <p:nvPr/>
        </p:nvPicPr>
        <p:blipFill>
          <a:blip r:embed="rId2"/>
          <a:stretch>
            <a:fillRect/>
          </a:stretch>
        </p:blipFill>
        <p:spPr>
          <a:xfrm>
            <a:off x="3532239" y="1419471"/>
            <a:ext cx="4611328" cy="4965413"/>
          </a:xfrm>
          <a:prstGeom prst="rect">
            <a:avLst/>
          </a:prstGeom>
        </p:spPr>
      </p:pic>
    </p:spTree>
    <p:extLst>
      <p:ext uri="{BB962C8B-B14F-4D97-AF65-F5344CB8AC3E}">
        <p14:creationId xmlns:p14="http://schemas.microsoft.com/office/powerpoint/2010/main" val="4166781289"/>
      </p:ext>
    </p:extLst>
  </p:cSld>
  <p:clrMapOvr>
    <a:masterClrMapping/>
  </p:clrMapOvr>
</p:sld>
</file>

<file path=ppt/theme/theme1.xml><?xml version="1.0" encoding="utf-8"?>
<a:theme xmlns:a="http://schemas.openxmlformats.org/drawingml/2006/main" name="PH Master PPT">
  <a:themeElements>
    <a:clrScheme name="Port Houston">
      <a:dk1>
        <a:srgbClr val="0D2145"/>
      </a:dk1>
      <a:lt1>
        <a:srgbClr val="FFFFFF"/>
      </a:lt1>
      <a:dk2>
        <a:srgbClr val="0D2145"/>
      </a:dk2>
      <a:lt2>
        <a:srgbClr val="FFFFFF"/>
      </a:lt2>
      <a:accent1>
        <a:srgbClr val="A51E36"/>
      </a:accent1>
      <a:accent2>
        <a:srgbClr val="F6801F"/>
      </a:accent2>
      <a:accent3>
        <a:srgbClr val="3086FD"/>
      </a:accent3>
      <a:accent4>
        <a:srgbClr val="38D4F0"/>
      </a:accent4>
      <a:accent5>
        <a:srgbClr val="00366E"/>
      </a:accent5>
      <a:accent6>
        <a:srgbClr val="3B3B3B"/>
      </a:accent6>
      <a:hlink>
        <a:srgbClr val="FF0000"/>
      </a:hlink>
      <a:folHlink>
        <a:srgbClr val="C00000"/>
      </a:folHlink>
    </a:clrScheme>
    <a:fontScheme name="Custom 1">
      <a:majorFont>
        <a:latin typeface="Flama Bold"/>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0A7BFCF00DC14C955AEE7399BDFCE5" ma:contentTypeVersion="11" ma:contentTypeDescription="Create a new document." ma:contentTypeScope="" ma:versionID="415d8d0aadb95323f2ffe5620974ed0c">
  <xsd:schema xmlns:xsd="http://www.w3.org/2001/XMLSchema" xmlns:xs="http://www.w3.org/2001/XMLSchema" xmlns:p="http://schemas.microsoft.com/office/2006/metadata/properties" xmlns:ns3="19ac3a71-f7c8-4f4a-b110-b0afd8ca2eb1" xmlns:ns4="b3300650-f9e8-4465-b63f-27f4a0136975" targetNamespace="http://schemas.microsoft.com/office/2006/metadata/properties" ma:root="true" ma:fieldsID="63b70b06a9f6a40c0e312182a0f6391c" ns3:_="" ns4:_="">
    <xsd:import namespace="19ac3a71-f7c8-4f4a-b110-b0afd8ca2eb1"/>
    <xsd:import namespace="b3300650-f9e8-4465-b63f-27f4a013697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c3a71-f7c8-4f4a-b110-b0afd8ca2e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300650-f9e8-4465-b63f-27f4a013697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DBB8DD-7271-45F1-A952-3902F7871927}">
  <ds:schemaRefs>
    <ds:schemaRef ds:uri="http://www.w3.org/XML/1998/namespace"/>
    <ds:schemaRef ds:uri="http://purl.org/dc/elements/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3300650-f9e8-4465-b63f-27f4a0136975"/>
    <ds:schemaRef ds:uri="19ac3a71-f7c8-4f4a-b110-b0afd8ca2eb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3AB33CC-81DD-4D81-B091-37B5143A6A91}">
  <ds:schemaRefs>
    <ds:schemaRef ds:uri="http://schemas.microsoft.com/sharepoint/v3/contenttype/forms"/>
  </ds:schemaRefs>
</ds:datastoreItem>
</file>

<file path=customXml/itemProps3.xml><?xml version="1.0" encoding="utf-8"?>
<ds:datastoreItem xmlns:ds="http://schemas.openxmlformats.org/officeDocument/2006/customXml" ds:itemID="{32E42661-062C-4C53-AD5A-CAC9DF5E82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ac3a71-f7c8-4f4a-b110-b0afd8ca2eb1"/>
    <ds:schemaRef ds:uri="b3300650-f9e8-4465-b63f-27f4a01369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93</TotalTime>
  <Words>477</Words>
  <Application>Microsoft Office PowerPoint</Application>
  <PresentationFormat>Widescreen</PresentationFormat>
  <Paragraphs>99</Paragraphs>
  <Slides>13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Flama Bold</vt:lpstr>
      <vt:lpstr>Helvetica</vt:lpstr>
      <vt:lpstr>PH Master PPT</vt:lpstr>
      <vt:lpstr>Pre-Proposal Conference Meeting Replacement of Electrical Infrastructure from Transformer B to Administration Building Switchboard at Bayport Terminal   December 14, 2020  </vt:lpstr>
      <vt:lpstr>PORT OF HOUSTON</vt:lpstr>
      <vt:lpstr>Pre-Proposal Conference Meeting House Rules </vt:lpstr>
      <vt:lpstr> Procurement    Services</vt:lpstr>
      <vt:lpstr>PROCUREMENT</vt:lpstr>
      <vt:lpstr>PROCUREMENT (continued)</vt:lpstr>
      <vt:lpstr>PROCUREMENT (continued)</vt:lpstr>
      <vt:lpstr> BAYPORT MAINTENANCE    </vt:lpstr>
      <vt:lpstr>SCOPE OVERVIEW   </vt:lpstr>
      <vt:lpstr>SCOPE OVERVIEW   </vt:lpstr>
      <vt:lpstr>SCOPE OVERVIEW   </vt:lpstr>
      <vt:lpstr>Replacement of Electrical Infrastructure from Transformer B to Administration Building Switchboard at Bayport Terminal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Salinas</dc:creator>
  <cp:lastModifiedBy>Sommer Freeman</cp:lastModifiedBy>
  <cp:revision>24</cp:revision>
  <cp:lastPrinted>2020-06-09T18:03:16Z</cp:lastPrinted>
  <dcterms:created xsi:type="dcterms:W3CDTF">2020-04-26T22:24:04Z</dcterms:created>
  <dcterms:modified xsi:type="dcterms:W3CDTF">2020-12-21T22:13:09Z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0x010100A70A7BFCF00DC14C955AEE7399BDFCE5</vt:lpwstr>
  </property>
  <property fmtid="{D5CDD505-2E9C-101B-9397-08002B2CF9AE}" pid="3" name="_dlc_DocIdItemGuid">
    <vt:lpwstr>fe0dfe92-cc17-48df-8bf7-1d32fe9c4921</vt:lpwstr>
  </property>
</Properties>
</file>