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5"/>
    <p:sldMasterId id="2147483672" r:id="rId6"/>
    <p:sldMasterId id="2147483684" r:id="rId7"/>
  </p:sldMasterIdLst>
  <p:notesMasterIdLst>
    <p:notesMasterId r:id="rId24"/>
  </p:notesMasterIdLst>
  <p:handoutMasterIdLst>
    <p:handoutMasterId r:id="rId25"/>
  </p:handoutMasterIdLst>
  <p:sldIdLst>
    <p:sldId id="271" r:id="rId8"/>
    <p:sldId id="272" r:id="rId9"/>
    <p:sldId id="273" r:id="rId10"/>
    <p:sldId id="274" r:id="rId11"/>
    <p:sldId id="275" r:id="rId12"/>
    <p:sldId id="346" r:id="rId13"/>
    <p:sldId id="277" r:id="rId14"/>
    <p:sldId id="347" r:id="rId15"/>
    <p:sldId id="279" r:id="rId16"/>
    <p:sldId id="289" r:id="rId17"/>
    <p:sldId id="290" r:id="rId18"/>
    <p:sldId id="291" r:id="rId19"/>
    <p:sldId id="293" r:id="rId20"/>
    <p:sldId id="292" r:id="rId21"/>
    <p:sldId id="294" r:id="rId22"/>
    <p:sldId id="26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469"/>
    <a:srgbClr val="A51C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309C43-B430-4D90-9556-0767FEAD93F0}" v="54" dt="2019-12-11T14:08:37.9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41" autoAdjust="0"/>
    <p:restoredTop sz="94709"/>
  </p:normalViewPr>
  <p:slideViewPr>
    <p:cSldViewPr snapToGrid="0" snapToObjects="1">
      <p:cViewPr varScale="1">
        <p:scale>
          <a:sx n="108" d="100"/>
          <a:sy n="108" d="100"/>
        </p:scale>
        <p:origin x="1662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92BFA-B74B-463B-AA3A-42CFB5FC8F5C}" type="datetimeFigureOut">
              <a:rPr lang="en-US" smtClean="0"/>
              <a:t>12/12/2019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F2799-D21C-493C-B781-1A1B61E20A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20379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74377-948D-4C0B-94B2-FF3F32B127D3}" type="datetimeFigureOut">
              <a:rPr lang="en-US" smtClean="0"/>
              <a:t>12/12/2019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0138D-3943-4173-ABD4-EFF93AE2F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68569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3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ctr"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042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19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1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379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0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475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92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681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31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846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37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06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78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12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44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60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12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678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55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8574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34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67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5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0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09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8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343025" cy="5811838"/>
          </a:xfrm>
          <a:prstGeom prst="rect">
            <a:avLst/>
          </a:prstGeom>
        </p:spPr>
        <p:txBody>
          <a:bodyPr vert="eaVert"/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179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98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92240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57081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5" r:id="rId4"/>
    <p:sldLayoutId id="2147483706" r:id="rId5"/>
    <p:sldLayoutId id="2147483707" r:id="rId6"/>
    <p:sldLayoutId id="2147483708" r:id="rId7"/>
    <p:sldLayoutId id="2147483704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2882-04B5-E040-9EC8-B755C527F5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382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78CCC-2F52-48BA-9D82-D1DDC82E33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839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9" r="9147" b="28838"/>
          <a:stretch/>
        </p:blipFill>
        <p:spPr>
          <a:xfrm>
            <a:off x="0" y="3023856"/>
            <a:ext cx="9144000" cy="3892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8" r="-472" b="-967"/>
          <a:stretch/>
        </p:blipFill>
        <p:spPr>
          <a:xfrm>
            <a:off x="0" y="3384913"/>
            <a:ext cx="9187199" cy="3612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921" y="385396"/>
            <a:ext cx="2143974" cy="2104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876190"/>
            <a:ext cx="9144000" cy="742592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91969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 and Rehabilitation of Wharf No. 9 at Turning Basin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Derek L. Garrett  |  Project Manager   |  Project &amp; Construction Management (PCM)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941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51758"/>
            <a:ext cx="7886700" cy="1325563"/>
          </a:xfrm>
        </p:spPr>
        <p:txBody>
          <a:bodyPr/>
          <a:lstStyle/>
          <a:p>
            <a:r>
              <a:rPr lang="en-US" sz="2400" dirty="0"/>
              <a:t>CSP – Repair and Rehabilitation of Wharf No.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014539"/>
            <a:ext cx="8006303" cy="5361323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General Scope of Services: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Patch and repair of paving</a:t>
            </a:r>
          </a:p>
          <a:p>
            <a:r>
              <a:rPr lang="en-US" sz="2400" dirty="0"/>
              <a:t>Replace failed backland paving</a:t>
            </a:r>
          </a:p>
          <a:p>
            <a:r>
              <a:rPr lang="en-US" sz="2400" dirty="0"/>
              <a:t>Replace fender system</a:t>
            </a:r>
          </a:p>
          <a:p>
            <a:r>
              <a:rPr lang="en-US" sz="2400" dirty="0"/>
              <a:t>Backland steel pile driving</a:t>
            </a:r>
          </a:p>
          <a:p>
            <a:r>
              <a:rPr lang="en-US" sz="2400" dirty="0"/>
              <a:t>Soil nail retrofit</a:t>
            </a:r>
          </a:p>
          <a:p>
            <a:r>
              <a:rPr lang="en-US" sz="2400" dirty="0"/>
              <a:t>Contract Time = 240 Days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413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2627-003F-434E-AC07-2ECAF97B3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35413"/>
          </a:xfrm>
        </p:spPr>
        <p:txBody>
          <a:bodyPr/>
          <a:lstStyle/>
          <a:p>
            <a:r>
              <a:rPr lang="en-US" sz="2400" dirty="0"/>
              <a:t>CSP – Repair and Rehabilitation of Wharf No. 9 </a:t>
            </a:r>
          </a:p>
        </p:txBody>
      </p:sp>
      <p:pic>
        <p:nvPicPr>
          <p:cNvPr id="4" name="Picture 3" descr="A close up of a street&#10;&#10;Description generated with very high confidence">
            <a:extLst>
              <a:ext uri="{FF2B5EF4-FFF2-40B4-BE49-F238E27FC236}">
                <a16:creationId xmlns:a16="http://schemas.microsoft.com/office/drawing/2014/main" id="{8D41FCDC-8D2B-4411-AC1A-61774D8E36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4" y="2820451"/>
            <a:ext cx="4685213" cy="2277534"/>
          </a:xfrm>
          <a:prstGeom prst="rect">
            <a:avLst/>
          </a:prstGeom>
        </p:spPr>
      </p:pic>
      <p:pic>
        <p:nvPicPr>
          <p:cNvPr id="6" name="Picture 5" descr="A person that is standing in the sand&#10;&#10;Description generated with high confidence">
            <a:extLst>
              <a:ext uri="{FF2B5EF4-FFF2-40B4-BE49-F238E27FC236}">
                <a16:creationId xmlns:a16="http://schemas.microsoft.com/office/drawing/2014/main" id="{CEC23F69-DF8F-42D1-8545-78E88452E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915" y="1427456"/>
            <a:ext cx="2461435" cy="506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8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2627-003F-434E-AC07-2ECAF97B3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35413"/>
          </a:xfrm>
        </p:spPr>
        <p:txBody>
          <a:bodyPr/>
          <a:lstStyle/>
          <a:p>
            <a:r>
              <a:rPr lang="en-US" sz="2400" dirty="0"/>
              <a:t>CSP – Repair and Rehabilitation of Wharf No. 9 </a:t>
            </a:r>
          </a:p>
        </p:txBody>
      </p:sp>
      <p:pic>
        <p:nvPicPr>
          <p:cNvPr id="4" name="Picture 3" descr="A close up of a street&#10;&#10;Description generated with very high confidence">
            <a:extLst>
              <a:ext uri="{FF2B5EF4-FFF2-40B4-BE49-F238E27FC236}">
                <a16:creationId xmlns:a16="http://schemas.microsoft.com/office/drawing/2014/main" id="{3D4A92CB-9A80-4385-9F8B-264B01362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55" y="1264438"/>
            <a:ext cx="4533975" cy="2204016"/>
          </a:xfrm>
          <a:prstGeom prst="rect">
            <a:avLst/>
          </a:prstGeom>
        </p:spPr>
      </p:pic>
      <p:pic>
        <p:nvPicPr>
          <p:cNvPr id="5" name="Picture 4" descr="A sandy beach&#10;&#10;Description generated with very high confidence">
            <a:extLst>
              <a:ext uri="{FF2B5EF4-FFF2-40B4-BE49-F238E27FC236}">
                <a16:creationId xmlns:a16="http://schemas.microsoft.com/office/drawing/2014/main" id="{6005F7CF-D6F2-44A0-BD0E-C68C7AEC0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02" y="3732353"/>
            <a:ext cx="4533976" cy="2204016"/>
          </a:xfrm>
          <a:prstGeom prst="rect">
            <a:avLst/>
          </a:prstGeom>
        </p:spPr>
      </p:pic>
      <p:pic>
        <p:nvPicPr>
          <p:cNvPr id="7" name="Picture 6" descr="A person that is standing in the sand&#10;&#10;Description generated with high confidence">
            <a:extLst>
              <a:ext uri="{FF2B5EF4-FFF2-40B4-BE49-F238E27FC236}">
                <a16:creationId xmlns:a16="http://schemas.microsoft.com/office/drawing/2014/main" id="{F4756CF8-0906-4E17-998F-CE9CB24CF1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19" y="1158420"/>
            <a:ext cx="2385741" cy="490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50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2627-003F-434E-AC07-2ECAF97B3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35413"/>
          </a:xfrm>
        </p:spPr>
        <p:txBody>
          <a:bodyPr/>
          <a:lstStyle/>
          <a:p>
            <a:r>
              <a:rPr lang="en-US" sz="2400" dirty="0"/>
              <a:t>CSP – Repair and Rehabilitation of Wharf No. 9 </a:t>
            </a:r>
          </a:p>
        </p:txBody>
      </p:sp>
      <p:pic>
        <p:nvPicPr>
          <p:cNvPr id="4" name="Picture 3" descr="A picture containing building, outdoor, wall, old&#10;&#10;Description generated with high confidence">
            <a:extLst>
              <a:ext uri="{FF2B5EF4-FFF2-40B4-BE49-F238E27FC236}">
                <a16:creationId xmlns:a16="http://schemas.microsoft.com/office/drawing/2014/main" id="{E18217C7-0271-4650-B318-D094BEBEA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42" y="1113153"/>
            <a:ext cx="3205783" cy="4274378"/>
          </a:xfrm>
          <a:prstGeom prst="rect">
            <a:avLst/>
          </a:prstGeom>
        </p:spPr>
      </p:pic>
      <p:pic>
        <p:nvPicPr>
          <p:cNvPr id="6" name="Picture 5" descr="A picture containing building, ground, outdoor, wall&#10;&#10;Description generated with very high confidence">
            <a:extLst>
              <a:ext uri="{FF2B5EF4-FFF2-40B4-BE49-F238E27FC236}">
                <a16:creationId xmlns:a16="http://schemas.microsoft.com/office/drawing/2014/main" id="{14F8A632-AF4B-4F2A-A2C9-841A985DA4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" t="16296" r="70371" b="48642"/>
          <a:stretch/>
        </p:blipFill>
        <p:spPr>
          <a:xfrm>
            <a:off x="3166556" y="3711815"/>
            <a:ext cx="2465622" cy="2439849"/>
          </a:xfrm>
          <a:prstGeom prst="rect">
            <a:avLst/>
          </a:prstGeom>
        </p:spPr>
      </p:pic>
      <p:pic>
        <p:nvPicPr>
          <p:cNvPr id="7" name="Picture 6" descr="A close up of a stone building&#10;&#10;Description generated with high confidence">
            <a:extLst>
              <a:ext uri="{FF2B5EF4-FFF2-40B4-BE49-F238E27FC236}">
                <a16:creationId xmlns:a16="http://schemas.microsoft.com/office/drawing/2014/main" id="{11C43C15-1A11-43D7-A008-06708241C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38" y="828261"/>
            <a:ext cx="3694586" cy="2770940"/>
          </a:xfrm>
          <a:prstGeom prst="rect">
            <a:avLst/>
          </a:prstGeom>
        </p:spPr>
      </p:pic>
      <p:pic>
        <p:nvPicPr>
          <p:cNvPr id="8" name="Picture 7" descr="A close up of a stone building&#10;&#10;Description generated with high confidence">
            <a:extLst>
              <a:ext uri="{FF2B5EF4-FFF2-40B4-BE49-F238E27FC236}">
                <a16:creationId xmlns:a16="http://schemas.microsoft.com/office/drawing/2014/main" id="{D45B14B6-2178-463C-BDA9-C936B84E72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081" y="3779328"/>
            <a:ext cx="3033117" cy="227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76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2627-003F-434E-AC07-2ECAF97B3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35413"/>
          </a:xfrm>
        </p:spPr>
        <p:txBody>
          <a:bodyPr/>
          <a:lstStyle/>
          <a:p>
            <a:r>
              <a:rPr lang="en-US" sz="2400" dirty="0"/>
              <a:t>CSP – Repair and Rehabilitation of Wharf No. 9 </a:t>
            </a:r>
          </a:p>
        </p:txBody>
      </p:sp>
      <p:pic>
        <p:nvPicPr>
          <p:cNvPr id="4" name="Picture 3" descr="A close up of a brick building&#10;&#10;Description generated with very high confidence">
            <a:extLst>
              <a:ext uri="{FF2B5EF4-FFF2-40B4-BE49-F238E27FC236}">
                <a16:creationId xmlns:a16="http://schemas.microsoft.com/office/drawing/2014/main" id="{67CE33C5-C5F1-4891-9293-DE7F77DAF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66" y="1245346"/>
            <a:ext cx="4188166" cy="3141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D2D99D-DDA6-4452-946C-AAD0AF663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10570"/>
            <a:ext cx="4409512" cy="330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29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2627-003F-434E-AC07-2ECAF97B3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35413"/>
          </a:xfrm>
        </p:spPr>
        <p:txBody>
          <a:bodyPr/>
          <a:lstStyle/>
          <a:p>
            <a:r>
              <a:rPr lang="en-US" sz="2400" dirty="0"/>
              <a:t>CSP – Repair and Rehabilitation of Wharf No. 9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75DA9B-770F-42B1-8F54-C6243AACC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565" y="287343"/>
            <a:ext cx="8134477" cy="5315261"/>
          </a:xfrm>
        </p:spPr>
        <p:txBody>
          <a:bodyPr>
            <a:no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endParaRPr lang="en-US" sz="2250" dirty="0"/>
          </a:p>
          <a:p>
            <a:pPr>
              <a:spcBef>
                <a:spcPts val="0"/>
              </a:spcBef>
              <a:buSzPct val="101000"/>
              <a:tabLst>
                <a:tab pos="342900" algn="l"/>
              </a:tabLst>
            </a:pPr>
            <a:endParaRPr lang="en-US" dirty="0"/>
          </a:p>
          <a:p>
            <a:pPr>
              <a:spcBef>
                <a:spcPts val="0"/>
              </a:spcBef>
              <a:buSzPct val="101000"/>
              <a:tabLst>
                <a:tab pos="342900" algn="l"/>
              </a:tabLst>
            </a:pPr>
            <a:endParaRPr lang="en-US" dirty="0"/>
          </a:p>
          <a:p>
            <a:pPr marL="0" indent="0">
              <a:spcBef>
                <a:spcPts val="0"/>
              </a:spcBef>
              <a:buSzPct val="101000"/>
              <a:buNone/>
              <a:tabLst>
                <a:tab pos="342900" algn="l"/>
              </a:tabLst>
            </a:pPr>
            <a:r>
              <a:rPr lang="en-US" dirty="0"/>
              <a:t>Demolition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258D96-A941-4F8D-B699-1BD7C1A83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3" y="2184115"/>
            <a:ext cx="5231304" cy="3292492"/>
          </a:xfrm>
          <a:prstGeom prst="rect">
            <a:avLst/>
          </a:prstGeom>
        </p:spPr>
      </p:pic>
      <p:pic>
        <p:nvPicPr>
          <p:cNvPr id="7" name="Picture 6" descr="A picture containing building, ground, outdoor&#10;&#10;Description generated with very high confidence">
            <a:extLst>
              <a:ext uri="{FF2B5EF4-FFF2-40B4-BE49-F238E27FC236}">
                <a16:creationId xmlns:a16="http://schemas.microsoft.com/office/drawing/2014/main" id="{14FBBB9E-5A56-4936-B8EC-C42B5370C5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95"/>
          <a:stretch/>
        </p:blipFill>
        <p:spPr>
          <a:xfrm>
            <a:off x="5241754" y="3255350"/>
            <a:ext cx="3273596" cy="2806806"/>
          </a:xfrm>
          <a:prstGeom prst="rect">
            <a:avLst/>
          </a:prstGeom>
        </p:spPr>
      </p:pic>
      <p:pic>
        <p:nvPicPr>
          <p:cNvPr id="8" name="Picture 7" descr="Water next to the building&#10;&#10;Description generated with very high confidence">
            <a:extLst>
              <a:ext uri="{FF2B5EF4-FFF2-40B4-BE49-F238E27FC236}">
                <a16:creationId xmlns:a16="http://schemas.microsoft.com/office/drawing/2014/main" id="{2B1F4726-E872-44C8-87F6-021A4B2C82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20"/>
          <a:stretch/>
        </p:blipFill>
        <p:spPr>
          <a:xfrm>
            <a:off x="4688819" y="830423"/>
            <a:ext cx="3826531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37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67" b="15968"/>
          <a:stretch/>
        </p:blipFill>
        <p:spPr>
          <a:xfrm>
            <a:off x="0" y="-13447"/>
            <a:ext cx="9144000" cy="68714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138728"/>
            <a:ext cx="831874" cy="8165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flipV="1">
            <a:off x="0" y="6494786"/>
            <a:ext cx="9144000" cy="374123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/>
          <p:cNvSpPr/>
          <p:nvPr/>
        </p:nvSpPr>
        <p:spPr>
          <a:xfrm>
            <a:off x="2339788" y="1040096"/>
            <a:ext cx="4195483" cy="5024527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699206" y="1146363"/>
            <a:ext cx="40544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latin typeface="Helvetica Neue Condensed" charset="0"/>
                <a:ea typeface="Helvetica Neue Condensed" charset="0"/>
                <a:cs typeface="Helvetica Neue Condensed" charset="0"/>
              </a:rPr>
              <a:t>THANK YOU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339788" y="2195211"/>
            <a:ext cx="4195483" cy="3556000"/>
          </a:xfrm>
          <a:prstGeom prst="rect">
            <a:avLst/>
          </a:prstGeom>
          <a:noFill/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 b="1" dirty="0">
                <a:solidFill>
                  <a:srgbClr val="A51C36"/>
                </a:solidFill>
              </a:rPr>
              <a:t>Derek Garrett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Project Manager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300" dirty="0"/>
              <a:t>Port Houston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2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Questions?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A51C36"/>
                </a:solidFill>
              </a:rPr>
              <a:t>www.PortHouston.com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111 East Loop North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2100" dirty="0"/>
              <a:t>Houston, TX 77029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4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482151"/>
            <a:ext cx="9144000" cy="365760"/>
          </a:xfrm>
          <a:prstGeom prst="rect">
            <a:avLst/>
          </a:prstGeom>
          <a:solidFill>
            <a:srgbClr val="A51C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/>
          <p:cNvSpPr txBox="1"/>
          <p:nvPr/>
        </p:nvSpPr>
        <p:spPr>
          <a:xfrm>
            <a:off x="7124700" y="6566928"/>
            <a:ext cx="1775459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25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WELCOME MESSAGE  | 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86" y="269999"/>
            <a:ext cx="831874" cy="8165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154180" y="1328036"/>
            <a:ext cx="1828212" cy="2089358"/>
            <a:chOff x="2925560" y="793159"/>
            <a:chExt cx="2226896" cy="2544994"/>
          </a:xfrm>
        </p:grpSpPr>
        <p:pic>
          <p:nvPicPr>
            <p:cNvPr id="8" name="Picture 7" descr="Branch_Theldon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813" y="793159"/>
              <a:ext cx="1602601" cy="22276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925560" y="3075726"/>
              <a:ext cx="2226896" cy="2624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Theldon R. Branch, III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99869" y="1326741"/>
            <a:ext cx="1703931" cy="2102259"/>
            <a:chOff x="4683362" y="793161"/>
            <a:chExt cx="2098211" cy="2588712"/>
          </a:xfrm>
        </p:grpSpPr>
        <p:pic>
          <p:nvPicPr>
            <p:cNvPr id="11" name="Picture 10" descr="Corgey_Dean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8474" y="793161"/>
              <a:ext cx="1620125" cy="225197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683362" y="3116576"/>
              <a:ext cx="2098211" cy="2652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Dean E. Corgey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27602" y="3571656"/>
            <a:ext cx="1888796" cy="2077513"/>
            <a:chOff x="6426258" y="793158"/>
            <a:chExt cx="2277387" cy="2504935"/>
          </a:xfrm>
        </p:grpSpPr>
        <p:pic>
          <p:nvPicPr>
            <p:cNvPr id="14" name="Picture 13" descr="DonCarlos_Stephen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76"/>
            <a:stretch/>
          </p:blipFill>
          <p:spPr>
            <a:xfrm>
              <a:off x="6661089" y="793158"/>
              <a:ext cx="1588298" cy="2205086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426258" y="3038324"/>
              <a:ext cx="2277387" cy="2597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Stephen H. DonCarlos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572168" y="1310863"/>
            <a:ext cx="1595120" cy="2094892"/>
            <a:chOff x="1420093" y="3485699"/>
            <a:chExt cx="1920985" cy="2522857"/>
          </a:xfrm>
        </p:grpSpPr>
        <p:pic>
          <p:nvPicPr>
            <p:cNvPr id="17" name="Picture 16" descr="Fitzgerald_Clyde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5743" y="3485699"/>
              <a:ext cx="1586393" cy="220508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20093" y="5749099"/>
              <a:ext cx="1920985" cy="2594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Clyde Fitzgerald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668200" y="3635221"/>
            <a:ext cx="1313216" cy="2080242"/>
            <a:chOff x="4957125" y="3485392"/>
            <a:chExt cx="1586393" cy="2512979"/>
          </a:xfrm>
        </p:grpSpPr>
        <p:pic>
          <p:nvPicPr>
            <p:cNvPr id="23" name="Picture 22" descr="Mease_Roy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7125" y="3485392"/>
              <a:ext cx="1583111" cy="22005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957125" y="5738110"/>
              <a:ext cx="1586393" cy="2602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Roy D. Mease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14574" y="4596391"/>
            <a:ext cx="243565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Rick Campos</a:t>
            </a:r>
          </a:p>
          <a:p>
            <a:pPr algn="ctr"/>
            <a:r>
              <a:rPr lang="en-US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Chairman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6977" y="432338"/>
            <a:ext cx="618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Port Commission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31B494E-479D-45BD-A132-62E1EA0051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981" y="1408780"/>
            <a:ext cx="2857500" cy="28575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289558-AE72-4A49-ADA3-0F9630AD70C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352" b="23352"/>
          <a:stretch/>
        </p:blipFill>
        <p:spPr>
          <a:xfrm>
            <a:off x="7352733" y="3630301"/>
            <a:ext cx="1317286" cy="182651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63959C1-3A50-483D-AF59-4D2FD8FBFB3B}"/>
              </a:ext>
            </a:extLst>
          </p:cNvPr>
          <p:cNvSpPr/>
          <p:nvPr/>
        </p:nvSpPr>
        <p:spPr>
          <a:xfrm>
            <a:off x="7325925" y="5646993"/>
            <a:ext cx="2316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Wendy Montoya </a:t>
            </a:r>
          </a:p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Cloonan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748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91" y="365126"/>
            <a:ext cx="8263559" cy="524917"/>
          </a:xfrm>
        </p:spPr>
        <p:txBody>
          <a:bodyPr/>
          <a:lstStyle/>
          <a:p>
            <a:r>
              <a:rPr lang="en-US" sz="2400" dirty="0"/>
              <a:t>CSP – Repair and Rehabilitation of Wharf No. 9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139027"/>
            <a:ext cx="8025156" cy="482893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AGENDA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Introductions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Harris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Small Business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Procurement Services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Selection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Scope of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Questions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Site Visit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04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06" y="365126"/>
            <a:ext cx="8091144" cy="1325563"/>
          </a:xfrm>
        </p:spPr>
        <p:txBody>
          <a:bodyPr/>
          <a:lstStyle/>
          <a:p>
            <a:r>
              <a:rPr lang="en-US" sz="2400" dirty="0"/>
              <a:t>CSP – Repair and Rehabilitation of Wharf No.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4206" y="1121790"/>
            <a:ext cx="8502080" cy="5055173"/>
          </a:xfrm>
        </p:spPr>
        <p:txBody>
          <a:bodyPr/>
          <a:lstStyle/>
          <a:p>
            <a:pPr marL="0" indent="0">
              <a:buNone/>
            </a:pPr>
            <a:r>
              <a:rPr lang="en-US" sz="2600" u="sng" dirty="0"/>
              <a:t>PHA Personnel:</a:t>
            </a:r>
          </a:p>
          <a:p>
            <a:pPr marL="0" indent="0">
              <a:buNone/>
            </a:pPr>
            <a:r>
              <a:rPr lang="en-US" sz="2600" dirty="0"/>
              <a:t>Roger H. Hoh, P.E. – Director, PCM</a:t>
            </a:r>
          </a:p>
          <a:p>
            <a:pPr marL="0" indent="0">
              <a:buNone/>
            </a:pPr>
            <a:r>
              <a:rPr lang="en-US" sz="2600" dirty="0"/>
              <a:t>Oscar Zavala P.E. – Construction Manager</a:t>
            </a:r>
          </a:p>
          <a:p>
            <a:pPr marL="0" indent="0">
              <a:buNone/>
            </a:pPr>
            <a:r>
              <a:rPr lang="en-US" sz="2600" dirty="0"/>
              <a:t>Derek L. Garrett – Project Manager</a:t>
            </a:r>
          </a:p>
          <a:p>
            <a:pPr marL="0" indent="0">
              <a:buNone/>
            </a:pPr>
            <a:r>
              <a:rPr lang="en-US" sz="2600" dirty="0"/>
              <a:t>Randy Stiefel – Director, General Cargo Facilities</a:t>
            </a:r>
          </a:p>
          <a:p>
            <a:pPr marL="0" indent="0">
              <a:buNone/>
            </a:pPr>
            <a:r>
              <a:rPr lang="en-US" sz="2600" dirty="0"/>
              <a:t>Yvette Camel-Smith – Director, Procurement Services</a:t>
            </a:r>
          </a:p>
          <a:p>
            <a:pPr marL="0" indent="0">
              <a:buNone/>
            </a:pPr>
            <a:r>
              <a:rPr lang="en-US" sz="2600" dirty="0"/>
              <a:t>Pedro Gonzalez, P.E. – Small Business Manager</a:t>
            </a:r>
          </a:p>
          <a:p>
            <a:pPr marL="0" indent="0">
              <a:buNone/>
            </a:pPr>
            <a:endParaRPr lang="en-US" sz="2000" u="sng" dirty="0"/>
          </a:p>
          <a:p>
            <a:pPr marL="0" indent="0">
              <a:buNone/>
            </a:pPr>
            <a:r>
              <a:rPr lang="en-US" sz="2600" u="sng" dirty="0"/>
              <a:t>Harris County:</a:t>
            </a:r>
          </a:p>
          <a:p>
            <a:pPr marL="0" indent="0">
              <a:buNone/>
            </a:pPr>
            <a:r>
              <a:rPr lang="en-US" sz="2600" dirty="0"/>
              <a:t>Robert Rocha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/>
              <a:t>– Wage Rate Monitor</a:t>
            </a:r>
          </a:p>
        </p:txBody>
      </p:sp>
    </p:spTree>
    <p:extLst>
      <p:ext uri="{BB962C8B-B14F-4D97-AF65-F5344CB8AC3E}">
        <p14:creationId xmlns:p14="http://schemas.microsoft.com/office/powerpoint/2010/main" val="628197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462" y="355783"/>
            <a:ext cx="7886700" cy="1325563"/>
          </a:xfrm>
        </p:spPr>
        <p:txBody>
          <a:bodyPr/>
          <a:lstStyle/>
          <a:p>
            <a:pPr algn="l"/>
            <a:r>
              <a:rPr lang="en-US" sz="2400" dirty="0"/>
              <a:t>CSP – Repair and Rehabilitation of Wharf No.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462" y="1282518"/>
            <a:ext cx="8559538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u="sng" dirty="0"/>
              <a:t>Harris County Wage Rate Compliance &amp; Requirements:</a:t>
            </a:r>
          </a:p>
          <a:p>
            <a:pPr marL="0" indent="0">
              <a:buNone/>
            </a:pPr>
            <a:endParaRPr lang="en-US" sz="1200" dirty="0"/>
          </a:p>
          <a:p>
            <a:r>
              <a:rPr lang="en-US" sz="2400" dirty="0"/>
              <a:t>Attendance at pre-bid/proposal meetings and pre-construction meetings</a:t>
            </a:r>
          </a:p>
          <a:p>
            <a:r>
              <a:rPr lang="en-US" sz="2400" dirty="0"/>
              <a:t>Review and approve weekly certified payroll records</a:t>
            </a:r>
          </a:p>
          <a:p>
            <a:r>
              <a:rPr lang="en-US" sz="2400" dirty="0"/>
              <a:t>Monitor wage rate compliance</a:t>
            </a:r>
          </a:p>
          <a:p>
            <a:r>
              <a:rPr lang="en-US" sz="2400" dirty="0"/>
              <a:t>Review claims of non-compliance from the field and recommend appreciate responses as required or permitted under the Wage Scale Act</a:t>
            </a:r>
          </a:p>
        </p:txBody>
      </p:sp>
    </p:spTree>
    <p:extLst>
      <p:ext uri="{BB962C8B-B14F-4D97-AF65-F5344CB8AC3E}">
        <p14:creationId xmlns:p14="http://schemas.microsoft.com/office/powerpoint/2010/main" val="3959324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63E4D55-C0A7-453A-A206-23DEB2D2C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49" y="1178351"/>
            <a:ext cx="4778861" cy="4998612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Small Business Requirement: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600" dirty="0"/>
              <a:t>Participation Requirement: Small Business Requirement for this Project = 15% of the Purchase Price.</a:t>
            </a:r>
          </a:p>
          <a:p>
            <a:r>
              <a:rPr lang="en-US" sz="2600" dirty="0"/>
              <a:t>Bidder who fail to meet the minimum 15% requirement will be considered non-responsive and will not be evaluated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53F332-9A00-48C6-8013-D123520C3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27" y="1970201"/>
            <a:ext cx="3398363" cy="331823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78E3671-1AC9-4EDF-8678-1578B4CEC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91" y="365126"/>
            <a:ext cx="8263559" cy="524917"/>
          </a:xfrm>
        </p:spPr>
        <p:txBody>
          <a:bodyPr/>
          <a:lstStyle/>
          <a:p>
            <a:pPr algn="ctr"/>
            <a:r>
              <a:rPr lang="en-US" sz="2400" dirty="0"/>
              <a:t>Rehabilitation and Repair of Wharf No. 9 at Turning Basin Terminal</a:t>
            </a:r>
          </a:p>
        </p:txBody>
      </p:sp>
    </p:spTree>
    <p:extLst>
      <p:ext uri="{BB962C8B-B14F-4D97-AF65-F5344CB8AC3E}">
        <p14:creationId xmlns:p14="http://schemas.microsoft.com/office/powerpoint/2010/main" val="925618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CSP – Repair and Rehabilitation of Wharf No.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20527"/>
            <a:ext cx="8185412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Procurement:</a:t>
            </a:r>
          </a:p>
          <a:p>
            <a:r>
              <a:rPr lang="en-US" dirty="0"/>
              <a:t>Competitive Sealed Proposals (CSP) are due on   January 22, 2020, no later than 11:00 A.M.</a:t>
            </a:r>
          </a:p>
          <a:p>
            <a:r>
              <a:rPr lang="en-US" dirty="0"/>
              <a:t>One original and five copies, packaged in one sealed envelope</a:t>
            </a:r>
          </a:p>
          <a:p>
            <a:r>
              <a:rPr lang="en-US" dirty="0"/>
              <a:t>All proposals will be opened and read publicly in the PHA first floor conference room by Procurement Services on Wednesday, 	       January 22, 2020 at 11:30 A.M.</a:t>
            </a:r>
          </a:p>
        </p:txBody>
      </p:sp>
    </p:spTree>
    <p:extLst>
      <p:ext uri="{BB962C8B-B14F-4D97-AF65-F5344CB8AC3E}">
        <p14:creationId xmlns:p14="http://schemas.microsoft.com/office/powerpoint/2010/main" val="3163631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365280" cy="803798"/>
          </a:xfrm>
        </p:spPr>
        <p:txBody>
          <a:bodyPr/>
          <a:lstStyle/>
          <a:p>
            <a:r>
              <a:rPr lang="en-US" sz="2000" dirty="0"/>
              <a:t>Rehabilitation and Repair of Wharf No. 9 at Turning Basin Terminal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4448" y="1168924"/>
            <a:ext cx="8515350" cy="5008039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Selection Criteria</a:t>
            </a:r>
          </a:p>
          <a:p>
            <a:pPr marL="0" indent="0">
              <a:buNone/>
            </a:pPr>
            <a:r>
              <a:rPr lang="en-US" sz="2000" dirty="0"/>
              <a:t>The Port Commission will award the contract after a thorough analysis of proposals submitted based on the published selection criteria.</a:t>
            </a:r>
          </a:p>
          <a:p>
            <a:pPr marL="0" indent="0">
              <a:buNone/>
              <a:tabLst>
                <a:tab pos="461963" algn="l"/>
              </a:tabLst>
            </a:pPr>
            <a:r>
              <a:rPr lang="en-US" sz="2000" b="1" u="sng" dirty="0"/>
              <a:t>Small Business Participation: Required Level (Minimum)	 15</a:t>
            </a:r>
          </a:p>
          <a:p>
            <a:pPr marL="0" indent="0">
              <a:buNone/>
              <a:tabLst>
                <a:tab pos="461963" algn="l"/>
              </a:tabLst>
            </a:pPr>
            <a:r>
              <a:rPr lang="en-US" sz="2000" b="1" dirty="0"/>
              <a:t>Vendors who meet the above minimum threshold will be evaluated accordingly: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Purchase Price:						 45</a:t>
            </a:r>
          </a:p>
          <a:p>
            <a:pPr marL="457200" indent="-457200">
              <a:buFont typeface="+mj-lt"/>
              <a:buAutoNum type="arabicPeriod"/>
              <a:tabLst>
                <a:tab pos="461963" algn="l"/>
              </a:tabLst>
            </a:pPr>
            <a:r>
              <a:rPr lang="en-US" sz="2000" dirty="0"/>
              <a:t>Vendor’s Reputation, Quality of Services and/or Product, 			Safety Record:						 40</a:t>
            </a:r>
          </a:p>
          <a:p>
            <a:pPr marL="457200" indent="-457200">
              <a:buFont typeface="+mj-lt"/>
              <a:buAutoNum type="arabicPeriod"/>
              <a:tabLst>
                <a:tab pos="461963" algn="l"/>
              </a:tabLst>
            </a:pPr>
            <a:r>
              <a:rPr lang="en-US" sz="2000" dirty="0"/>
              <a:t>Overall Compliance w/PHA Policies and Instructions:		 12</a:t>
            </a:r>
          </a:p>
          <a:p>
            <a:pPr marL="457200" indent="-457200">
              <a:buFont typeface="+mj-lt"/>
              <a:buAutoNum type="arabicPeriod"/>
              <a:tabLst>
                <a:tab pos="461963" algn="l"/>
              </a:tabLst>
            </a:pPr>
            <a:r>
              <a:rPr lang="en-US" sz="2000" dirty="0"/>
              <a:t>Local Certified Business:					   3		</a:t>
            </a:r>
          </a:p>
          <a:p>
            <a:pPr marL="0" indent="0">
              <a:buNone/>
              <a:tabLst>
                <a:tab pos="461963" algn="l"/>
              </a:tabLst>
            </a:pPr>
            <a:r>
              <a:rPr lang="en-US" sz="2000" b="1" dirty="0"/>
              <a:t>	TOTAL						            100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92881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400" dirty="0"/>
              <a:t>CSP – Repair and Rehabilitation of Wharf No.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62" y="1307150"/>
            <a:ext cx="4122460" cy="79502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Competitive Sealed Proposal Response: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Page 2 – Required Attachments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171768"/>
              </p:ext>
            </p:extLst>
          </p:nvPr>
        </p:nvGraphicFramePr>
        <p:xfrm>
          <a:off x="4986338" y="1178677"/>
          <a:ext cx="3914775" cy="506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4663409" imgH="6034916" progId="Acrobat.Document.2015">
                  <p:embed/>
                </p:oleObj>
              </mc:Choice>
              <mc:Fallback>
                <p:oleObj name="Acrobat Document" r:id="rId3" imgW="4663409" imgH="6034916" progId="Acrobat.Document.2015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86338" y="1178677"/>
                        <a:ext cx="3914775" cy="5065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 bwMode="auto">
          <a:xfrm>
            <a:off x="5125560" y="2980750"/>
            <a:ext cx="387879" cy="1973579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Right Arrow 5"/>
          <p:cNvSpPr>
            <a:spLocks noChangeArrowheads="1"/>
          </p:cNvSpPr>
          <p:nvPr/>
        </p:nvSpPr>
        <p:spPr bwMode="auto">
          <a:xfrm>
            <a:off x="3938827" y="3150899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5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6e0964c-f077-4f36-9738-5e1ff42b0d80">DC7Z77VHF4CC-1257125108-36</_dlc_DocId>
    <_dlc_DocIdUrl xmlns="16e0964c-f077-4f36-9738-5e1ff42b0d80">
      <Url>http://shareport.poha.net/sites/sp/depts/findiv/proc/_layouts/15/DocIdRedir.aspx?ID=DC7Z77VHF4CC-1257125108-36</Url>
      <Description>DC7Z77VHF4CC-1257125108-36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98E229DD3E85418CB08BCCD04B4495" ma:contentTypeVersion="14" ma:contentTypeDescription="Create a new document." ma:contentTypeScope="" ma:versionID="0dad886ca03184557a3f20533d7774cb">
  <xsd:schema xmlns:xsd="http://www.w3.org/2001/XMLSchema" xmlns:xs="http://www.w3.org/2001/XMLSchema" xmlns:p="http://schemas.microsoft.com/office/2006/metadata/properties" xmlns:ns2="16e0964c-f077-4f36-9738-5e1ff42b0d80" targetNamespace="http://schemas.microsoft.com/office/2006/metadata/properties" ma:root="true" ma:fieldsID="80fc68d9f4f3efdeff911e9f7d19c8bb" ns2:_="">
    <xsd:import namespace="16e0964c-f077-4f36-9738-5e1ff42b0d8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e0964c-f077-4f36-9738-5e1ff42b0d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87B976-D5B5-40FB-9546-C0974EB0B46F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16e0964c-f077-4f36-9738-5e1ff42b0d80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E9EFA96-EB28-49C6-A217-E3F5706713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e0964c-f077-4f36-9738-5e1ff42b0d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525DBC-0E51-432E-96B1-762FEE8051E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9FAFDAA1-9DC0-46DE-ADC9-FD04BC970B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14805</TotalTime>
  <Words>514</Words>
  <Application>Microsoft Office PowerPoint</Application>
  <PresentationFormat>On-screen Show (4:3)</PresentationFormat>
  <Paragraphs>93</Paragraphs>
  <Slides>16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Helvetica Neue</vt:lpstr>
      <vt:lpstr>Helvetica Neue Condensed</vt:lpstr>
      <vt:lpstr>2_Office Theme</vt:lpstr>
      <vt:lpstr>1_Office Theme</vt:lpstr>
      <vt:lpstr>Custom Design</vt:lpstr>
      <vt:lpstr>Acrobat Document</vt:lpstr>
      <vt:lpstr>PowerPoint Presentation</vt:lpstr>
      <vt:lpstr>PowerPoint Presentation</vt:lpstr>
      <vt:lpstr>CSP – Repair and Rehabilitation of Wharf No. 9   </vt:lpstr>
      <vt:lpstr>CSP – Repair and Rehabilitation of Wharf No. 9 </vt:lpstr>
      <vt:lpstr>CSP – Repair and Rehabilitation of Wharf No. 9</vt:lpstr>
      <vt:lpstr>Rehabilitation and Repair of Wharf No. 9 at Turning Basin Terminal</vt:lpstr>
      <vt:lpstr>CSP – Repair and Rehabilitation of Wharf No. 9</vt:lpstr>
      <vt:lpstr>Rehabilitation and Repair of Wharf No. 9 at Turning Basin Terminal</vt:lpstr>
      <vt:lpstr>CSP – Repair and Rehabilitation of Wharf No. 9</vt:lpstr>
      <vt:lpstr>CSP – Repair and Rehabilitation of Wharf No. 9</vt:lpstr>
      <vt:lpstr>CSP – Repair and Rehabilitation of Wharf No. 9 </vt:lpstr>
      <vt:lpstr>CSP – Repair and Rehabilitation of Wharf No. 9 </vt:lpstr>
      <vt:lpstr>CSP – Repair and Rehabilitation of Wharf No. 9 </vt:lpstr>
      <vt:lpstr>CSP – Repair and Rehabilitation of Wharf No. 9 </vt:lpstr>
      <vt:lpstr>CSP – Repair and Rehabilitation of Wharf No. 9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Gina Manlove</dc:creator>
  <cp:lastModifiedBy>Tanika Chukwumerije</cp:lastModifiedBy>
  <cp:revision>109</cp:revision>
  <cp:lastPrinted>2016-11-28T22:29:29Z</cp:lastPrinted>
  <dcterms:created xsi:type="dcterms:W3CDTF">2016-11-28T16:12:23Z</dcterms:created>
  <dcterms:modified xsi:type="dcterms:W3CDTF">2019-12-12T16:57:03Z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0x0101001398E229DD3E85418CB08BCCD04B4495</vt:lpwstr>
  </property>
  <property fmtid="{D5CDD505-2E9C-101B-9397-08002B2CF9AE}" pid="3" name="GS_AddingInProgress">
    <vt:lpwstr>False</vt:lpwstr>
  </property>
  <property fmtid="{D5CDD505-2E9C-101B-9397-08002B2CF9AE}" pid="4" name="Order">
    <vt:r8>7300</vt:r8>
  </property>
  <property fmtid="{D5CDD505-2E9C-101B-9397-08002B2CF9AE}" pid="5" name="_dlc_DocIdItemGuid">
    <vt:lpwstr>22641af7-fc1c-47b7-b5f7-2e6fc41ad454</vt:lpwstr>
  </property>
</Properties>
</file>