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2"/>
  </p:notesMasterIdLst>
  <p:handoutMasterIdLst>
    <p:handoutMasterId r:id="rId23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9" r:id="rId16"/>
    <p:sldId id="293" r:id="rId17"/>
    <p:sldId id="294" r:id="rId18"/>
    <p:sldId id="295" r:id="rId19"/>
    <p:sldId id="297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-236438" y="2854517"/>
            <a:ext cx="969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– ANNUAL FENDER SYSTEM MAINTENANCE AT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BARBOURS CUT AND BAYPORT  TERMINALS - 2019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Smith,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This project includes the surface preparation, repair, and replacement of various fender system elements at Barbours Cut and Bayport Terminals throughout 2019.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70F1-F6BC-4B67-AB4F-553A3C52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2543"/>
          </a:xfrm>
        </p:spPr>
        <p:txBody>
          <a:bodyPr/>
          <a:lstStyle/>
          <a:p>
            <a:pPr algn="l"/>
            <a:r>
              <a:rPr lang="en-US" sz="2800" dirty="0">
                <a:solidFill>
                  <a:prstClr val="black"/>
                </a:solidFill>
              </a:rPr>
              <a:t>CSB – 968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BFE5-3A0A-4609-ADC4-6D6E4FA4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669"/>
            <a:ext cx="7886700" cy="4989294"/>
          </a:xfrm>
        </p:spPr>
        <p:txBody>
          <a:bodyPr/>
          <a:lstStyle/>
          <a:p>
            <a:pPr marL="0" lvl="0" indent="0">
              <a:buNone/>
            </a:pPr>
            <a:r>
              <a:rPr lang="en-US" u="sng" dirty="0">
                <a:solidFill>
                  <a:prstClr val="black"/>
                </a:solidFill>
              </a:rPr>
              <a:t>Task Order Master Agreement:</a:t>
            </a:r>
          </a:p>
          <a:p>
            <a:pPr marL="0" lvl="0" indent="0">
              <a:buNone/>
            </a:pPr>
            <a:endParaRPr lang="en-US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Section 1: Agreement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A – Task Order Special Conditions and Price List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B – Insurance and Bonds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C – Form of Task Oder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D – Task Order General Conditions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E – Technical Specifications and Drawings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Exhibit F – Harris County Prevailing Wage Rate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51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70F1-F6BC-4B67-AB4F-553A3C52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2543"/>
          </a:xfrm>
        </p:spPr>
        <p:txBody>
          <a:bodyPr/>
          <a:lstStyle/>
          <a:p>
            <a:pPr algn="l"/>
            <a:r>
              <a:rPr lang="en-US" sz="2800" dirty="0">
                <a:solidFill>
                  <a:prstClr val="black"/>
                </a:solidFill>
              </a:rPr>
              <a:t>CSB – 968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BFE5-3A0A-4609-ADC4-6D6E4FA4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93379"/>
            <a:ext cx="7886700" cy="5283584"/>
          </a:xfrm>
        </p:spPr>
        <p:txBody>
          <a:bodyPr/>
          <a:lstStyle/>
          <a:p>
            <a:pPr marL="0" lvl="0" indent="0">
              <a:buNone/>
            </a:pPr>
            <a:endParaRPr lang="en-US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u="sng" dirty="0">
                <a:solidFill>
                  <a:prstClr val="black"/>
                </a:solidFill>
              </a:rPr>
              <a:t>Task Order Master Agreement:</a:t>
            </a:r>
          </a:p>
          <a:p>
            <a:pPr marL="0" lvl="0" indent="0">
              <a:buNone/>
            </a:pPr>
            <a:endParaRPr lang="en-US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Section 2: Task Order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Work performed by Contractor under this Agreement shall be designated by means of a Task Order for a particular task.</a:t>
            </a:r>
          </a:p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Section 3: Task Order Procedures: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PHA will notify Contractor in writing (Potential Notification)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Contractor shall respond within 2 working days (Establish communication)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Schedule a visit to the site (Joint Scope Meeting)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0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70F1-F6BC-4B67-AB4F-553A3C52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2543"/>
          </a:xfrm>
        </p:spPr>
        <p:txBody>
          <a:bodyPr/>
          <a:lstStyle/>
          <a:p>
            <a:pPr algn="l"/>
            <a:r>
              <a:rPr lang="en-US" sz="2800" dirty="0">
                <a:solidFill>
                  <a:prstClr val="black"/>
                </a:solidFill>
              </a:rPr>
              <a:t>CSB – 968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BFE5-3A0A-4609-ADC4-6D6E4FA4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669"/>
            <a:ext cx="7886700" cy="4989294"/>
          </a:xfrm>
        </p:spPr>
        <p:txBody>
          <a:bodyPr/>
          <a:lstStyle/>
          <a:p>
            <a:pPr marL="0" lvl="0" indent="0">
              <a:buNone/>
            </a:pPr>
            <a:r>
              <a:rPr lang="en-US" u="sng" dirty="0">
                <a:solidFill>
                  <a:prstClr val="black"/>
                </a:solidFill>
              </a:rPr>
              <a:t>Task Order Master Agreement:</a:t>
            </a:r>
          </a:p>
          <a:p>
            <a:pPr marL="0" lvl="0" indent="0">
              <a:buNone/>
            </a:pPr>
            <a:endParaRPr lang="en-US" sz="1200" dirty="0">
              <a:solidFill>
                <a:prstClr val="black"/>
              </a:solidFill>
            </a:endParaRPr>
          </a:p>
          <a:p>
            <a:r>
              <a:rPr lang="en-US" dirty="0"/>
              <a:t>Upon completion of the site visit and joint scope meeting, a Request for Task Proposal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70F1-F6BC-4B67-AB4F-553A3C52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2543"/>
          </a:xfrm>
        </p:spPr>
        <p:txBody>
          <a:bodyPr/>
          <a:lstStyle/>
          <a:p>
            <a:pPr algn="l"/>
            <a:r>
              <a:rPr lang="en-US" sz="2800" dirty="0">
                <a:solidFill>
                  <a:prstClr val="black"/>
                </a:solidFill>
              </a:rPr>
              <a:t>CSB – 968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2BFE5-3A0A-4609-ADC4-6D6E4FA4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669"/>
            <a:ext cx="7886700" cy="4989294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 certified TWIC escorts must accompany individuals without TWICs.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62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Barbara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Task Orders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lvl="0" indent="0">
              <a:buNone/>
            </a:pPr>
            <a:r>
              <a:rPr lang="en-US" sz="2600" u="sng" dirty="0">
                <a:solidFill>
                  <a:prstClr val="black"/>
                </a:solidFill>
              </a:rPr>
              <a:t>PHA Personnel: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Roger H. Hoh, P.E. - Director, PCM</a:t>
            </a:r>
          </a:p>
          <a:p>
            <a:pPr marL="0" lvl="0" indent="0">
              <a:buNone/>
            </a:pPr>
            <a:r>
              <a:rPr lang="en-US" dirty="0"/>
              <a:t>Kraig Casper</a:t>
            </a:r>
            <a:r>
              <a:rPr lang="en-US" sz="2600" dirty="0">
                <a:solidFill>
                  <a:prstClr val="black"/>
                </a:solidFill>
              </a:rPr>
              <a:t> - Construction Manager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Barbara Smith, P.E.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prstClr val="black"/>
                </a:solidFill>
              </a:rPr>
              <a:t>- Project Manager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Ryan Mariacher - Director Container Operations 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Yvette Camel-Smith - Director, Procurement Services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Pedro Gonzalez, P.E. - Small Business Manager</a:t>
            </a:r>
          </a:p>
          <a:p>
            <a:pPr marL="0" lvl="0" indent="0">
              <a:buNone/>
            </a:pPr>
            <a:endParaRPr lang="en-US" sz="2000" u="sng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600" u="sng" dirty="0">
                <a:solidFill>
                  <a:prstClr val="black"/>
                </a:solidFill>
              </a:rPr>
              <a:t>Harris County:</a:t>
            </a: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</a:rPr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prstClr val="black"/>
                </a:solidFill>
              </a:rPr>
              <a:t>– Wage Rate Monitor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5450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pPr marL="0" indent="0">
              <a:buNone/>
            </a:pPr>
            <a:endParaRPr lang="en-US" sz="1200" u="sng" dirty="0"/>
          </a:p>
          <a:p>
            <a:r>
              <a:rPr lang="en-US" dirty="0"/>
              <a:t>Minimum requirement for Small Business participation is 15%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Bid (CSB) are due on January 23, 2019,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bids will be opened and read publicly in the PHA first floor conference room by Procurement Services on Wednesday, January 23, 2018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proposal.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Bid/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3926</TotalTime>
  <Words>635</Words>
  <Application>Microsoft Office PowerPoint</Application>
  <PresentationFormat>On-screen Show (4:3)</PresentationFormat>
  <Paragraphs>102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CSB – 968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94</cp:revision>
  <cp:lastPrinted>2016-11-28T22:29:29Z</cp:lastPrinted>
  <dcterms:created xsi:type="dcterms:W3CDTF">2016-11-28T16:12:23Z</dcterms:created>
  <dcterms:modified xsi:type="dcterms:W3CDTF">2019-01-15T16:04:01Z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