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21"/>
  </p:notesMasterIdLst>
  <p:handoutMasterIdLst>
    <p:handoutMasterId r:id="rId22"/>
  </p:handoutMasterIdLst>
  <p:sldIdLst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9" r:id="rId16"/>
    <p:sldId id="292" r:id="rId17"/>
    <p:sldId id="293" r:id="rId18"/>
    <p:sldId id="291" r:id="rId19"/>
    <p:sldId id="263" r:id="rId2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108" d="100"/>
          <a:sy n="108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91969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 – ANNUAL PAVEMENT REPLACEMENT AT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BARBOURS CUT AND BAYPORT TERMINALS - 2019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Barbara Smith, P.E.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CSB-960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Task Order Master Agreement: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Section 1: Agreement</a:t>
            </a:r>
          </a:p>
          <a:p>
            <a:r>
              <a:rPr lang="en-US" sz="2400" dirty="0"/>
              <a:t>Exhibit A – Task Order Special Conditions and Price List</a:t>
            </a:r>
          </a:p>
          <a:p>
            <a:r>
              <a:rPr lang="en-US" sz="2400" dirty="0"/>
              <a:t>Exhibit B – Insurance and Bonds</a:t>
            </a:r>
          </a:p>
          <a:p>
            <a:r>
              <a:rPr lang="en-US" sz="2400" dirty="0"/>
              <a:t>Exhibit C – Form of Task Oder </a:t>
            </a:r>
          </a:p>
          <a:p>
            <a:r>
              <a:rPr lang="en-US" sz="2400" dirty="0"/>
              <a:t>Exhibit D – Task Order General Conditions</a:t>
            </a:r>
          </a:p>
          <a:p>
            <a:r>
              <a:rPr lang="en-US" sz="2400" dirty="0"/>
              <a:t>Exhibit E – Technical Specifications and Drawings</a:t>
            </a:r>
          </a:p>
          <a:p>
            <a:r>
              <a:rPr lang="en-US" sz="2400" dirty="0"/>
              <a:t>Exhibit F – Harris County Prevailing Wage Rate 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1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CSB-960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Task Order Master Agreement: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Section 2: Task Order</a:t>
            </a:r>
          </a:p>
          <a:p>
            <a:r>
              <a:rPr lang="en-US" sz="2400" dirty="0"/>
              <a:t>Work performed by Contractor under this Agreement shall be designated by means of a Task Order for a particular task.</a:t>
            </a:r>
          </a:p>
          <a:p>
            <a:pPr marL="0" indent="0">
              <a:buNone/>
            </a:pPr>
            <a:r>
              <a:rPr lang="en-US" sz="2400" dirty="0"/>
              <a:t>Section 3: Task Order Procedures:</a:t>
            </a:r>
          </a:p>
          <a:p>
            <a:r>
              <a:rPr lang="en-US" sz="2400" dirty="0"/>
              <a:t>PHA will notify Contractor in writing (Potential Notification)</a:t>
            </a:r>
          </a:p>
          <a:p>
            <a:r>
              <a:rPr lang="en-US" sz="2400" dirty="0"/>
              <a:t>Contractor shall respond within 2 working days (Establish communication)</a:t>
            </a:r>
          </a:p>
          <a:p>
            <a:r>
              <a:rPr lang="en-US" sz="2400" dirty="0"/>
              <a:t>Schedule a visit to the site (Joint Scope Meeting)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63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CSB-960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Task Order Master Agreement: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Upon completion of the site visit and joint scope meeting, a Request for Task Proposal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0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CSB-960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General Scope of Services: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This contract is for pavement replacement at Barbours Cut and Bayport Terminals.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work will consist of removing and replacing damaged / or deteriorating concrete and asphalt throughout both Terminals.  </a:t>
            </a:r>
          </a:p>
          <a:p>
            <a:r>
              <a:rPr lang="en-US" sz="2400" dirty="0"/>
              <a:t>On a task order basis. 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Transportation Worker Identification Credential (TWIC) is required to perform </a:t>
            </a:r>
            <a:r>
              <a:rPr lang="en-US" sz="2400">
                <a:solidFill>
                  <a:prstClr val="black"/>
                </a:solidFill>
              </a:rPr>
              <a:t>the work.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36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A51C36"/>
                </a:solidFill>
              </a:rPr>
              <a:t>Barbara Smith,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- 960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39027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Task Order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CSB-960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206" y="1121790"/>
            <a:ext cx="8502080" cy="5055173"/>
          </a:xfrm>
        </p:spPr>
        <p:txBody>
          <a:bodyPr/>
          <a:lstStyle/>
          <a:p>
            <a:pPr marL="0" indent="0">
              <a:buNone/>
            </a:pPr>
            <a:r>
              <a:rPr lang="en-US" sz="2600" u="sng" dirty="0"/>
              <a:t>PHA Personnel:</a:t>
            </a:r>
          </a:p>
          <a:p>
            <a:pPr marL="0" indent="0">
              <a:buNone/>
            </a:pPr>
            <a:r>
              <a:rPr lang="en-US" sz="2600" dirty="0"/>
              <a:t>Roger H. Hoh, P.E. - Director, PCM</a:t>
            </a:r>
          </a:p>
          <a:p>
            <a:pPr marL="0" indent="0">
              <a:buNone/>
            </a:pPr>
            <a:r>
              <a:rPr lang="en-US" sz="2600" dirty="0"/>
              <a:t>Harvey Ross, P.E. - Project Manager</a:t>
            </a:r>
          </a:p>
          <a:p>
            <a:pPr marL="0" indent="0">
              <a:buNone/>
            </a:pPr>
            <a:r>
              <a:rPr lang="en-US" sz="2600" dirty="0"/>
              <a:t>Barbara Smith, P.E.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- Project Manager</a:t>
            </a:r>
          </a:p>
          <a:p>
            <a:pPr marL="0" indent="0">
              <a:buNone/>
            </a:pPr>
            <a:r>
              <a:rPr lang="en-US" sz="2600" dirty="0"/>
              <a:t>Ryan Mariacher – Director Container Operations </a:t>
            </a:r>
          </a:p>
          <a:p>
            <a:pPr marL="0" indent="0">
              <a:buNone/>
            </a:pPr>
            <a:r>
              <a:rPr lang="en-US" sz="2600" dirty="0"/>
              <a:t>Yvette Camel-Smith - Director, Procurement Services</a:t>
            </a:r>
          </a:p>
          <a:p>
            <a:pPr marL="0" indent="0">
              <a:buNone/>
            </a:pPr>
            <a:r>
              <a:rPr lang="en-US" sz="2600" dirty="0"/>
              <a:t>Pedro Gonzalez, P.E. - Small Business Manager</a:t>
            </a:r>
          </a:p>
          <a:p>
            <a:pPr marL="0" indent="0">
              <a:buNone/>
            </a:pPr>
            <a:endParaRPr lang="en-US" sz="2000" u="sng" dirty="0"/>
          </a:p>
          <a:p>
            <a:pPr marL="0" indent="0">
              <a:buNone/>
            </a:pPr>
            <a:r>
              <a:rPr lang="en-US" sz="2600" u="sng" dirty="0"/>
              <a:t>Harris County:</a:t>
            </a:r>
          </a:p>
          <a:p>
            <a:pPr marL="0" indent="0">
              <a:buNone/>
            </a:pPr>
            <a:r>
              <a:rPr lang="en-US" sz="2600" dirty="0"/>
              <a:t>Robert Rocha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– Wage Rate Monitor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462" y="355783"/>
            <a:ext cx="7886700" cy="1325563"/>
          </a:xfrm>
        </p:spPr>
        <p:txBody>
          <a:bodyPr/>
          <a:lstStyle/>
          <a:p>
            <a:pPr algn="l"/>
            <a:r>
              <a:rPr lang="en-US" sz="2800" dirty="0"/>
              <a:t>CSB-960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2" y="1282518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Harris County Wage Rate Compliance &amp; Requirements: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Attendance at pre-bid/proposal meetings and pre-construction meetings</a:t>
            </a:r>
          </a:p>
          <a:p>
            <a:r>
              <a:rPr lang="en-US" sz="2400" dirty="0"/>
              <a:t>Review and approve weekly certified payroll records</a:t>
            </a:r>
          </a:p>
          <a:p>
            <a:r>
              <a:rPr lang="en-US" sz="2400" dirty="0"/>
              <a:t>Monitor wage rate compliance</a:t>
            </a:r>
          </a:p>
          <a:p>
            <a:r>
              <a:rPr lang="en-US" sz="2400" dirty="0"/>
              <a:t>Review claims of non-compliance from the field and recommend appreciate responses as required or permitted under the Wage Scale Act</a:t>
            </a:r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CSB-960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365450"/>
            <a:ext cx="7563244" cy="391453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Small Business Requirement:</a:t>
            </a:r>
          </a:p>
          <a:p>
            <a:pPr marL="0" indent="0">
              <a:buNone/>
            </a:pPr>
            <a:endParaRPr lang="en-US" sz="1200" u="sng" dirty="0"/>
          </a:p>
          <a:p>
            <a:r>
              <a:rPr lang="en-US" dirty="0"/>
              <a:t>Minimum requirement for Small Business participation is 20%</a:t>
            </a:r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CSB-960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20527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Procurement:</a:t>
            </a:r>
          </a:p>
          <a:p>
            <a:r>
              <a:rPr lang="en-US" dirty="0"/>
              <a:t>Competitive Sealed Bid (CSB) are due on January 23, 2019, no later than 11:00 A.M.</a:t>
            </a:r>
          </a:p>
          <a:p>
            <a:r>
              <a:rPr lang="en-US" dirty="0"/>
              <a:t>One original and five copies, packaged in one sealed envelope</a:t>
            </a:r>
          </a:p>
          <a:p>
            <a:r>
              <a:rPr lang="en-US" dirty="0"/>
              <a:t>All bids will be opened and read publicly in the PHA first floor conference room by Procurement Services on Wednesday, January 23, 2019 at 11:30 A.M.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CSB-960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Selection Criteria</a:t>
            </a:r>
          </a:p>
          <a:p>
            <a:pPr marL="0" indent="0">
              <a:buNone/>
            </a:pPr>
            <a:r>
              <a:rPr lang="en-US" sz="2000" dirty="0"/>
              <a:t>The Port Commission will award the contract to the </a:t>
            </a:r>
            <a:r>
              <a:rPr lang="en-US" sz="2000" u="sng" dirty="0"/>
              <a:t>responsible</a:t>
            </a:r>
            <a:r>
              <a:rPr lang="en-US" sz="2000" dirty="0"/>
              <a:t> bidder submitting the </a:t>
            </a:r>
            <a:r>
              <a:rPr lang="en-US" sz="2000" u="sng" dirty="0"/>
              <a:t>lowest</a:t>
            </a:r>
            <a:r>
              <a:rPr lang="en-US" sz="2000" dirty="0"/>
              <a:t> and </a:t>
            </a:r>
            <a:r>
              <a:rPr lang="en-US" sz="2000" u="sng" dirty="0"/>
              <a:t>best</a:t>
            </a:r>
            <a:r>
              <a:rPr lang="en-US" sz="2000" dirty="0"/>
              <a:t> proposal.</a:t>
            </a:r>
          </a:p>
          <a:p>
            <a:pPr marL="0" indent="0">
              <a:buNone/>
            </a:pPr>
            <a:r>
              <a:rPr lang="en-US" u="sng" dirty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Meet the applicable Small Business Participation requirements, if any;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CSB-960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Competitive Sealed Bid/ Proposal Response: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Page 2 – Required Attachments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71768"/>
              </p:ext>
            </p:extLst>
          </p:nvPr>
        </p:nvGraphicFramePr>
        <p:xfrm>
          <a:off x="4986338" y="1177925"/>
          <a:ext cx="3914775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Acrobat Document" r:id="rId3" imgW="4663409" imgH="6034916" progId="Acrobat.Document.DC">
                  <p:embed/>
                </p:oleObj>
              </mc:Choice>
              <mc:Fallback>
                <p:oleObj name="Acrobat Document" r:id="rId3" imgW="4663409" imgH="603491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6338" y="1177925"/>
                        <a:ext cx="3914775" cy="506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87B976-D5B5-40FB-9546-C0974EB0B46F}">
  <ds:schemaRefs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6485</TotalTime>
  <Words>634</Words>
  <Application>Microsoft Office PowerPoint</Application>
  <PresentationFormat>On-screen Show (4:3)</PresentationFormat>
  <Paragraphs>111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CSB - 960 </vt:lpstr>
      <vt:lpstr>CSB-960</vt:lpstr>
      <vt:lpstr>CSB-960 </vt:lpstr>
      <vt:lpstr>CSB-960 </vt:lpstr>
      <vt:lpstr>CSB-960 </vt:lpstr>
      <vt:lpstr>CSB-960 </vt:lpstr>
      <vt:lpstr>CSB-960 </vt:lpstr>
      <vt:lpstr>CSB-960 </vt:lpstr>
      <vt:lpstr>CSB-960</vt:lpstr>
      <vt:lpstr>CSB-960</vt:lpstr>
      <vt:lpstr>CSB-960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102</cp:revision>
  <cp:lastPrinted>2018-12-26T19:43:37Z</cp:lastPrinted>
  <dcterms:created xsi:type="dcterms:W3CDTF">2016-11-28T16:12:23Z</dcterms:created>
  <dcterms:modified xsi:type="dcterms:W3CDTF">2019-01-10T21:43:01Z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