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21"/>
  </p:notesMasterIdLst>
  <p:handoutMasterIdLst>
    <p:handoutMasterId r:id="rId22"/>
  </p:handoutMasterIdLst>
  <p:sldIdLst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9" r:id="rId16"/>
    <p:sldId id="292" r:id="rId17"/>
    <p:sldId id="293" r:id="rId18"/>
    <p:sldId id="291" r:id="rId19"/>
    <p:sldId id="263" r:id="rId2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196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CSB – ANNUAL CONCRETE REPLACEMENT AT TURNING BASIN TERMINAL - 2019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Barbara Smith,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Section 1: Agreement</a:t>
            </a:r>
          </a:p>
          <a:p>
            <a:r>
              <a:rPr lang="en-US" sz="2400" dirty="0"/>
              <a:t>Exhibit A – Task Order Special Conditions and Task Price List</a:t>
            </a:r>
          </a:p>
          <a:p>
            <a:r>
              <a:rPr lang="en-US" sz="2400" dirty="0"/>
              <a:t>Exhibit B – Insurance and Bonds</a:t>
            </a:r>
          </a:p>
          <a:p>
            <a:r>
              <a:rPr lang="en-US" sz="2400" dirty="0"/>
              <a:t>Exhibit C – Form of Task Oder </a:t>
            </a:r>
          </a:p>
          <a:p>
            <a:r>
              <a:rPr lang="en-US" sz="2400" dirty="0"/>
              <a:t>Exhibit D – Task Order General Conditions</a:t>
            </a:r>
          </a:p>
          <a:p>
            <a:r>
              <a:rPr lang="en-US" sz="2400" dirty="0"/>
              <a:t>Exhibit E – Technical Specifications and Drawings</a:t>
            </a:r>
          </a:p>
          <a:p>
            <a:r>
              <a:rPr lang="en-US" sz="2400" dirty="0"/>
              <a:t>Exhibit F – Harris County Prevailing Wage Rate 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Section 2 Task Order</a:t>
            </a:r>
          </a:p>
          <a:p>
            <a:r>
              <a:rPr lang="en-US" sz="2400" dirty="0"/>
              <a:t>Work performed by Contractor under this Agreement shall be designated by means of a Task Order for a particular task.</a:t>
            </a:r>
          </a:p>
          <a:p>
            <a:pPr marL="0" indent="0">
              <a:buNone/>
            </a:pPr>
            <a:r>
              <a:rPr lang="en-US" sz="2400" dirty="0"/>
              <a:t>Section 3: Task Order Procedures:</a:t>
            </a:r>
          </a:p>
          <a:p>
            <a:r>
              <a:rPr lang="en-US" sz="2400" dirty="0"/>
              <a:t>PHA will notify Contractor in writing (Potential Notification)</a:t>
            </a:r>
          </a:p>
          <a:p>
            <a:r>
              <a:rPr lang="en-US" sz="2400" dirty="0"/>
              <a:t>Contractor shall respond within 2 working days (Establish communication)</a:t>
            </a:r>
          </a:p>
          <a:p>
            <a:r>
              <a:rPr lang="en-US" sz="2400" dirty="0"/>
              <a:t>Schedule a visit to the site (Joint Scope Meeting)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Task Order Master Agreement: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Upon completion of the site visit and joint scope meeting, a Request for Task Proposal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This contract if for pavement replacement at Turning Basin Terminal.  </a:t>
            </a:r>
          </a:p>
          <a:p>
            <a:r>
              <a:rPr lang="en-US" sz="2400" dirty="0"/>
              <a:t>The work will consist of removing and replacing damaged and /or deteriorating concrete throughout the Terminals. </a:t>
            </a:r>
          </a:p>
          <a:p>
            <a:r>
              <a:rPr lang="en-US" sz="2400" dirty="0"/>
              <a:t>On a Task Order</a:t>
            </a:r>
          </a:p>
          <a:p>
            <a:r>
              <a:rPr lang="en-US" sz="2400" dirty="0"/>
              <a:t>Transportation Worker Identification Credential (TWIC) is </a:t>
            </a:r>
            <a:r>
              <a:rPr lang="en-US" sz="2400"/>
              <a:t>required to </a:t>
            </a:r>
            <a:r>
              <a:rPr lang="en-US" sz="2400" dirty="0"/>
              <a:t>perform the work at </a:t>
            </a:r>
            <a:r>
              <a:rPr lang="en-US" sz="2400"/>
              <a:t>the Terminal</a:t>
            </a:r>
            <a:r>
              <a:rPr lang="en-US" sz="24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3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Barbara Smith,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Task Order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PHA Personnel:</a:t>
            </a:r>
          </a:p>
          <a:p>
            <a:pPr marL="0" indent="0">
              <a:buNone/>
            </a:pPr>
            <a:r>
              <a:rPr lang="en-US" sz="2600" dirty="0"/>
              <a:t>Roger H. Hoh, P.E. - Director, PCM</a:t>
            </a:r>
          </a:p>
          <a:p>
            <a:pPr marL="0" indent="0">
              <a:buNone/>
            </a:pPr>
            <a:r>
              <a:rPr lang="en-US" sz="2600" dirty="0"/>
              <a:t>Oscar Zavala, P.E. - Construction Manager</a:t>
            </a:r>
          </a:p>
          <a:p>
            <a:pPr marL="0" indent="0">
              <a:buNone/>
            </a:pPr>
            <a:r>
              <a:rPr lang="en-US" sz="2600" dirty="0"/>
              <a:t>Barbara Smith, P.E.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- Project Manager</a:t>
            </a:r>
          </a:p>
          <a:p>
            <a:pPr marL="0" indent="0">
              <a:buNone/>
            </a:pPr>
            <a:r>
              <a:rPr lang="en-US" sz="2600" dirty="0"/>
              <a:t>Randy Stiefel - Director, General Cargo </a:t>
            </a:r>
          </a:p>
          <a:p>
            <a:pPr marL="0" indent="0">
              <a:buNone/>
            </a:pPr>
            <a:r>
              <a:rPr lang="en-US" sz="2600" dirty="0"/>
              <a:t>Yvette Camel-Smith - Director, Procurement Services</a:t>
            </a:r>
          </a:p>
          <a:p>
            <a:pPr marL="0" indent="0">
              <a:buNone/>
            </a:pPr>
            <a:r>
              <a:rPr lang="en-US" sz="2600" dirty="0"/>
              <a:t>Pedro Gonzalez, P.E. - Small Business Manager</a:t>
            </a:r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2600" u="sng" dirty="0"/>
              <a:t>Harris County:</a:t>
            </a:r>
          </a:p>
          <a:p>
            <a:pPr marL="0" indent="0">
              <a:buNone/>
            </a:pPr>
            <a:r>
              <a:rPr lang="en-US" sz="2600" dirty="0"/>
              <a:t>Robert Rocha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pPr algn="l"/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365450"/>
            <a:ext cx="7563244" cy="391453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pPr marL="0" indent="0">
              <a:buNone/>
            </a:pPr>
            <a:endParaRPr lang="en-US" sz="1200" u="sng" dirty="0"/>
          </a:p>
          <a:p>
            <a:r>
              <a:rPr lang="en-US" dirty="0"/>
              <a:t>Minimum requirement for Small Business participation is 20%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Bid (CSB) are due on January 23, 2019,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bids will be opened and read publicly in the PHA first floor conference room by Procurement Services on Wednesday, January 23, 2019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to the </a:t>
            </a:r>
            <a:r>
              <a:rPr lang="en-US" sz="2000" u="sng" dirty="0"/>
              <a:t>responsible</a:t>
            </a:r>
            <a:r>
              <a:rPr lang="en-US" sz="2000" dirty="0"/>
              <a:t> bidder submitting the </a:t>
            </a:r>
            <a:r>
              <a:rPr lang="en-US" sz="2000" u="sng" dirty="0"/>
              <a:t>lowest</a:t>
            </a:r>
            <a:r>
              <a:rPr lang="en-US" sz="2000" dirty="0"/>
              <a:t> and </a:t>
            </a:r>
            <a:r>
              <a:rPr lang="en-US" sz="2000" u="sng" dirty="0"/>
              <a:t>best</a:t>
            </a:r>
            <a:r>
              <a:rPr lang="en-US" sz="2000" dirty="0"/>
              <a:t> proposal.</a:t>
            </a:r>
          </a:p>
          <a:p>
            <a:pPr marL="0" indent="0">
              <a:buNone/>
            </a:pPr>
            <a:r>
              <a:rPr lang="en-US" u="sng" dirty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CSB – 952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Bid/ Proposal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7925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Acrobat Document" r:id="rId3" imgW="4663409" imgH="6034916" progId="Acrobat.Document.DC">
                  <p:embed/>
                </p:oleObj>
              </mc:Choice>
              <mc:Fallback>
                <p:oleObj name="Acrobat Document" r:id="rId3" imgW="4663409" imgH="603491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7925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5606</TotalTime>
  <Words>650</Words>
  <Application>Microsoft Office PowerPoint</Application>
  <PresentationFormat>On-screen Show (4:3)</PresentationFormat>
  <Paragraphs>109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CSB – 952</vt:lpstr>
      <vt:lpstr>CSB – 952</vt:lpstr>
      <vt:lpstr>CSB – 952</vt:lpstr>
      <vt:lpstr>CSB – 952</vt:lpstr>
      <vt:lpstr>CSB – 952</vt:lpstr>
      <vt:lpstr>CSB – 952</vt:lpstr>
      <vt:lpstr>CSB – 952</vt:lpstr>
      <vt:lpstr>CSB – 952</vt:lpstr>
      <vt:lpstr>CSB – 952</vt:lpstr>
      <vt:lpstr>CSB – 952</vt:lpstr>
      <vt:lpstr>CSB – 952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100</cp:revision>
  <cp:lastPrinted>2018-12-26T19:43:37Z</cp:lastPrinted>
  <dcterms:created xsi:type="dcterms:W3CDTF">2016-11-28T16:12:23Z</dcterms:created>
  <dcterms:modified xsi:type="dcterms:W3CDTF">2019-01-10T21:56:18Z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